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14" r:id="rId1"/>
    <p:sldMasterId id="2147483732" r:id="rId2"/>
  </p:sldMasterIdLst>
  <p:notesMasterIdLst>
    <p:notesMasterId r:id="rId266"/>
  </p:notesMasterIdLst>
  <p:sldIdLst>
    <p:sldId id="256" r:id="rId3"/>
    <p:sldId id="257" r:id="rId4"/>
    <p:sldId id="608" r:id="rId5"/>
    <p:sldId id="261" r:id="rId6"/>
    <p:sldId id="848" r:id="rId7"/>
    <p:sldId id="849" r:id="rId8"/>
    <p:sldId id="850" r:id="rId9"/>
    <p:sldId id="865" r:id="rId10"/>
    <p:sldId id="866" r:id="rId11"/>
    <p:sldId id="867" r:id="rId12"/>
    <p:sldId id="890" r:id="rId13"/>
    <p:sldId id="891" r:id="rId14"/>
    <p:sldId id="868" r:id="rId15"/>
    <p:sldId id="851" r:id="rId16"/>
    <p:sldId id="852" r:id="rId17"/>
    <p:sldId id="854" r:id="rId18"/>
    <p:sldId id="855" r:id="rId19"/>
    <p:sldId id="856" r:id="rId20"/>
    <p:sldId id="857" r:id="rId21"/>
    <p:sldId id="858" r:id="rId22"/>
    <p:sldId id="859" r:id="rId23"/>
    <p:sldId id="860" r:id="rId24"/>
    <p:sldId id="861" r:id="rId25"/>
    <p:sldId id="862" r:id="rId26"/>
    <p:sldId id="846" r:id="rId27"/>
    <p:sldId id="616" r:id="rId28"/>
    <p:sldId id="612" r:id="rId29"/>
    <p:sldId id="613" r:id="rId30"/>
    <p:sldId id="627" r:id="rId31"/>
    <p:sldId id="628" r:id="rId32"/>
    <p:sldId id="629" r:id="rId33"/>
    <p:sldId id="630" r:id="rId34"/>
    <p:sldId id="631" r:id="rId35"/>
    <p:sldId id="632" r:id="rId36"/>
    <p:sldId id="633" r:id="rId37"/>
    <p:sldId id="634" r:id="rId38"/>
    <p:sldId id="635" r:id="rId39"/>
    <p:sldId id="636" r:id="rId40"/>
    <p:sldId id="637" r:id="rId41"/>
    <p:sldId id="609" r:id="rId42"/>
    <p:sldId id="621" r:id="rId43"/>
    <p:sldId id="622" r:id="rId44"/>
    <p:sldId id="623" r:id="rId45"/>
    <p:sldId id="624" r:id="rId46"/>
    <p:sldId id="625" r:id="rId47"/>
    <p:sldId id="626" r:id="rId48"/>
    <p:sldId id="619" r:id="rId49"/>
    <p:sldId id="620" r:id="rId50"/>
    <p:sldId id="610" r:id="rId51"/>
    <p:sldId id="898" r:id="rId52"/>
    <p:sldId id="899" r:id="rId53"/>
    <p:sldId id="900" r:id="rId54"/>
    <p:sldId id="892" r:id="rId55"/>
    <p:sldId id="902" r:id="rId56"/>
    <p:sldId id="893" r:id="rId57"/>
    <p:sldId id="903" r:id="rId58"/>
    <p:sldId id="910" r:id="rId59"/>
    <p:sldId id="911" r:id="rId60"/>
    <p:sldId id="912" r:id="rId61"/>
    <p:sldId id="913" r:id="rId62"/>
    <p:sldId id="904" r:id="rId63"/>
    <p:sldId id="905" r:id="rId64"/>
    <p:sldId id="906" r:id="rId65"/>
    <p:sldId id="907" r:id="rId66"/>
    <p:sldId id="908" r:id="rId67"/>
    <p:sldId id="909" r:id="rId68"/>
    <p:sldId id="801" r:id="rId69"/>
    <p:sldId id="802" r:id="rId70"/>
    <p:sldId id="803" r:id="rId71"/>
    <p:sldId id="804" r:id="rId72"/>
    <p:sldId id="805" r:id="rId73"/>
    <p:sldId id="806" r:id="rId74"/>
    <p:sldId id="812" r:id="rId75"/>
    <p:sldId id="813" r:id="rId76"/>
    <p:sldId id="814" r:id="rId77"/>
    <p:sldId id="817" r:id="rId78"/>
    <p:sldId id="818" r:id="rId79"/>
    <p:sldId id="819" r:id="rId80"/>
    <p:sldId id="820" r:id="rId81"/>
    <p:sldId id="821" r:id="rId82"/>
    <p:sldId id="823" r:id="rId83"/>
    <p:sldId id="824" r:id="rId84"/>
    <p:sldId id="825" r:id="rId85"/>
    <p:sldId id="826" r:id="rId86"/>
    <p:sldId id="827" r:id="rId87"/>
    <p:sldId id="828" r:id="rId88"/>
    <p:sldId id="829" r:id="rId89"/>
    <p:sldId id="830" r:id="rId90"/>
    <p:sldId id="831" r:id="rId91"/>
    <p:sldId id="832" r:id="rId92"/>
    <p:sldId id="833" r:id="rId93"/>
    <p:sldId id="834" r:id="rId94"/>
    <p:sldId id="835" r:id="rId95"/>
    <p:sldId id="836" r:id="rId96"/>
    <p:sldId id="837" r:id="rId97"/>
    <p:sldId id="838" r:id="rId98"/>
    <p:sldId id="839" r:id="rId99"/>
    <p:sldId id="840" r:id="rId100"/>
    <p:sldId id="841" r:id="rId101"/>
    <p:sldId id="842" r:id="rId102"/>
    <p:sldId id="843" r:id="rId103"/>
    <p:sldId id="611" r:id="rId104"/>
    <p:sldId id="672" r:id="rId105"/>
    <p:sldId id="673" r:id="rId106"/>
    <p:sldId id="674" r:id="rId107"/>
    <p:sldId id="675" r:id="rId108"/>
    <p:sldId id="676" r:id="rId109"/>
    <p:sldId id="677" r:id="rId110"/>
    <p:sldId id="678" r:id="rId111"/>
    <p:sldId id="679" r:id="rId112"/>
    <p:sldId id="680" r:id="rId113"/>
    <p:sldId id="681" r:id="rId114"/>
    <p:sldId id="682" r:id="rId115"/>
    <p:sldId id="683" r:id="rId116"/>
    <p:sldId id="684" r:id="rId117"/>
    <p:sldId id="685" r:id="rId118"/>
    <p:sldId id="686" r:id="rId119"/>
    <p:sldId id="687" r:id="rId120"/>
    <p:sldId id="688" r:id="rId121"/>
    <p:sldId id="689" r:id="rId122"/>
    <p:sldId id="690" r:id="rId123"/>
    <p:sldId id="728" r:id="rId124"/>
    <p:sldId id="729" r:id="rId125"/>
    <p:sldId id="726" r:id="rId126"/>
    <p:sldId id="727" r:id="rId127"/>
    <p:sldId id="730" r:id="rId128"/>
    <p:sldId id="914" r:id="rId129"/>
    <p:sldId id="731" r:id="rId130"/>
    <p:sldId id="732" r:id="rId131"/>
    <p:sldId id="733" r:id="rId132"/>
    <p:sldId id="734" r:id="rId133"/>
    <p:sldId id="735" r:id="rId134"/>
    <p:sldId id="736" r:id="rId135"/>
    <p:sldId id="737" r:id="rId136"/>
    <p:sldId id="738" r:id="rId137"/>
    <p:sldId id="739" r:id="rId138"/>
    <p:sldId id="740" r:id="rId139"/>
    <p:sldId id="741" r:id="rId140"/>
    <p:sldId id="742" r:id="rId141"/>
    <p:sldId id="743" r:id="rId142"/>
    <p:sldId id="744" r:id="rId143"/>
    <p:sldId id="745" r:id="rId144"/>
    <p:sldId id="746" r:id="rId145"/>
    <p:sldId id="747" r:id="rId146"/>
    <p:sldId id="748" r:id="rId147"/>
    <p:sldId id="749" r:id="rId148"/>
    <p:sldId id="750" r:id="rId149"/>
    <p:sldId id="751" r:id="rId150"/>
    <p:sldId id="752" r:id="rId151"/>
    <p:sldId id="753" r:id="rId152"/>
    <p:sldId id="754" r:id="rId153"/>
    <p:sldId id="755" r:id="rId154"/>
    <p:sldId id="756" r:id="rId155"/>
    <p:sldId id="757" r:id="rId156"/>
    <p:sldId id="758" r:id="rId157"/>
    <p:sldId id="759" r:id="rId158"/>
    <p:sldId id="760" r:id="rId159"/>
    <p:sldId id="761" r:id="rId160"/>
    <p:sldId id="762" r:id="rId161"/>
    <p:sldId id="763" r:id="rId162"/>
    <p:sldId id="764" r:id="rId163"/>
    <p:sldId id="765" r:id="rId164"/>
    <p:sldId id="766" r:id="rId165"/>
    <p:sldId id="767" r:id="rId166"/>
    <p:sldId id="768" r:id="rId167"/>
    <p:sldId id="769" r:id="rId168"/>
    <p:sldId id="770" r:id="rId169"/>
    <p:sldId id="771" r:id="rId170"/>
    <p:sldId id="772" r:id="rId171"/>
    <p:sldId id="773" r:id="rId172"/>
    <p:sldId id="774" r:id="rId173"/>
    <p:sldId id="775" r:id="rId174"/>
    <p:sldId id="776" r:id="rId175"/>
    <p:sldId id="777" r:id="rId176"/>
    <p:sldId id="778" r:id="rId177"/>
    <p:sldId id="779" r:id="rId178"/>
    <p:sldId id="780" r:id="rId179"/>
    <p:sldId id="781" r:id="rId180"/>
    <p:sldId id="782" r:id="rId181"/>
    <p:sldId id="783" r:id="rId182"/>
    <p:sldId id="784" r:id="rId183"/>
    <p:sldId id="785" r:id="rId184"/>
    <p:sldId id="786" r:id="rId185"/>
    <p:sldId id="787" r:id="rId186"/>
    <p:sldId id="788" r:id="rId187"/>
    <p:sldId id="789" r:id="rId188"/>
    <p:sldId id="790" r:id="rId189"/>
    <p:sldId id="791" r:id="rId190"/>
    <p:sldId id="792" r:id="rId191"/>
    <p:sldId id="793" r:id="rId192"/>
    <p:sldId id="794" r:id="rId193"/>
    <p:sldId id="795" r:id="rId194"/>
    <p:sldId id="796" r:id="rId195"/>
    <p:sldId id="797" r:id="rId196"/>
    <p:sldId id="798" r:id="rId197"/>
    <p:sldId id="799" r:id="rId198"/>
    <p:sldId id="800" r:id="rId199"/>
    <p:sldId id="638" r:id="rId200"/>
    <p:sldId id="639" r:id="rId201"/>
    <p:sldId id="640" r:id="rId202"/>
    <p:sldId id="641" r:id="rId203"/>
    <p:sldId id="642" r:id="rId204"/>
    <p:sldId id="643" r:id="rId205"/>
    <p:sldId id="644" r:id="rId206"/>
    <p:sldId id="645" r:id="rId207"/>
    <p:sldId id="646" r:id="rId208"/>
    <p:sldId id="647" r:id="rId209"/>
    <p:sldId id="648" r:id="rId210"/>
    <p:sldId id="649" r:id="rId211"/>
    <p:sldId id="650" r:id="rId212"/>
    <p:sldId id="691" r:id="rId213"/>
    <p:sldId id="692" r:id="rId214"/>
    <p:sldId id="651" r:id="rId215"/>
    <p:sldId id="652" r:id="rId216"/>
    <p:sldId id="653" r:id="rId217"/>
    <p:sldId id="654" r:id="rId218"/>
    <p:sldId id="655" r:id="rId219"/>
    <p:sldId id="693" r:id="rId220"/>
    <p:sldId id="694" r:id="rId221"/>
    <p:sldId id="695" r:id="rId222"/>
    <p:sldId id="696" r:id="rId223"/>
    <p:sldId id="697" r:id="rId224"/>
    <p:sldId id="698" r:id="rId225"/>
    <p:sldId id="699" r:id="rId226"/>
    <p:sldId id="700" r:id="rId227"/>
    <p:sldId id="701" r:id="rId228"/>
    <p:sldId id="702" r:id="rId229"/>
    <p:sldId id="703" r:id="rId230"/>
    <p:sldId id="704" r:id="rId231"/>
    <p:sldId id="705" r:id="rId232"/>
    <p:sldId id="706" r:id="rId233"/>
    <p:sldId id="707" r:id="rId234"/>
    <p:sldId id="708" r:id="rId235"/>
    <p:sldId id="709" r:id="rId236"/>
    <p:sldId id="710" r:id="rId237"/>
    <p:sldId id="711" r:id="rId238"/>
    <p:sldId id="712" r:id="rId239"/>
    <p:sldId id="713" r:id="rId240"/>
    <p:sldId id="714" r:id="rId241"/>
    <p:sldId id="715" r:id="rId242"/>
    <p:sldId id="716" r:id="rId243"/>
    <p:sldId id="717" r:id="rId244"/>
    <p:sldId id="869" r:id="rId245"/>
    <p:sldId id="882" r:id="rId246"/>
    <p:sldId id="883" r:id="rId247"/>
    <p:sldId id="884" r:id="rId248"/>
    <p:sldId id="885" r:id="rId249"/>
    <p:sldId id="886" r:id="rId250"/>
    <p:sldId id="887" r:id="rId251"/>
    <p:sldId id="888" r:id="rId252"/>
    <p:sldId id="889" r:id="rId253"/>
    <p:sldId id="870" r:id="rId254"/>
    <p:sldId id="871" r:id="rId255"/>
    <p:sldId id="872" r:id="rId256"/>
    <p:sldId id="873" r:id="rId257"/>
    <p:sldId id="874" r:id="rId258"/>
    <p:sldId id="875" r:id="rId259"/>
    <p:sldId id="876" r:id="rId260"/>
    <p:sldId id="877" r:id="rId261"/>
    <p:sldId id="878" r:id="rId262"/>
    <p:sldId id="879" r:id="rId263"/>
    <p:sldId id="880" r:id="rId264"/>
    <p:sldId id="881" r:id="rId26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y Rachmany" initials="RR" lastIdx="1" clrIdx="0">
    <p:extLst>
      <p:ext uri="{19B8F6BF-5375-455C-9EA6-DF929625EA0E}">
        <p15:presenceInfo xmlns:p15="http://schemas.microsoft.com/office/powerpoint/2012/main" userId="f9d38b364933b7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14" autoAdjust="0"/>
    <p:restoredTop sz="61047" autoAdjust="0"/>
  </p:normalViewPr>
  <p:slideViewPr>
    <p:cSldViewPr snapToGrid="0">
      <p:cViewPr varScale="1">
        <p:scale>
          <a:sx n="70" d="100"/>
          <a:sy n="70" d="100"/>
        </p:scale>
        <p:origin x="1920" y="66"/>
      </p:cViewPr>
      <p:guideLst/>
    </p:cSldViewPr>
  </p:slideViewPr>
  <p:notesTextViewPr>
    <p:cViewPr>
      <p:scale>
        <a:sx n="1" d="1"/>
        <a:sy n="1" d="1"/>
      </p:scale>
      <p:origin x="0" y="0"/>
    </p:cViewPr>
  </p:notesTextViewPr>
  <p:sorterViewPr>
    <p:cViewPr varScale="1">
      <p:scale>
        <a:sx n="100" d="100"/>
        <a:sy n="100" d="100"/>
      </p:scale>
      <p:origin x="0" y="-5922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theme" Target="theme/theme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tableStyles" Target="tableStyle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notesMaster" Target="notesMasters/notes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commentAuthors" Target="commentAuthor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s>
</file>

<file path=ppt/charts/_rels/chart1.xml.rels><?xml version="1.0" encoding="UTF-8" standalone="yes"?>
<Relationships xmlns="http://schemas.openxmlformats.org/package/2006/relationships"><Relationship Id="rId2" Type="http://schemas.openxmlformats.org/officeDocument/2006/relationships/oleObject" Target="file:///D:\20595\&#1496;&#1489;&#1500;&#1514;%20&#1502;&#1495;&#1497;&#1512;&#1497;%20&#1491;&#1497;&#1512;&#1493;&#1514;.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title>
    <c:autoTitleDeleted val="0"/>
    <c:plotArea>
      <c:layout/>
      <c:scatterChart>
        <c:scatterStyle val="lineMarker"/>
        <c:varyColors val="0"/>
        <c:ser>
          <c:idx val="0"/>
          <c:order val="0"/>
          <c:tx>
            <c:strRef>
              <c:f>גיליון5!$B$1</c:f>
              <c:strCache>
                <c:ptCount val="1"/>
                <c:pt idx="0">
                  <c:v>מחיר</c:v>
                </c:pt>
              </c:strCache>
            </c:strRef>
          </c:tx>
          <c:spPr>
            <a:ln w="28575">
              <a:noFill/>
            </a:ln>
          </c:spPr>
          <c:xVal>
            <c:numRef>
              <c:f>גיליון5!$A$2:$A$75</c:f>
              <c:numCache>
                <c:formatCode>0</c:formatCode>
                <c:ptCount val="74"/>
                <c:pt idx="0">
                  <c:v>12</c:v>
                </c:pt>
                <c:pt idx="1">
                  <c:v>75</c:v>
                </c:pt>
                <c:pt idx="2">
                  <c:v>50</c:v>
                </c:pt>
                <c:pt idx="3">
                  <c:v>50</c:v>
                </c:pt>
                <c:pt idx="4">
                  <c:v>83</c:v>
                </c:pt>
                <c:pt idx="5">
                  <c:v>80</c:v>
                </c:pt>
                <c:pt idx="6">
                  <c:v>77</c:v>
                </c:pt>
                <c:pt idx="7">
                  <c:v>106</c:v>
                </c:pt>
                <c:pt idx="8">
                  <c:v>60</c:v>
                </c:pt>
                <c:pt idx="9">
                  <c:v>88</c:v>
                </c:pt>
                <c:pt idx="10">
                  <c:v>62</c:v>
                </c:pt>
                <c:pt idx="11">
                  <c:v>77</c:v>
                </c:pt>
                <c:pt idx="12">
                  <c:v>68</c:v>
                </c:pt>
                <c:pt idx="13">
                  <c:v>63</c:v>
                </c:pt>
                <c:pt idx="14">
                  <c:v>48</c:v>
                </c:pt>
                <c:pt idx="15">
                  <c:v>83</c:v>
                </c:pt>
                <c:pt idx="16">
                  <c:v>80</c:v>
                </c:pt>
                <c:pt idx="17">
                  <c:v>59</c:v>
                </c:pt>
                <c:pt idx="18">
                  <c:v>100</c:v>
                </c:pt>
                <c:pt idx="19">
                  <c:v>75</c:v>
                </c:pt>
                <c:pt idx="20">
                  <c:v>53</c:v>
                </c:pt>
                <c:pt idx="21">
                  <c:v>63</c:v>
                </c:pt>
                <c:pt idx="22">
                  <c:v>75</c:v>
                </c:pt>
                <c:pt idx="23">
                  <c:v>50</c:v>
                </c:pt>
                <c:pt idx="24">
                  <c:v>79</c:v>
                </c:pt>
                <c:pt idx="25">
                  <c:v>67</c:v>
                </c:pt>
                <c:pt idx="26">
                  <c:v>84</c:v>
                </c:pt>
                <c:pt idx="27">
                  <c:v>69</c:v>
                </c:pt>
                <c:pt idx="28">
                  <c:v>89</c:v>
                </c:pt>
                <c:pt idx="29">
                  <c:v>60</c:v>
                </c:pt>
                <c:pt idx="30">
                  <c:v>75</c:v>
                </c:pt>
                <c:pt idx="31">
                  <c:v>85</c:v>
                </c:pt>
                <c:pt idx="32">
                  <c:v>135</c:v>
                </c:pt>
                <c:pt idx="33">
                  <c:v>75</c:v>
                </c:pt>
                <c:pt idx="34">
                  <c:v>63</c:v>
                </c:pt>
                <c:pt idx="35">
                  <c:v>90</c:v>
                </c:pt>
                <c:pt idx="36">
                  <c:v>88</c:v>
                </c:pt>
                <c:pt idx="37">
                  <c:v>100</c:v>
                </c:pt>
                <c:pt idx="38">
                  <c:v>95</c:v>
                </c:pt>
                <c:pt idx="39">
                  <c:v>50</c:v>
                </c:pt>
                <c:pt idx="40">
                  <c:v>90</c:v>
                </c:pt>
                <c:pt idx="41">
                  <c:v>90</c:v>
                </c:pt>
                <c:pt idx="42">
                  <c:v>77</c:v>
                </c:pt>
                <c:pt idx="43">
                  <c:v>65</c:v>
                </c:pt>
                <c:pt idx="44">
                  <c:v>90</c:v>
                </c:pt>
                <c:pt idx="45">
                  <c:v>100</c:v>
                </c:pt>
                <c:pt idx="46">
                  <c:v>90</c:v>
                </c:pt>
                <c:pt idx="47">
                  <c:v>68</c:v>
                </c:pt>
                <c:pt idx="48">
                  <c:v>68</c:v>
                </c:pt>
                <c:pt idx="49">
                  <c:v>75</c:v>
                </c:pt>
                <c:pt idx="50">
                  <c:v>65</c:v>
                </c:pt>
                <c:pt idx="51">
                  <c:v>95</c:v>
                </c:pt>
                <c:pt idx="52">
                  <c:v>120</c:v>
                </c:pt>
                <c:pt idx="53">
                  <c:v>65</c:v>
                </c:pt>
                <c:pt idx="54">
                  <c:v>102</c:v>
                </c:pt>
                <c:pt idx="55">
                  <c:v>100</c:v>
                </c:pt>
                <c:pt idx="56">
                  <c:v>78</c:v>
                </c:pt>
                <c:pt idx="57">
                  <c:v>60</c:v>
                </c:pt>
                <c:pt idx="58">
                  <c:v>80</c:v>
                </c:pt>
                <c:pt idx="59">
                  <c:v>100</c:v>
                </c:pt>
                <c:pt idx="60">
                  <c:v>60</c:v>
                </c:pt>
                <c:pt idx="61">
                  <c:v>80</c:v>
                </c:pt>
                <c:pt idx="62">
                  <c:v>58</c:v>
                </c:pt>
                <c:pt idx="63">
                  <c:v>90</c:v>
                </c:pt>
                <c:pt idx="64">
                  <c:v>65</c:v>
                </c:pt>
                <c:pt idx="65">
                  <c:v>100</c:v>
                </c:pt>
                <c:pt idx="66">
                  <c:v>50</c:v>
                </c:pt>
                <c:pt idx="67">
                  <c:v>60</c:v>
                </c:pt>
                <c:pt idx="68">
                  <c:v>60</c:v>
                </c:pt>
                <c:pt idx="69">
                  <c:v>70</c:v>
                </c:pt>
                <c:pt idx="70">
                  <c:v>64</c:v>
                </c:pt>
                <c:pt idx="71">
                  <c:v>70</c:v>
                </c:pt>
                <c:pt idx="72">
                  <c:v>80</c:v>
                </c:pt>
                <c:pt idx="73">
                  <c:v>90</c:v>
                </c:pt>
              </c:numCache>
            </c:numRef>
          </c:xVal>
          <c:yVal>
            <c:numRef>
              <c:f>גיליון5!$B$2:$B$75</c:f>
              <c:numCache>
                <c:formatCode>#,##0</c:formatCode>
                <c:ptCount val="74"/>
                <c:pt idx="0">
                  <c:v>56075</c:v>
                </c:pt>
                <c:pt idx="1">
                  <c:v>1030275</c:v>
                </c:pt>
                <c:pt idx="2">
                  <c:v>699670</c:v>
                </c:pt>
                <c:pt idx="3">
                  <c:v>1040345</c:v>
                </c:pt>
                <c:pt idx="4">
                  <c:v>1330105</c:v>
                </c:pt>
                <c:pt idx="5">
                  <c:v>1169280</c:v>
                </c:pt>
                <c:pt idx="6">
                  <c:v>1487500</c:v>
                </c:pt>
                <c:pt idx="7">
                  <c:v>1821250</c:v>
                </c:pt>
                <c:pt idx="8">
                  <c:v>1150000</c:v>
                </c:pt>
                <c:pt idx="9">
                  <c:v>1660000</c:v>
                </c:pt>
                <c:pt idx="10">
                  <c:v>1820000</c:v>
                </c:pt>
                <c:pt idx="11">
                  <c:v>2250000</c:v>
                </c:pt>
                <c:pt idx="12">
                  <c:v>2540000</c:v>
                </c:pt>
                <c:pt idx="13">
                  <c:v>2520000</c:v>
                </c:pt>
                <c:pt idx="14">
                  <c:v>1800000</c:v>
                </c:pt>
                <c:pt idx="15">
                  <c:v>967200</c:v>
                </c:pt>
                <c:pt idx="16">
                  <c:v>1117200</c:v>
                </c:pt>
                <c:pt idx="17">
                  <c:v>958410</c:v>
                </c:pt>
                <c:pt idx="18">
                  <c:v>1325172.4137931033</c:v>
                </c:pt>
                <c:pt idx="19">
                  <c:v>907476</c:v>
                </c:pt>
                <c:pt idx="20">
                  <c:v>728232</c:v>
                </c:pt>
                <c:pt idx="21">
                  <c:v>761121</c:v>
                </c:pt>
                <c:pt idx="22">
                  <c:v>975700</c:v>
                </c:pt>
                <c:pt idx="23">
                  <c:v>587535</c:v>
                </c:pt>
                <c:pt idx="24">
                  <c:v>1176865</c:v>
                </c:pt>
                <c:pt idx="25">
                  <c:v>958518</c:v>
                </c:pt>
                <c:pt idx="26">
                  <c:v>1360970.6666666667</c:v>
                </c:pt>
                <c:pt idx="27">
                  <c:v>1518118</c:v>
                </c:pt>
                <c:pt idx="28">
                  <c:v>1449760</c:v>
                </c:pt>
                <c:pt idx="29">
                  <c:v>1290000</c:v>
                </c:pt>
                <c:pt idx="30">
                  <c:v>1418460</c:v>
                </c:pt>
                <c:pt idx="31">
                  <c:v>1509000</c:v>
                </c:pt>
                <c:pt idx="32">
                  <c:v>2162900</c:v>
                </c:pt>
                <c:pt idx="33">
                  <c:v>2020000</c:v>
                </c:pt>
                <c:pt idx="34">
                  <c:v>1110000</c:v>
                </c:pt>
                <c:pt idx="35">
                  <c:v>1690000</c:v>
                </c:pt>
                <c:pt idx="36">
                  <c:v>1825000</c:v>
                </c:pt>
                <c:pt idx="37">
                  <c:v>2500000</c:v>
                </c:pt>
                <c:pt idx="38">
                  <c:v>1650000</c:v>
                </c:pt>
                <c:pt idx="39">
                  <c:v>1100000</c:v>
                </c:pt>
                <c:pt idx="40">
                  <c:v>1770000</c:v>
                </c:pt>
                <c:pt idx="41">
                  <c:v>2200000</c:v>
                </c:pt>
                <c:pt idx="42">
                  <c:v>2900000</c:v>
                </c:pt>
                <c:pt idx="43">
                  <c:v>1300000</c:v>
                </c:pt>
                <c:pt idx="44">
                  <c:v>1660000</c:v>
                </c:pt>
                <c:pt idx="45">
                  <c:v>1780000</c:v>
                </c:pt>
                <c:pt idx="46">
                  <c:v>1990000</c:v>
                </c:pt>
                <c:pt idx="47">
                  <c:v>1300000</c:v>
                </c:pt>
                <c:pt idx="48">
                  <c:v>1650000</c:v>
                </c:pt>
                <c:pt idx="49">
                  <c:v>1500000</c:v>
                </c:pt>
                <c:pt idx="50">
                  <c:v>1730000</c:v>
                </c:pt>
                <c:pt idx="51">
                  <c:v>2850000</c:v>
                </c:pt>
                <c:pt idx="52">
                  <c:v>3400000</c:v>
                </c:pt>
                <c:pt idx="53">
                  <c:v>1440000</c:v>
                </c:pt>
                <c:pt idx="54">
                  <c:v>1985000</c:v>
                </c:pt>
                <c:pt idx="55">
                  <c:v>2300000</c:v>
                </c:pt>
                <c:pt idx="56">
                  <c:v>2750000</c:v>
                </c:pt>
                <c:pt idx="57">
                  <c:v>1525000</c:v>
                </c:pt>
                <c:pt idx="58">
                  <c:v>1850000</c:v>
                </c:pt>
                <c:pt idx="59">
                  <c:v>3900000</c:v>
                </c:pt>
                <c:pt idx="60">
                  <c:v>1515000</c:v>
                </c:pt>
                <c:pt idx="61">
                  <c:v>2200000</c:v>
                </c:pt>
                <c:pt idx="62">
                  <c:v>1650000</c:v>
                </c:pt>
                <c:pt idx="63">
                  <c:v>2000000</c:v>
                </c:pt>
                <c:pt idx="64">
                  <c:v>2500000</c:v>
                </c:pt>
                <c:pt idx="65">
                  <c:v>2850000</c:v>
                </c:pt>
                <c:pt idx="66">
                  <c:v>1780000</c:v>
                </c:pt>
                <c:pt idx="67">
                  <c:v>1420000</c:v>
                </c:pt>
                <c:pt idx="68">
                  <c:v>1435000</c:v>
                </c:pt>
                <c:pt idx="69">
                  <c:v>2300000</c:v>
                </c:pt>
                <c:pt idx="70">
                  <c:v>1525000</c:v>
                </c:pt>
                <c:pt idx="71">
                  <c:v>1790000</c:v>
                </c:pt>
                <c:pt idx="72">
                  <c:v>2250000</c:v>
                </c:pt>
                <c:pt idx="73">
                  <c:v>2520000</c:v>
                </c:pt>
              </c:numCache>
            </c:numRef>
          </c:yVal>
          <c:smooth val="0"/>
          <c:extLst>
            <c:ext xmlns:c16="http://schemas.microsoft.com/office/drawing/2014/chart" uri="{C3380CC4-5D6E-409C-BE32-E72D297353CC}">
              <c16:uniqueId val="{00000000-C523-44B7-9D6A-2A2903161EC4}"/>
            </c:ext>
          </c:extLst>
        </c:ser>
        <c:dLbls>
          <c:showLegendKey val="0"/>
          <c:showVal val="0"/>
          <c:showCatName val="0"/>
          <c:showSerName val="0"/>
          <c:showPercent val="0"/>
          <c:showBubbleSize val="0"/>
        </c:dLbls>
        <c:axId val="1580798304"/>
        <c:axId val="1580794496"/>
      </c:scatterChart>
      <c:valAx>
        <c:axId val="1580798304"/>
        <c:scaling>
          <c:orientation val="maxMin"/>
        </c:scaling>
        <c:delete val="0"/>
        <c:axPos val="b"/>
        <c:numFmt formatCode="0" sourceLinked="1"/>
        <c:majorTickMark val="out"/>
        <c:minorTickMark val="none"/>
        <c:tickLblPos val="nextTo"/>
        <c:crossAx val="1580794496"/>
        <c:crosses val="autoZero"/>
        <c:crossBetween val="midCat"/>
      </c:valAx>
      <c:valAx>
        <c:axId val="1580794496"/>
        <c:scaling>
          <c:orientation val="minMax"/>
        </c:scaling>
        <c:delete val="0"/>
        <c:axPos val="r"/>
        <c:majorGridlines/>
        <c:numFmt formatCode="#,##0" sourceLinked="1"/>
        <c:majorTickMark val="out"/>
        <c:minorTickMark val="none"/>
        <c:tickLblPos val="nextTo"/>
        <c:crossAx val="1580798304"/>
        <c:crosses val="autoZero"/>
        <c:crossBetween val="midCat"/>
      </c:valAx>
    </c:plotArea>
    <c:legend>
      <c:legendPos val="l"/>
      <c:overlay val="0"/>
    </c:legend>
    <c:plotVisOnly val="1"/>
    <c:dispBlanksAs val="gap"/>
    <c:showDLblsOverMax val="0"/>
  </c:chart>
  <c:spPr>
    <a:solidFill>
      <a:sysClr val="window" lastClr="FFFFFF"/>
    </a:solidFill>
  </c:sp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5DF4A-BB37-4C06-B28D-1497817CDC7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29396C-0786-49D9-9AFD-10D1AFDFC5B7}">
      <dgm:prSet phldrT="[Text]">
        <dgm:style>
          <a:lnRef idx="0">
            <a:schemeClr val="accent6"/>
          </a:lnRef>
          <a:fillRef idx="3">
            <a:schemeClr val="accent6"/>
          </a:fillRef>
          <a:effectRef idx="3">
            <a:schemeClr val="accent6"/>
          </a:effectRef>
          <a:fontRef idx="minor">
            <a:schemeClr val="lt1"/>
          </a:fontRef>
        </dgm:style>
      </dgm:prSet>
      <dgm:spPr/>
      <dgm:t>
        <a:bodyPr/>
        <a:lstStyle/>
        <a:p>
          <a:r>
            <a:rPr lang="en-US" b="1" dirty="0" smtClean="0"/>
            <a:t>Learning </a:t>
          </a:r>
          <a:endParaRPr lang="en-US" b="1" dirty="0"/>
        </a:p>
      </dgm:t>
    </dgm:pt>
    <dgm:pt modelId="{8BCA517C-A681-454C-AE48-16D01FDDB2D7}" type="parTrans" cxnId="{28A40214-105A-4401-8245-70C7BFA52D55}">
      <dgm:prSet/>
      <dgm:spPr/>
      <dgm:t>
        <a:bodyPr/>
        <a:lstStyle/>
        <a:p>
          <a:endParaRPr lang="en-US"/>
        </a:p>
      </dgm:t>
    </dgm:pt>
    <dgm:pt modelId="{6A23EADC-3FB2-45B5-B40C-D05C70CF6B21}" type="sibTrans" cxnId="{28A40214-105A-4401-8245-70C7BFA52D55}">
      <dgm:prSet/>
      <dgm:spPr/>
      <dgm:t>
        <a:bodyPr/>
        <a:lstStyle/>
        <a:p>
          <a:endParaRPr lang="en-US"/>
        </a:p>
      </dgm:t>
    </dgm:pt>
    <dgm:pt modelId="{42485077-A167-4E54-815D-44E9915FAC2E}">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1" dirty="0" smtClean="0"/>
            <a:t>Supervised learning</a:t>
          </a:r>
          <a:r>
            <a:rPr lang="en-US" dirty="0" smtClean="0"/>
            <a:t> </a:t>
          </a:r>
          <a:endParaRPr lang="en-US" dirty="0"/>
        </a:p>
      </dgm:t>
    </dgm:pt>
    <dgm:pt modelId="{2D6C9E0D-68FB-4A4D-9E4B-20E3EBFF927E}" type="parTrans" cxnId="{0D81EF25-E3A4-4E72-B561-01B5D37E0D08}">
      <dgm:prSet/>
      <dgm:spPr/>
      <dgm:t>
        <a:bodyPr/>
        <a:lstStyle/>
        <a:p>
          <a:endParaRPr lang="en-US"/>
        </a:p>
      </dgm:t>
    </dgm:pt>
    <dgm:pt modelId="{2D6F9A85-2F5E-4382-ABF0-8BDF5C1581F0}" type="sibTrans" cxnId="{0D81EF25-E3A4-4E72-B561-01B5D37E0D08}">
      <dgm:prSet/>
      <dgm:spPr/>
      <dgm:t>
        <a:bodyPr/>
        <a:lstStyle/>
        <a:p>
          <a:endParaRPr lang="en-US"/>
        </a:p>
      </dgm:t>
    </dgm:pt>
    <dgm:pt modelId="{B26B6A55-30A5-429A-A1E9-DAF2D570DD21}">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1" dirty="0" smtClean="0"/>
            <a:t>Unsupervised learning</a:t>
          </a:r>
          <a:r>
            <a:rPr lang="en-US" dirty="0" smtClean="0"/>
            <a:t> </a:t>
          </a:r>
          <a:endParaRPr lang="en-US" dirty="0"/>
        </a:p>
      </dgm:t>
    </dgm:pt>
    <dgm:pt modelId="{CBE0678C-CA89-418A-AF7D-768B53C249E5}" type="parTrans" cxnId="{45FE212D-E117-41F7-A8EC-164C90FF8E97}">
      <dgm:prSet/>
      <dgm:spPr/>
      <dgm:t>
        <a:bodyPr/>
        <a:lstStyle/>
        <a:p>
          <a:endParaRPr lang="en-US"/>
        </a:p>
      </dgm:t>
    </dgm:pt>
    <dgm:pt modelId="{D14D294F-C132-47BE-88E5-9410E31E54CF}" type="sibTrans" cxnId="{45FE212D-E117-41F7-A8EC-164C90FF8E97}">
      <dgm:prSet/>
      <dgm:spPr/>
      <dgm:t>
        <a:bodyPr/>
        <a:lstStyle/>
        <a:p>
          <a:endParaRPr lang="en-US"/>
        </a:p>
      </dgm:t>
    </dgm:pt>
    <dgm:pt modelId="{6643FE5D-8086-4E6A-B745-657F1A4055D6}">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1" dirty="0" smtClean="0"/>
            <a:t>Reinforcement learning</a:t>
          </a:r>
          <a:r>
            <a:rPr lang="en-US" dirty="0" smtClean="0"/>
            <a:t> </a:t>
          </a:r>
          <a:endParaRPr lang="en-US" dirty="0"/>
        </a:p>
      </dgm:t>
    </dgm:pt>
    <dgm:pt modelId="{257FFC55-592C-4CE6-83F0-7F2CE4FF054D}" type="parTrans" cxnId="{DC1893BE-875F-489C-80D9-371E88C087C7}">
      <dgm:prSet/>
      <dgm:spPr/>
      <dgm:t>
        <a:bodyPr/>
        <a:lstStyle/>
        <a:p>
          <a:endParaRPr lang="en-US"/>
        </a:p>
      </dgm:t>
    </dgm:pt>
    <dgm:pt modelId="{B4A77D80-D319-4F0A-ADB4-0F4F8740CAC1}" type="sibTrans" cxnId="{DC1893BE-875F-489C-80D9-371E88C087C7}">
      <dgm:prSet/>
      <dgm:spPr/>
      <dgm:t>
        <a:bodyPr/>
        <a:lstStyle/>
        <a:p>
          <a:endParaRPr lang="en-US"/>
        </a:p>
      </dgm:t>
    </dgm:pt>
    <dgm:pt modelId="{4ABF439A-C12C-45BC-846F-5697533A433F}" type="pres">
      <dgm:prSet presAssocID="{1715DF4A-BB37-4C06-B28D-1497817CDC7C}" presName="hierChild1" presStyleCnt="0">
        <dgm:presLayoutVars>
          <dgm:orgChart val="1"/>
          <dgm:chPref val="1"/>
          <dgm:dir/>
          <dgm:animOne val="branch"/>
          <dgm:animLvl val="lvl"/>
          <dgm:resizeHandles/>
        </dgm:presLayoutVars>
      </dgm:prSet>
      <dgm:spPr/>
      <dgm:t>
        <a:bodyPr/>
        <a:lstStyle/>
        <a:p>
          <a:endParaRPr lang="en-US"/>
        </a:p>
      </dgm:t>
    </dgm:pt>
    <dgm:pt modelId="{3ACCB815-3841-4152-AF0D-B69CD40F3FAF}" type="pres">
      <dgm:prSet presAssocID="{3E29396C-0786-49D9-9AFD-10D1AFDFC5B7}" presName="hierRoot1" presStyleCnt="0">
        <dgm:presLayoutVars>
          <dgm:hierBranch val="init"/>
        </dgm:presLayoutVars>
      </dgm:prSet>
      <dgm:spPr/>
    </dgm:pt>
    <dgm:pt modelId="{A9CCB320-6792-42A1-8669-A2C0B4893205}" type="pres">
      <dgm:prSet presAssocID="{3E29396C-0786-49D9-9AFD-10D1AFDFC5B7}" presName="rootComposite1" presStyleCnt="0"/>
      <dgm:spPr/>
    </dgm:pt>
    <dgm:pt modelId="{29287B35-1F20-4564-8E49-35CA7DDA1B1B}" type="pres">
      <dgm:prSet presAssocID="{3E29396C-0786-49D9-9AFD-10D1AFDFC5B7}" presName="rootText1" presStyleLbl="node0" presStyleIdx="0" presStyleCnt="1">
        <dgm:presLayoutVars>
          <dgm:chPref val="3"/>
        </dgm:presLayoutVars>
      </dgm:prSet>
      <dgm:spPr/>
      <dgm:t>
        <a:bodyPr/>
        <a:lstStyle/>
        <a:p>
          <a:endParaRPr lang="en-US"/>
        </a:p>
      </dgm:t>
    </dgm:pt>
    <dgm:pt modelId="{16830BD7-0324-4987-995D-5F3B7E7A7942}" type="pres">
      <dgm:prSet presAssocID="{3E29396C-0786-49D9-9AFD-10D1AFDFC5B7}" presName="rootConnector1" presStyleLbl="node1" presStyleIdx="0" presStyleCnt="0"/>
      <dgm:spPr/>
      <dgm:t>
        <a:bodyPr/>
        <a:lstStyle/>
        <a:p>
          <a:endParaRPr lang="en-US"/>
        </a:p>
      </dgm:t>
    </dgm:pt>
    <dgm:pt modelId="{52919CA4-CEEB-433D-BE79-6E91B1EC2EFC}" type="pres">
      <dgm:prSet presAssocID="{3E29396C-0786-49D9-9AFD-10D1AFDFC5B7}" presName="hierChild2" presStyleCnt="0"/>
      <dgm:spPr/>
    </dgm:pt>
    <dgm:pt modelId="{FE6BED3B-318A-494B-ABDB-98877ADF1E94}" type="pres">
      <dgm:prSet presAssocID="{2D6C9E0D-68FB-4A4D-9E4B-20E3EBFF927E}" presName="Name37" presStyleLbl="parChTrans1D2" presStyleIdx="0" presStyleCnt="3"/>
      <dgm:spPr/>
      <dgm:t>
        <a:bodyPr/>
        <a:lstStyle/>
        <a:p>
          <a:endParaRPr lang="en-US"/>
        </a:p>
      </dgm:t>
    </dgm:pt>
    <dgm:pt modelId="{F525C08D-DDEE-40E6-998F-08F7D9BB4699}" type="pres">
      <dgm:prSet presAssocID="{42485077-A167-4E54-815D-44E9915FAC2E}" presName="hierRoot2" presStyleCnt="0">
        <dgm:presLayoutVars>
          <dgm:hierBranch val="init"/>
        </dgm:presLayoutVars>
      </dgm:prSet>
      <dgm:spPr/>
    </dgm:pt>
    <dgm:pt modelId="{D4341A09-B6D9-41D9-9CEF-2BEDC140F0C6}" type="pres">
      <dgm:prSet presAssocID="{42485077-A167-4E54-815D-44E9915FAC2E}" presName="rootComposite" presStyleCnt="0"/>
      <dgm:spPr/>
    </dgm:pt>
    <dgm:pt modelId="{3B1FA9A3-DB23-4880-9534-F85741AB64D6}" type="pres">
      <dgm:prSet presAssocID="{42485077-A167-4E54-815D-44E9915FAC2E}" presName="rootText" presStyleLbl="node2" presStyleIdx="0" presStyleCnt="3" custLinFactNeighborX="-1603">
        <dgm:presLayoutVars>
          <dgm:chPref val="3"/>
        </dgm:presLayoutVars>
      </dgm:prSet>
      <dgm:spPr/>
      <dgm:t>
        <a:bodyPr/>
        <a:lstStyle/>
        <a:p>
          <a:endParaRPr lang="en-US"/>
        </a:p>
      </dgm:t>
    </dgm:pt>
    <dgm:pt modelId="{BC7F6C7B-6B69-4C9F-ACBC-BBC570C68CA3}" type="pres">
      <dgm:prSet presAssocID="{42485077-A167-4E54-815D-44E9915FAC2E}" presName="rootConnector" presStyleLbl="node2" presStyleIdx="0" presStyleCnt="3"/>
      <dgm:spPr/>
      <dgm:t>
        <a:bodyPr/>
        <a:lstStyle/>
        <a:p>
          <a:endParaRPr lang="en-US"/>
        </a:p>
      </dgm:t>
    </dgm:pt>
    <dgm:pt modelId="{CA85831E-2246-40A1-A6BA-2BE7C870FBA3}" type="pres">
      <dgm:prSet presAssocID="{42485077-A167-4E54-815D-44E9915FAC2E}" presName="hierChild4" presStyleCnt="0"/>
      <dgm:spPr/>
    </dgm:pt>
    <dgm:pt modelId="{4BADF1CA-ADE1-433B-B0D5-AF8008996D0F}" type="pres">
      <dgm:prSet presAssocID="{42485077-A167-4E54-815D-44E9915FAC2E}" presName="hierChild5" presStyleCnt="0"/>
      <dgm:spPr/>
    </dgm:pt>
    <dgm:pt modelId="{BED77DF8-EF3F-4C8B-B3D7-2EDCF751A750}" type="pres">
      <dgm:prSet presAssocID="{CBE0678C-CA89-418A-AF7D-768B53C249E5}" presName="Name37" presStyleLbl="parChTrans1D2" presStyleIdx="1" presStyleCnt="3"/>
      <dgm:spPr/>
      <dgm:t>
        <a:bodyPr/>
        <a:lstStyle/>
        <a:p>
          <a:endParaRPr lang="en-US"/>
        </a:p>
      </dgm:t>
    </dgm:pt>
    <dgm:pt modelId="{C87FC2F1-48EF-405C-93F5-CBDB24D59B7F}" type="pres">
      <dgm:prSet presAssocID="{B26B6A55-30A5-429A-A1E9-DAF2D570DD21}" presName="hierRoot2" presStyleCnt="0">
        <dgm:presLayoutVars>
          <dgm:hierBranch val="init"/>
        </dgm:presLayoutVars>
      </dgm:prSet>
      <dgm:spPr/>
    </dgm:pt>
    <dgm:pt modelId="{FDC0E9A8-FE08-4BE1-9B28-8BB57B3971F5}" type="pres">
      <dgm:prSet presAssocID="{B26B6A55-30A5-429A-A1E9-DAF2D570DD21}" presName="rootComposite" presStyleCnt="0"/>
      <dgm:spPr/>
    </dgm:pt>
    <dgm:pt modelId="{1FB2ACCE-3CB7-425D-AB62-3AAD17A2D634}" type="pres">
      <dgm:prSet presAssocID="{B26B6A55-30A5-429A-A1E9-DAF2D570DD21}" presName="rootText" presStyleLbl="node2" presStyleIdx="1" presStyleCnt="3">
        <dgm:presLayoutVars>
          <dgm:chPref val="3"/>
        </dgm:presLayoutVars>
      </dgm:prSet>
      <dgm:spPr/>
      <dgm:t>
        <a:bodyPr/>
        <a:lstStyle/>
        <a:p>
          <a:endParaRPr lang="en-US"/>
        </a:p>
      </dgm:t>
    </dgm:pt>
    <dgm:pt modelId="{5FDCF405-0021-445E-AB85-06898EA9718C}" type="pres">
      <dgm:prSet presAssocID="{B26B6A55-30A5-429A-A1E9-DAF2D570DD21}" presName="rootConnector" presStyleLbl="node2" presStyleIdx="1" presStyleCnt="3"/>
      <dgm:spPr/>
      <dgm:t>
        <a:bodyPr/>
        <a:lstStyle/>
        <a:p>
          <a:endParaRPr lang="en-US"/>
        </a:p>
      </dgm:t>
    </dgm:pt>
    <dgm:pt modelId="{E770212C-95F8-421A-9B59-CEB33A463EF1}" type="pres">
      <dgm:prSet presAssocID="{B26B6A55-30A5-429A-A1E9-DAF2D570DD21}" presName="hierChild4" presStyleCnt="0"/>
      <dgm:spPr/>
    </dgm:pt>
    <dgm:pt modelId="{7F72748F-5C0E-45F3-887A-D08091813E6F}" type="pres">
      <dgm:prSet presAssocID="{B26B6A55-30A5-429A-A1E9-DAF2D570DD21}" presName="hierChild5" presStyleCnt="0"/>
      <dgm:spPr/>
    </dgm:pt>
    <dgm:pt modelId="{0738D661-BFA8-44D6-8335-834639D2FE73}" type="pres">
      <dgm:prSet presAssocID="{257FFC55-592C-4CE6-83F0-7F2CE4FF054D}" presName="Name37" presStyleLbl="parChTrans1D2" presStyleIdx="2" presStyleCnt="3"/>
      <dgm:spPr/>
      <dgm:t>
        <a:bodyPr/>
        <a:lstStyle/>
        <a:p>
          <a:endParaRPr lang="en-US"/>
        </a:p>
      </dgm:t>
    </dgm:pt>
    <dgm:pt modelId="{95C8220B-C414-420F-996D-3B3895C52482}" type="pres">
      <dgm:prSet presAssocID="{6643FE5D-8086-4E6A-B745-657F1A4055D6}" presName="hierRoot2" presStyleCnt="0">
        <dgm:presLayoutVars>
          <dgm:hierBranch val="init"/>
        </dgm:presLayoutVars>
      </dgm:prSet>
      <dgm:spPr/>
    </dgm:pt>
    <dgm:pt modelId="{B244C653-CC27-499D-B682-AB78219FC87C}" type="pres">
      <dgm:prSet presAssocID="{6643FE5D-8086-4E6A-B745-657F1A4055D6}" presName="rootComposite" presStyleCnt="0"/>
      <dgm:spPr/>
    </dgm:pt>
    <dgm:pt modelId="{EF2B8FA9-58FE-460F-A3EC-0FEDD779E4A2}" type="pres">
      <dgm:prSet presAssocID="{6643FE5D-8086-4E6A-B745-657F1A4055D6}" presName="rootText" presStyleLbl="node2" presStyleIdx="2" presStyleCnt="3">
        <dgm:presLayoutVars>
          <dgm:chPref val="3"/>
        </dgm:presLayoutVars>
      </dgm:prSet>
      <dgm:spPr/>
      <dgm:t>
        <a:bodyPr/>
        <a:lstStyle/>
        <a:p>
          <a:endParaRPr lang="en-US"/>
        </a:p>
      </dgm:t>
    </dgm:pt>
    <dgm:pt modelId="{06AF43A6-B7C4-447D-ABD2-DA446143EF0F}" type="pres">
      <dgm:prSet presAssocID="{6643FE5D-8086-4E6A-B745-657F1A4055D6}" presName="rootConnector" presStyleLbl="node2" presStyleIdx="2" presStyleCnt="3"/>
      <dgm:spPr/>
      <dgm:t>
        <a:bodyPr/>
        <a:lstStyle/>
        <a:p>
          <a:endParaRPr lang="en-US"/>
        </a:p>
      </dgm:t>
    </dgm:pt>
    <dgm:pt modelId="{6921AD24-23C3-474A-A3FE-83DAB93E8BDD}" type="pres">
      <dgm:prSet presAssocID="{6643FE5D-8086-4E6A-B745-657F1A4055D6}" presName="hierChild4" presStyleCnt="0"/>
      <dgm:spPr/>
    </dgm:pt>
    <dgm:pt modelId="{EA8D8910-6FFF-4118-A90E-E07E64517D8A}" type="pres">
      <dgm:prSet presAssocID="{6643FE5D-8086-4E6A-B745-657F1A4055D6}" presName="hierChild5" presStyleCnt="0"/>
      <dgm:spPr/>
    </dgm:pt>
    <dgm:pt modelId="{3EC963CE-7264-477E-81E6-8CC25E29A8C2}" type="pres">
      <dgm:prSet presAssocID="{3E29396C-0786-49D9-9AFD-10D1AFDFC5B7}" presName="hierChild3" presStyleCnt="0"/>
      <dgm:spPr/>
    </dgm:pt>
  </dgm:ptLst>
  <dgm:cxnLst>
    <dgm:cxn modelId="{28A40214-105A-4401-8245-70C7BFA52D55}" srcId="{1715DF4A-BB37-4C06-B28D-1497817CDC7C}" destId="{3E29396C-0786-49D9-9AFD-10D1AFDFC5B7}" srcOrd="0" destOrd="0" parTransId="{8BCA517C-A681-454C-AE48-16D01FDDB2D7}" sibTransId="{6A23EADC-3FB2-45B5-B40C-D05C70CF6B21}"/>
    <dgm:cxn modelId="{CD2BE7D2-0CC8-4372-AFD9-84EFA7A735A8}" type="presOf" srcId="{3E29396C-0786-49D9-9AFD-10D1AFDFC5B7}" destId="{16830BD7-0324-4987-995D-5F3B7E7A7942}" srcOrd="1" destOrd="0" presId="urn:microsoft.com/office/officeart/2005/8/layout/orgChart1"/>
    <dgm:cxn modelId="{EC9613B8-86B2-4ED2-B245-3D62CCD359AC}" type="presOf" srcId="{B26B6A55-30A5-429A-A1E9-DAF2D570DD21}" destId="{5FDCF405-0021-445E-AB85-06898EA9718C}" srcOrd="1" destOrd="0" presId="urn:microsoft.com/office/officeart/2005/8/layout/orgChart1"/>
    <dgm:cxn modelId="{0D81EF25-E3A4-4E72-B561-01B5D37E0D08}" srcId="{3E29396C-0786-49D9-9AFD-10D1AFDFC5B7}" destId="{42485077-A167-4E54-815D-44E9915FAC2E}" srcOrd="0" destOrd="0" parTransId="{2D6C9E0D-68FB-4A4D-9E4B-20E3EBFF927E}" sibTransId="{2D6F9A85-2F5E-4382-ABF0-8BDF5C1581F0}"/>
    <dgm:cxn modelId="{89560154-0DCB-4F36-B8F3-567BE59C9014}" type="presOf" srcId="{2D6C9E0D-68FB-4A4D-9E4B-20E3EBFF927E}" destId="{FE6BED3B-318A-494B-ABDB-98877ADF1E94}" srcOrd="0" destOrd="0" presId="urn:microsoft.com/office/officeart/2005/8/layout/orgChart1"/>
    <dgm:cxn modelId="{DC1893BE-875F-489C-80D9-371E88C087C7}" srcId="{3E29396C-0786-49D9-9AFD-10D1AFDFC5B7}" destId="{6643FE5D-8086-4E6A-B745-657F1A4055D6}" srcOrd="2" destOrd="0" parTransId="{257FFC55-592C-4CE6-83F0-7F2CE4FF054D}" sibTransId="{B4A77D80-D319-4F0A-ADB4-0F4F8740CAC1}"/>
    <dgm:cxn modelId="{F414DDFC-269B-489E-B94E-365E4B2E279B}" type="presOf" srcId="{CBE0678C-CA89-418A-AF7D-768B53C249E5}" destId="{BED77DF8-EF3F-4C8B-B3D7-2EDCF751A750}" srcOrd="0" destOrd="0" presId="urn:microsoft.com/office/officeart/2005/8/layout/orgChart1"/>
    <dgm:cxn modelId="{6469A0B6-3BF6-404E-B67F-7D17DFC7207C}" type="presOf" srcId="{1715DF4A-BB37-4C06-B28D-1497817CDC7C}" destId="{4ABF439A-C12C-45BC-846F-5697533A433F}" srcOrd="0" destOrd="0" presId="urn:microsoft.com/office/officeart/2005/8/layout/orgChart1"/>
    <dgm:cxn modelId="{3695456A-FF20-4EC5-9785-7097466D6B73}" type="presOf" srcId="{B26B6A55-30A5-429A-A1E9-DAF2D570DD21}" destId="{1FB2ACCE-3CB7-425D-AB62-3AAD17A2D634}" srcOrd="0" destOrd="0" presId="urn:microsoft.com/office/officeart/2005/8/layout/orgChart1"/>
    <dgm:cxn modelId="{7CFDD7B2-73B3-4C33-886E-A0C687EB0BD3}" type="presOf" srcId="{42485077-A167-4E54-815D-44E9915FAC2E}" destId="{BC7F6C7B-6B69-4C9F-ACBC-BBC570C68CA3}" srcOrd="1" destOrd="0" presId="urn:microsoft.com/office/officeart/2005/8/layout/orgChart1"/>
    <dgm:cxn modelId="{45FE212D-E117-41F7-A8EC-164C90FF8E97}" srcId="{3E29396C-0786-49D9-9AFD-10D1AFDFC5B7}" destId="{B26B6A55-30A5-429A-A1E9-DAF2D570DD21}" srcOrd="1" destOrd="0" parTransId="{CBE0678C-CA89-418A-AF7D-768B53C249E5}" sibTransId="{D14D294F-C132-47BE-88E5-9410E31E54CF}"/>
    <dgm:cxn modelId="{A520CE82-E0AF-4923-ACE2-2108770A3931}" type="presOf" srcId="{3E29396C-0786-49D9-9AFD-10D1AFDFC5B7}" destId="{29287B35-1F20-4564-8E49-35CA7DDA1B1B}" srcOrd="0" destOrd="0" presId="urn:microsoft.com/office/officeart/2005/8/layout/orgChart1"/>
    <dgm:cxn modelId="{5E5606C3-F3FE-4BEB-8E54-027B7DCAB119}" type="presOf" srcId="{6643FE5D-8086-4E6A-B745-657F1A4055D6}" destId="{06AF43A6-B7C4-447D-ABD2-DA446143EF0F}" srcOrd="1" destOrd="0" presId="urn:microsoft.com/office/officeart/2005/8/layout/orgChart1"/>
    <dgm:cxn modelId="{58FA697D-8309-4E9A-9050-B1B8E6FF3C5C}" type="presOf" srcId="{6643FE5D-8086-4E6A-B745-657F1A4055D6}" destId="{EF2B8FA9-58FE-460F-A3EC-0FEDD779E4A2}" srcOrd="0" destOrd="0" presId="urn:microsoft.com/office/officeart/2005/8/layout/orgChart1"/>
    <dgm:cxn modelId="{CF985777-ABAB-4369-8A75-0480BD519156}" type="presOf" srcId="{257FFC55-592C-4CE6-83F0-7F2CE4FF054D}" destId="{0738D661-BFA8-44D6-8335-834639D2FE73}" srcOrd="0" destOrd="0" presId="urn:microsoft.com/office/officeart/2005/8/layout/orgChart1"/>
    <dgm:cxn modelId="{7CF831B4-9130-4453-8AE4-C0303B18D8C3}" type="presOf" srcId="{42485077-A167-4E54-815D-44E9915FAC2E}" destId="{3B1FA9A3-DB23-4880-9534-F85741AB64D6}" srcOrd="0" destOrd="0" presId="urn:microsoft.com/office/officeart/2005/8/layout/orgChart1"/>
    <dgm:cxn modelId="{9DAB17DB-AF5D-46F0-82AD-5C1045C25344}" type="presParOf" srcId="{4ABF439A-C12C-45BC-846F-5697533A433F}" destId="{3ACCB815-3841-4152-AF0D-B69CD40F3FAF}" srcOrd="0" destOrd="0" presId="urn:microsoft.com/office/officeart/2005/8/layout/orgChart1"/>
    <dgm:cxn modelId="{2A9B420A-6C0B-48DB-99B3-04CCFFD84972}" type="presParOf" srcId="{3ACCB815-3841-4152-AF0D-B69CD40F3FAF}" destId="{A9CCB320-6792-42A1-8669-A2C0B4893205}" srcOrd="0" destOrd="0" presId="urn:microsoft.com/office/officeart/2005/8/layout/orgChart1"/>
    <dgm:cxn modelId="{0EB6A27A-C187-4505-9440-84FDE30EA9D3}" type="presParOf" srcId="{A9CCB320-6792-42A1-8669-A2C0B4893205}" destId="{29287B35-1F20-4564-8E49-35CA7DDA1B1B}" srcOrd="0" destOrd="0" presId="urn:microsoft.com/office/officeart/2005/8/layout/orgChart1"/>
    <dgm:cxn modelId="{45D1D08F-57FB-49A8-9037-3FE1B214108E}" type="presParOf" srcId="{A9CCB320-6792-42A1-8669-A2C0B4893205}" destId="{16830BD7-0324-4987-995D-5F3B7E7A7942}" srcOrd="1" destOrd="0" presId="urn:microsoft.com/office/officeart/2005/8/layout/orgChart1"/>
    <dgm:cxn modelId="{3B8EBF50-1300-4C52-97A0-9B9D6193D21A}" type="presParOf" srcId="{3ACCB815-3841-4152-AF0D-B69CD40F3FAF}" destId="{52919CA4-CEEB-433D-BE79-6E91B1EC2EFC}" srcOrd="1" destOrd="0" presId="urn:microsoft.com/office/officeart/2005/8/layout/orgChart1"/>
    <dgm:cxn modelId="{EA1AC7F7-50EF-4E00-B121-6647262AD262}" type="presParOf" srcId="{52919CA4-CEEB-433D-BE79-6E91B1EC2EFC}" destId="{FE6BED3B-318A-494B-ABDB-98877ADF1E94}" srcOrd="0" destOrd="0" presId="urn:microsoft.com/office/officeart/2005/8/layout/orgChart1"/>
    <dgm:cxn modelId="{BCF8009E-9AA4-48C8-BF76-77E13494E4CA}" type="presParOf" srcId="{52919CA4-CEEB-433D-BE79-6E91B1EC2EFC}" destId="{F525C08D-DDEE-40E6-998F-08F7D9BB4699}" srcOrd="1" destOrd="0" presId="urn:microsoft.com/office/officeart/2005/8/layout/orgChart1"/>
    <dgm:cxn modelId="{56220A12-C8BD-4DB9-BF50-023D239C3404}" type="presParOf" srcId="{F525C08D-DDEE-40E6-998F-08F7D9BB4699}" destId="{D4341A09-B6D9-41D9-9CEF-2BEDC140F0C6}" srcOrd="0" destOrd="0" presId="urn:microsoft.com/office/officeart/2005/8/layout/orgChart1"/>
    <dgm:cxn modelId="{A5C2252C-884E-4B3A-AC13-89D375B287B2}" type="presParOf" srcId="{D4341A09-B6D9-41D9-9CEF-2BEDC140F0C6}" destId="{3B1FA9A3-DB23-4880-9534-F85741AB64D6}" srcOrd="0" destOrd="0" presId="urn:microsoft.com/office/officeart/2005/8/layout/orgChart1"/>
    <dgm:cxn modelId="{7A70C6B6-0FA9-4C28-9E43-199D76A61551}" type="presParOf" srcId="{D4341A09-B6D9-41D9-9CEF-2BEDC140F0C6}" destId="{BC7F6C7B-6B69-4C9F-ACBC-BBC570C68CA3}" srcOrd="1" destOrd="0" presId="urn:microsoft.com/office/officeart/2005/8/layout/orgChart1"/>
    <dgm:cxn modelId="{D66F0D8E-99C0-4DFE-9491-038B52476FBA}" type="presParOf" srcId="{F525C08D-DDEE-40E6-998F-08F7D9BB4699}" destId="{CA85831E-2246-40A1-A6BA-2BE7C870FBA3}" srcOrd="1" destOrd="0" presId="urn:microsoft.com/office/officeart/2005/8/layout/orgChart1"/>
    <dgm:cxn modelId="{EAA7A944-102C-433C-8379-6F56C4752BE6}" type="presParOf" srcId="{F525C08D-DDEE-40E6-998F-08F7D9BB4699}" destId="{4BADF1CA-ADE1-433B-B0D5-AF8008996D0F}" srcOrd="2" destOrd="0" presId="urn:microsoft.com/office/officeart/2005/8/layout/orgChart1"/>
    <dgm:cxn modelId="{E5A74CC1-6850-403E-B625-C65FF190470B}" type="presParOf" srcId="{52919CA4-CEEB-433D-BE79-6E91B1EC2EFC}" destId="{BED77DF8-EF3F-4C8B-B3D7-2EDCF751A750}" srcOrd="2" destOrd="0" presId="urn:microsoft.com/office/officeart/2005/8/layout/orgChart1"/>
    <dgm:cxn modelId="{418AD165-F2E5-4A62-82B6-4CB60A1900D3}" type="presParOf" srcId="{52919CA4-CEEB-433D-BE79-6E91B1EC2EFC}" destId="{C87FC2F1-48EF-405C-93F5-CBDB24D59B7F}" srcOrd="3" destOrd="0" presId="urn:microsoft.com/office/officeart/2005/8/layout/orgChart1"/>
    <dgm:cxn modelId="{21CA3FBA-31C1-45A7-910B-8D06942D5867}" type="presParOf" srcId="{C87FC2F1-48EF-405C-93F5-CBDB24D59B7F}" destId="{FDC0E9A8-FE08-4BE1-9B28-8BB57B3971F5}" srcOrd="0" destOrd="0" presId="urn:microsoft.com/office/officeart/2005/8/layout/orgChart1"/>
    <dgm:cxn modelId="{F86EA126-6F57-4E2A-A2D9-A45894B18668}" type="presParOf" srcId="{FDC0E9A8-FE08-4BE1-9B28-8BB57B3971F5}" destId="{1FB2ACCE-3CB7-425D-AB62-3AAD17A2D634}" srcOrd="0" destOrd="0" presId="urn:microsoft.com/office/officeart/2005/8/layout/orgChart1"/>
    <dgm:cxn modelId="{CDE6ED3D-2DE2-4232-88A1-EBA06795E024}" type="presParOf" srcId="{FDC0E9A8-FE08-4BE1-9B28-8BB57B3971F5}" destId="{5FDCF405-0021-445E-AB85-06898EA9718C}" srcOrd="1" destOrd="0" presId="urn:microsoft.com/office/officeart/2005/8/layout/orgChart1"/>
    <dgm:cxn modelId="{C2E18DAD-96B5-4180-823E-02F7666774EE}" type="presParOf" srcId="{C87FC2F1-48EF-405C-93F5-CBDB24D59B7F}" destId="{E770212C-95F8-421A-9B59-CEB33A463EF1}" srcOrd="1" destOrd="0" presId="urn:microsoft.com/office/officeart/2005/8/layout/orgChart1"/>
    <dgm:cxn modelId="{4109DCAF-31D1-42FD-A7C0-63E14A22A28F}" type="presParOf" srcId="{C87FC2F1-48EF-405C-93F5-CBDB24D59B7F}" destId="{7F72748F-5C0E-45F3-887A-D08091813E6F}" srcOrd="2" destOrd="0" presId="urn:microsoft.com/office/officeart/2005/8/layout/orgChart1"/>
    <dgm:cxn modelId="{B76606E1-9502-4E2D-A99B-76E02CBCF6D1}" type="presParOf" srcId="{52919CA4-CEEB-433D-BE79-6E91B1EC2EFC}" destId="{0738D661-BFA8-44D6-8335-834639D2FE73}" srcOrd="4" destOrd="0" presId="urn:microsoft.com/office/officeart/2005/8/layout/orgChart1"/>
    <dgm:cxn modelId="{A3575D70-D68F-4632-8FF1-B8C1B1666006}" type="presParOf" srcId="{52919CA4-CEEB-433D-BE79-6E91B1EC2EFC}" destId="{95C8220B-C414-420F-996D-3B3895C52482}" srcOrd="5" destOrd="0" presId="urn:microsoft.com/office/officeart/2005/8/layout/orgChart1"/>
    <dgm:cxn modelId="{FD7ED4B3-A5EC-48FD-BAD5-FD32519580FF}" type="presParOf" srcId="{95C8220B-C414-420F-996D-3B3895C52482}" destId="{B244C653-CC27-499D-B682-AB78219FC87C}" srcOrd="0" destOrd="0" presId="urn:microsoft.com/office/officeart/2005/8/layout/orgChart1"/>
    <dgm:cxn modelId="{1FCF461D-E140-430A-9C33-A5AAFE93E2B4}" type="presParOf" srcId="{B244C653-CC27-499D-B682-AB78219FC87C}" destId="{EF2B8FA9-58FE-460F-A3EC-0FEDD779E4A2}" srcOrd="0" destOrd="0" presId="urn:microsoft.com/office/officeart/2005/8/layout/orgChart1"/>
    <dgm:cxn modelId="{C15527F8-D721-419A-BE7B-C5F489B39327}" type="presParOf" srcId="{B244C653-CC27-499D-B682-AB78219FC87C}" destId="{06AF43A6-B7C4-447D-ABD2-DA446143EF0F}" srcOrd="1" destOrd="0" presId="urn:microsoft.com/office/officeart/2005/8/layout/orgChart1"/>
    <dgm:cxn modelId="{7AEEBCC4-7ECF-4413-8CD1-D69155D0E965}" type="presParOf" srcId="{95C8220B-C414-420F-996D-3B3895C52482}" destId="{6921AD24-23C3-474A-A3FE-83DAB93E8BDD}" srcOrd="1" destOrd="0" presId="urn:microsoft.com/office/officeart/2005/8/layout/orgChart1"/>
    <dgm:cxn modelId="{399BA5F9-D2C0-4580-B1A2-275A33F103D0}" type="presParOf" srcId="{95C8220B-C414-420F-996D-3B3895C52482}" destId="{EA8D8910-6FFF-4118-A90E-E07E64517D8A}" srcOrd="2" destOrd="0" presId="urn:microsoft.com/office/officeart/2005/8/layout/orgChart1"/>
    <dgm:cxn modelId="{C8D885ED-D4AE-47BE-9A0D-0B081BC7B7ED}" type="presParOf" srcId="{3ACCB815-3841-4152-AF0D-B69CD40F3FAF}" destId="{3EC963CE-7264-477E-81E6-8CC25E29A8C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15DF4A-BB37-4C06-B28D-1497817CDC7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29396C-0786-49D9-9AFD-10D1AFDFC5B7}">
      <dgm:prSet phldrT="[Text]">
        <dgm:style>
          <a:lnRef idx="0">
            <a:schemeClr val="accent6"/>
          </a:lnRef>
          <a:fillRef idx="3">
            <a:schemeClr val="accent6"/>
          </a:fillRef>
          <a:effectRef idx="3">
            <a:schemeClr val="accent6"/>
          </a:effectRef>
          <a:fontRef idx="minor">
            <a:schemeClr val="lt1"/>
          </a:fontRef>
        </dgm:style>
      </dgm:prSet>
      <dgm:spPr/>
      <dgm:t>
        <a:bodyPr/>
        <a:lstStyle/>
        <a:p>
          <a:r>
            <a:rPr lang="en-US" b="1" dirty="0" smtClean="0"/>
            <a:t>Learning </a:t>
          </a:r>
          <a:endParaRPr lang="en-US" b="1" dirty="0"/>
        </a:p>
      </dgm:t>
    </dgm:pt>
    <dgm:pt modelId="{8BCA517C-A681-454C-AE48-16D01FDDB2D7}" type="parTrans" cxnId="{28A40214-105A-4401-8245-70C7BFA52D55}">
      <dgm:prSet/>
      <dgm:spPr/>
      <dgm:t>
        <a:bodyPr/>
        <a:lstStyle/>
        <a:p>
          <a:endParaRPr lang="en-US"/>
        </a:p>
      </dgm:t>
    </dgm:pt>
    <dgm:pt modelId="{6A23EADC-3FB2-45B5-B40C-D05C70CF6B21}" type="sibTrans" cxnId="{28A40214-105A-4401-8245-70C7BFA52D55}">
      <dgm:prSet/>
      <dgm:spPr/>
      <dgm:t>
        <a:bodyPr/>
        <a:lstStyle/>
        <a:p>
          <a:endParaRPr lang="en-US"/>
        </a:p>
      </dgm:t>
    </dgm:pt>
    <dgm:pt modelId="{42485077-A167-4E54-815D-44E9915FAC2E}">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1" dirty="0" smtClean="0"/>
            <a:t>Supervised learning</a:t>
          </a:r>
          <a:r>
            <a:rPr lang="en-US" dirty="0" smtClean="0"/>
            <a:t> </a:t>
          </a:r>
          <a:endParaRPr lang="en-US" dirty="0"/>
        </a:p>
      </dgm:t>
    </dgm:pt>
    <dgm:pt modelId="{2D6C9E0D-68FB-4A4D-9E4B-20E3EBFF927E}" type="parTrans" cxnId="{0D81EF25-E3A4-4E72-B561-01B5D37E0D08}">
      <dgm:prSet/>
      <dgm:spPr/>
      <dgm:t>
        <a:bodyPr/>
        <a:lstStyle/>
        <a:p>
          <a:endParaRPr lang="en-US"/>
        </a:p>
      </dgm:t>
    </dgm:pt>
    <dgm:pt modelId="{2D6F9A85-2F5E-4382-ABF0-8BDF5C1581F0}" type="sibTrans" cxnId="{0D81EF25-E3A4-4E72-B561-01B5D37E0D08}">
      <dgm:prSet/>
      <dgm:spPr/>
      <dgm:t>
        <a:bodyPr/>
        <a:lstStyle/>
        <a:p>
          <a:endParaRPr lang="en-US"/>
        </a:p>
      </dgm:t>
    </dgm:pt>
    <dgm:pt modelId="{B26B6A55-30A5-429A-A1E9-DAF2D570DD21}">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1" dirty="0" smtClean="0"/>
            <a:t>Unsupervised learning</a:t>
          </a:r>
          <a:r>
            <a:rPr lang="en-US" dirty="0" smtClean="0"/>
            <a:t> </a:t>
          </a:r>
          <a:endParaRPr lang="en-US" dirty="0"/>
        </a:p>
      </dgm:t>
    </dgm:pt>
    <dgm:pt modelId="{CBE0678C-CA89-418A-AF7D-768B53C249E5}" type="parTrans" cxnId="{45FE212D-E117-41F7-A8EC-164C90FF8E97}">
      <dgm:prSet/>
      <dgm:spPr/>
      <dgm:t>
        <a:bodyPr/>
        <a:lstStyle/>
        <a:p>
          <a:endParaRPr lang="en-US"/>
        </a:p>
      </dgm:t>
    </dgm:pt>
    <dgm:pt modelId="{D14D294F-C132-47BE-88E5-9410E31E54CF}" type="sibTrans" cxnId="{45FE212D-E117-41F7-A8EC-164C90FF8E97}">
      <dgm:prSet/>
      <dgm:spPr/>
      <dgm:t>
        <a:bodyPr/>
        <a:lstStyle/>
        <a:p>
          <a:endParaRPr lang="en-US"/>
        </a:p>
      </dgm:t>
    </dgm:pt>
    <dgm:pt modelId="{6643FE5D-8086-4E6A-B745-657F1A4055D6}">
      <dgm:prSet phldrT="[Text]">
        <dgm:style>
          <a:lnRef idx="1">
            <a:schemeClr val="accent5"/>
          </a:lnRef>
          <a:fillRef idx="2">
            <a:schemeClr val="accent5"/>
          </a:fillRef>
          <a:effectRef idx="1">
            <a:schemeClr val="accent5"/>
          </a:effectRef>
          <a:fontRef idx="minor">
            <a:schemeClr val="dk1"/>
          </a:fontRef>
        </dgm:style>
      </dgm:prSet>
      <dgm:spPr/>
      <dgm:t>
        <a:bodyPr/>
        <a:lstStyle/>
        <a:p>
          <a:r>
            <a:rPr lang="en-US" b="1" dirty="0" smtClean="0"/>
            <a:t>Reinforcement learning</a:t>
          </a:r>
          <a:r>
            <a:rPr lang="en-US" dirty="0" smtClean="0"/>
            <a:t> </a:t>
          </a:r>
          <a:endParaRPr lang="en-US" dirty="0"/>
        </a:p>
      </dgm:t>
    </dgm:pt>
    <dgm:pt modelId="{257FFC55-592C-4CE6-83F0-7F2CE4FF054D}" type="parTrans" cxnId="{DC1893BE-875F-489C-80D9-371E88C087C7}">
      <dgm:prSet/>
      <dgm:spPr/>
      <dgm:t>
        <a:bodyPr/>
        <a:lstStyle/>
        <a:p>
          <a:endParaRPr lang="en-US"/>
        </a:p>
      </dgm:t>
    </dgm:pt>
    <dgm:pt modelId="{B4A77D80-D319-4F0A-ADB4-0F4F8740CAC1}" type="sibTrans" cxnId="{DC1893BE-875F-489C-80D9-371E88C087C7}">
      <dgm:prSet/>
      <dgm:spPr/>
      <dgm:t>
        <a:bodyPr/>
        <a:lstStyle/>
        <a:p>
          <a:endParaRPr lang="en-US"/>
        </a:p>
      </dgm:t>
    </dgm:pt>
    <dgm:pt modelId="{4ABF439A-C12C-45BC-846F-5697533A433F}" type="pres">
      <dgm:prSet presAssocID="{1715DF4A-BB37-4C06-B28D-1497817CDC7C}" presName="hierChild1" presStyleCnt="0">
        <dgm:presLayoutVars>
          <dgm:orgChart val="1"/>
          <dgm:chPref val="1"/>
          <dgm:dir/>
          <dgm:animOne val="branch"/>
          <dgm:animLvl val="lvl"/>
          <dgm:resizeHandles/>
        </dgm:presLayoutVars>
      </dgm:prSet>
      <dgm:spPr/>
      <dgm:t>
        <a:bodyPr/>
        <a:lstStyle/>
        <a:p>
          <a:endParaRPr lang="en-US"/>
        </a:p>
      </dgm:t>
    </dgm:pt>
    <dgm:pt modelId="{3ACCB815-3841-4152-AF0D-B69CD40F3FAF}" type="pres">
      <dgm:prSet presAssocID="{3E29396C-0786-49D9-9AFD-10D1AFDFC5B7}" presName="hierRoot1" presStyleCnt="0">
        <dgm:presLayoutVars>
          <dgm:hierBranch val="init"/>
        </dgm:presLayoutVars>
      </dgm:prSet>
      <dgm:spPr/>
    </dgm:pt>
    <dgm:pt modelId="{A9CCB320-6792-42A1-8669-A2C0B4893205}" type="pres">
      <dgm:prSet presAssocID="{3E29396C-0786-49D9-9AFD-10D1AFDFC5B7}" presName="rootComposite1" presStyleCnt="0"/>
      <dgm:spPr/>
    </dgm:pt>
    <dgm:pt modelId="{29287B35-1F20-4564-8E49-35CA7DDA1B1B}" type="pres">
      <dgm:prSet presAssocID="{3E29396C-0786-49D9-9AFD-10D1AFDFC5B7}" presName="rootText1" presStyleLbl="node0" presStyleIdx="0" presStyleCnt="1">
        <dgm:presLayoutVars>
          <dgm:chPref val="3"/>
        </dgm:presLayoutVars>
      </dgm:prSet>
      <dgm:spPr/>
      <dgm:t>
        <a:bodyPr/>
        <a:lstStyle/>
        <a:p>
          <a:endParaRPr lang="en-US"/>
        </a:p>
      </dgm:t>
    </dgm:pt>
    <dgm:pt modelId="{16830BD7-0324-4987-995D-5F3B7E7A7942}" type="pres">
      <dgm:prSet presAssocID="{3E29396C-0786-49D9-9AFD-10D1AFDFC5B7}" presName="rootConnector1" presStyleLbl="node1" presStyleIdx="0" presStyleCnt="0"/>
      <dgm:spPr/>
      <dgm:t>
        <a:bodyPr/>
        <a:lstStyle/>
        <a:p>
          <a:endParaRPr lang="en-US"/>
        </a:p>
      </dgm:t>
    </dgm:pt>
    <dgm:pt modelId="{52919CA4-CEEB-433D-BE79-6E91B1EC2EFC}" type="pres">
      <dgm:prSet presAssocID="{3E29396C-0786-49D9-9AFD-10D1AFDFC5B7}" presName="hierChild2" presStyleCnt="0"/>
      <dgm:spPr/>
    </dgm:pt>
    <dgm:pt modelId="{FE6BED3B-318A-494B-ABDB-98877ADF1E94}" type="pres">
      <dgm:prSet presAssocID="{2D6C9E0D-68FB-4A4D-9E4B-20E3EBFF927E}" presName="Name37" presStyleLbl="parChTrans1D2" presStyleIdx="0" presStyleCnt="3"/>
      <dgm:spPr/>
      <dgm:t>
        <a:bodyPr/>
        <a:lstStyle/>
        <a:p>
          <a:endParaRPr lang="en-US"/>
        </a:p>
      </dgm:t>
    </dgm:pt>
    <dgm:pt modelId="{F525C08D-DDEE-40E6-998F-08F7D9BB4699}" type="pres">
      <dgm:prSet presAssocID="{42485077-A167-4E54-815D-44E9915FAC2E}" presName="hierRoot2" presStyleCnt="0">
        <dgm:presLayoutVars>
          <dgm:hierBranch val="init"/>
        </dgm:presLayoutVars>
      </dgm:prSet>
      <dgm:spPr/>
    </dgm:pt>
    <dgm:pt modelId="{D4341A09-B6D9-41D9-9CEF-2BEDC140F0C6}" type="pres">
      <dgm:prSet presAssocID="{42485077-A167-4E54-815D-44E9915FAC2E}" presName="rootComposite" presStyleCnt="0"/>
      <dgm:spPr/>
    </dgm:pt>
    <dgm:pt modelId="{3B1FA9A3-DB23-4880-9534-F85741AB64D6}" type="pres">
      <dgm:prSet presAssocID="{42485077-A167-4E54-815D-44E9915FAC2E}" presName="rootText" presStyleLbl="node2" presStyleIdx="0" presStyleCnt="3" custLinFactNeighborX="-1603">
        <dgm:presLayoutVars>
          <dgm:chPref val="3"/>
        </dgm:presLayoutVars>
      </dgm:prSet>
      <dgm:spPr/>
      <dgm:t>
        <a:bodyPr/>
        <a:lstStyle/>
        <a:p>
          <a:endParaRPr lang="en-US"/>
        </a:p>
      </dgm:t>
    </dgm:pt>
    <dgm:pt modelId="{BC7F6C7B-6B69-4C9F-ACBC-BBC570C68CA3}" type="pres">
      <dgm:prSet presAssocID="{42485077-A167-4E54-815D-44E9915FAC2E}" presName="rootConnector" presStyleLbl="node2" presStyleIdx="0" presStyleCnt="3"/>
      <dgm:spPr/>
      <dgm:t>
        <a:bodyPr/>
        <a:lstStyle/>
        <a:p>
          <a:endParaRPr lang="en-US"/>
        </a:p>
      </dgm:t>
    </dgm:pt>
    <dgm:pt modelId="{CA85831E-2246-40A1-A6BA-2BE7C870FBA3}" type="pres">
      <dgm:prSet presAssocID="{42485077-A167-4E54-815D-44E9915FAC2E}" presName="hierChild4" presStyleCnt="0"/>
      <dgm:spPr/>
    </dgm:pt>
    <dgm:pt modelId="{4BADF1CA-ADE1-433B-B0D5-AF8008996D0F}" type="pres">
      <dgm:prSet presAssocID="{42485077-A167-4E54-815D-44E9915FAC2E}" presName="hierChild5" presStyleCnt="0"/>
      <dgm:spPr/>
    </dgm:pt>
    <dgm:pt modelId="{BED77DF8-EF3F-4C8B-B3D7-2EDCF751A750}" type="pres">
      <dgm:prSet presAssocID="{CBE0678C-CA89-418A-AF7D-768B53C249E5}" presName="Name37" presStyleLbl="parChTrans1D2" presStyleIdx="1" presStyleCnt="3"/>
      <dgm:spPr/>
      <dgm:t>
        <a:bodyPr/>
        <a:lstStyle/>
        <a:p>
          <a:endParaRPr lang="en-US"/>
        </a:p>
      </dgm:t>
    </dgm:pt>
    <dgm:pt modelId="{C87FC2F1-48EF-405C-93F5-CBDB24D59B7F}" type="pres">
      <dgm:prSet presAssocID="{B26B6A55-30A5-429A-A1E9-DAF2D570DD21}" presName="hierRoot2" presStyleCnt="0">
        <dgm:presLayoutVars>
          <dgm:hierBranch val="init"/>
        </dgm:presLayoutVars>
      </dgm:prSet>
      <dgm:spPr/>
    </dgm:pt>
    <dgm:pt modelId="{FDC0E9A8-FE08-4BE1-9B28-8BB57B3971F5}" type="pres">
      <dgm:prSet presAssocID="{B26B6A55-30A5-429A-A1E9-DAF2D570DD21}" presName="rootComposite" presStyleCnt="0"/>
      <dgm:spPr/>
    </dgm:pt>
    <dgm:pt modelId="{1FB2ACCE-3CB7-425D-AB62-3AAD17A2D634}" type="pres">
      <dgm:prSet presAssocID="{B26B6A55-30A5-429A-A1E9-DAF2D570DD21}" presName="rootText" presStyleLbl="node2" presStyleIdx="1" presStyleCnt="3">
        <dgm:presLayoutVars>
          <dgm:chPref val="3"/>
        </dgm:presLayoutVars>
      </dgm:prSet>
      <dgm:spPr/>
      <dgm:t>
        <a:bodyPr/>
        <a:lstStyle/>
        <a:p>
          <a:endParaRPr lang="en-US"/>
        </a:p>
      </dgm:t>
    </dgm:pt>
    <dgm:pt modelId="{5FDCF405-0021-445E-AB85-06898EA9718C}" type="pres">
      <dgm:prSet presAssocID="{B26B6A55-30A5-429A-A1E9-DAF2D570DD21}" presName="rootConnector" presStyleLbl="node2" presStyleIdx="1" presStyleCnt="3"/>
      <dgm:spPr/>
      <dgm:t>
        <a:bodyPr/>
        <a:lstStyle/>
        <a:p>
          <a:endParaRPr lang="en-US"/>
        </a:p>
      </dgm:t>
    </dgm:pt>
    <dgm:pt modelId="{E770212C-95F8-421A-9B59-CEB33A463EF1}" type="pres">
      <dgm:prSet presAssocID="{B26B6A55-30A5-429A-A1E9-DAF2D570DD21}" presName="hierChild4" presStyleCnt="0"/>
      <dgm:spPr/>
    </dgm:pt>
    <dgm:pt modelId="{7F72748F-5C0E-45F3-887A-D08091813E6F}" type="pres">
      <dgm:prSet presAssocID="{B26B6A55-30A5-429A-A1E9-DAF2D570DD21}" presName="hierChild5" presStyleCnt="0"/>
      <dgm:spPr/>
    </dgm:pt>
    <dgm:pt modelId="{0738D661-BFA8-44D6-8335-834639D2FE73}" type="pres">
      <dgm:prSet presAssocID="{257FFC55-592C-4CE6-83F0-7F2CE4FF054D}" presName="Name37" presStyleLbl="parChTrans1D2" presStyleIdx="2" presStyleCnt="3"/>
      <dgm:spPr/>
      <dgm:t>
        <a:bodyPr/>
        <a:lstStyle/>
        <a:p>
          <a:endParaRPr lang="en-US"/>
        </a:p>
      </dgm:t>
    </dgm:pt>
    <dgm:pt modelId="{95C8220B-C414-420F-996D-3B3895C52482}" type="pres">
      <dgm:prSet presAssocID="{6643FE5D-8086-4E6A-B745-657F1A4055D6}" presName="hierRoot2" presStyleCnt="0">
        <dgm:presLayoutVars>
          <dgm:hierBranch val="init"/>
        </dgm:presLayoutVars>
      </dgm:prSet>
      <dgm:spPr/>
    </dgm:pt>
    <dgm:pt modelId="{B244C653-CC27-499D-B682-AB78219FC87C}" type="pres">
      <dgm:prSet presAssocID="{6643FE5D-8086-4E6A-B745-657F1A4055D6}" presName="rootComposite" presStyleCnt="0"/>
      <dgm:spPr/>
    </dgm:pt>
    <dgm:pt modelId="{EF2B8FA9-58FE-460F-A3EC-0FEDD779E4A2}" type="pres">
      <dgm:prSet presAssocID="{6643FE5D-8086-4E6A-B745-657F1A4055D6}" presName="rootText" presStyleLbl="node2" presStyleIdx="2" presStyleCnt="3">
        <dgm:presLayoutVars>
          <dgm:chPref val="3"/>
        </dgm:presLayoutVars>
      </dgm:prSet>
      <dgm:spPr/>
      <dgm:t>
        <a:bodyPr/>
        <a:lstStyle/>
        <a:p>
          <a:endParaRPr lang="en-US"/>
        </a:p>
      </dgm:t>
    </dgm:pt>
    <dgm:pt modelId="{06AF43A6-B7C4-447D-ABD2-DA446143EF0F}" type="pres">
      <dgm:prSet presAssocID="{6643FE5D-8086-4E6A-B745-657F1A4055D6}" presName="rootConnector" presStyleLbl="node2" presStyleIdx="2" presStyleCnt="3"/>
      <dgm:spPr/>
      <dgm:t>
        <a:bodyPr/>
        <a:lstStyle/>
        <a:p>
          <a:endParaRPr lang="en-US"/>
        </a:p>
      </dgm:t>
    </dgm:pt>
    <dgm:pt modelId="{6921AD24-23C3-474A-A3FE-83DAB93E8BDD}" type="pres">
      <dgm:prSet presAssocID="{6643FE5D-8086-4E6A-B745-657F1A4055D6}" presName="hierChild4" presStyleCnt="0"/>
      <dgm:spPr/>
    </dgm:pt>
    <dgm:pt modelId="{EA8D8910-6FFF-4118-A90E-E07E64517D8A}" type="pres">
      <dgm:prSet presAssocID="{6643FE5D-8086-4E6A-B745-657F1A4055D6}" presName="hierChild5" presStyleCnt="0"/>
      <dgm:spPr/>
    </dgm:pt>
    <dgm:pt modelId="{3EC963CE-7264-477E-81E6-8CC25E29A8C2}" type="pres">
      <dgm:prSet presAssocID="{3E29396C-0786-49D9-9AFD-10D1AFDFC5B7}" presName="hierChild3" presStyleCnt="0"/>
      <dgm:spPr/>
    </dgm:pt>
  </dgm:ptLst>
  <dgm:cxnLst>
    <dgm:cxn modelId="{28A40214-105A-4401-8245-70C7BFA52D55}" srcId="{1715DF4A-BB37-4C06-B28D-1497817CDC7C}" destId="{3E29396C-0786-49D9-9AFD-10D1AFDFC5B7}" srcOrd="0" destOrd="0" parTransId="{8BCA517C-A681-454C-AE48-16D01FDDB2D7}" sibTransId="{6A23EADC-3FB2-45B5-B40C-D05C70CF6B21}"/>
    <dgm:cxn modelId="{CD2BE7D2-0CC8-4372-AFD9-84EFA7A735A8}" type="presOf" srcId="{3E29396C-0786-49D9-9AFD-10D1AFDFC5B7}" destId="{16830BD7-0324-4987-995D-5F3B7E7A7942}" srcOrd="1" destOrd="0" presId="urn:microsoft.com/office/officeart/2005/8/layout/orgChart1"/>
    <dgm:cxn modelId="{EC9613B8-86B2-4ED2-B245-3D62CCD359AC}" type="presOf" srcId="{B26B6A55-30A5-429A-A1E9-DAF2D570DD21}" destId="{5FDCF405-0021-445E-AB85-06898EA9718C}" srcOrd="1" destOrd="0" presId="urn:microsoft.com/office/officeart/2005/8/layout/orgChart1"/>
    <dgm:cxn modelId="{0D81EF25-E3A4-4E72-B561-01B5D37E0D08}" srcId="{3E29396C-0786-49D9-9AFD-10D1AFDFC5B7}" destId="{42485077-A167-4E54-815D-44E9915FAC2E}" srcOrd="0" destOrd="0" parTransId="{2D6C9E0D-68FB-4A4D-9E4B-20E3EBFF927E}" sibTransId="{2D6F9A85-2F5E-4382-ABF0-8BDF5C1581F0}"/>
    <dgm:cxn modelId="{89560154-0DCB-4F36-B8F3-567BE59C9014}" type="presOf" srcId="{2D6C9E0D-68FB-4A4D-9E4B-20E3EBFF927E}" destId="{FE6BED3B-318A-494B-ABDB-98877ADF1E94}" srcOrd="0" destOrd="0" presId="urn:microsoft.com/office/officeart/2005/8/layout/orgChart1"/>
    <dgm:cxn modelId="{DC1893BE-875F-489C-80D9-371E88C087C7}" srcId="{3E29396C-0786-49D9-9AFD-10D1AFDFC5B7}" destId="{6643FE5D-8086-4E6A-B745-657F1A4055D6}" srcOrd="2" destOrd="0" parTransId="{257FFC55-592C-4CE6-83F0-7F2CE4FF054D}" sibTransId="{B4A77D80-D319-4F0A-ADB4-0F4F8740CAC1}"/>
    <dgm:cxn modelId="{F414DDFC-269B-489E-B94E-365E4B2E279B}" type="presOf" srcId="{CBE0678C-CA89-418A-AF7D-768B53C249E5}" destId="{BED77DF8-EF3F-4C8B-B3D7-2EDCF751A750}" srcOrd="0" destOrd="0" presId="urn:microsoft.com/office/officeart/2005/8/layout/orgChart1"/>
    <dgm:cxn modelId="{6469A0B6-3BF6-404E-B67F-7D17DFC7207C}" type="presOf" srcId="{1715DF4A-BB37-4C06-B28D-1497817CDC7C}" destId="{4ABF439A-C12C-45BC-846F-5697533A433F}" srcOrd="0" destOrd="0" presId="urn:microsoft.com/office/officeart/2005/8/layout/orgChart1"/>
    <dgm:cxn modelId="{3695456A-FF20-4EC5-9785-7097466D6B73}" type="presOf" srcId="{B26B6A55-30A5-429A-A1E9-DAF2D570DD21}" destId="{1FB2ACCE-3CB7-425D-AB62-3AAD17A2D634}" srcOrd="0" destOrd="0" presId="urn:microsoft.com/office/officeart/2005/8/layout/orgChart1"/>
    <dgm:cxn modelId="{7CFDD7B2-73B3-4C33-886E-A0C687EB0BD3}" type="presOf" srcId="{42485077-A167-4E54-815D-44E9915FAC2E}" destId="{BC7F6C7B-6B69-4C9F-ACBC-BBC570C68CA3}" srcOrd="1" destOrd="0" presId="urn:microsoft.com/office/officeart/2005/8/layout/orgChart1"/>
    <dgm:cxn modelId="{45FE212D-E117-41F7-A8EC-164C90FF8E97}" srcId="{3E29396C-0786-49D9-9AFD-10D1AFDFC5B7}" destId="{B26B6A55-30A5-429A-A1E9-DAF2D570DD21}" srcOrd="1" destOrd="0" parTransId="{CBE0678C-CA89-418A-AF7D-768B53C249E5}" sibTransId="{D14D294F-C132-47BE-88E5-9410E31E54CF}"/>
    <dgm:cxn modelId="{A520CE82-E0AF-4923-ACE2-2108770A3931}" type="presOf" srcId="{3E29396C-0786-49D9-9AFD-10D1AFDFC5B7}" destId="{29287B35-1F20-4564-8E49-35CA7DDA1B1B}" srcOrd="0" destOrd="0" presId="urn:microsoft.com/office/officeart/2005/8/layout/orgChart1"/>
    <dgm:cxn modelId="{5E5606C3-F3FE-4BEB-8E54-027B7DCAB119}" type="presOf" srcId="{6643FE5D-8086-4E6A-B745-657F1A4055D6}" destId="{06AF43A6-B7C4-447D-ABD2-DA446143EF0F}" srcOrd="1" destOrd="0" presId="urn:microsoft.com/office/officeart/2005/8/layout/orgChart1"/>
    <dgm:cxn modelId="{58FA697D-8309-4E9A-9050-B1B8E6FF3C5C}" type="presOf" srcId="{6643FE5D-8086-4E6A-B745-657F1A4055D6}" destId="{EF2B8FA9-58FE-460F-A3EC-0FEDD779E4A2}" srcOrd="0" destOrd="0" presId="urn:microsoft.com/office/officeart/2005/8/layout/orgChart1"/>
    <dgm:cxn modelId="{CF985777-ABAB-4369-8A75-0480BD519156}" type="presOf" srcId="{257FFC55-592C-4CE6-83F0-7F2CE4FF054D}" destId="{0738D661-BFA8-44D6-8335-834639D2FE73}" srcOrd="0" destOrd="0" presId="urn:microsoft.com/office/officeart/2005/8/layout/orgChart1"/>
    <dgm:cxn modelId="{7CF831B4-9130-4453-8AE4-C0303B18D8C3}" type="presOf" srcId="{42485077-A167-4E54-815D-44E9915FAC2E}" destId="{3B1FA9A3-DB23-4880-9534-F85741AB64D6}" srcOrd="0" destOrd="0" presId="urn:microsoft.com/office/officeart/2005/8/layout/orgChart1"/>
    <dgm:cxn modelId="{9DAB17DB-AF5D-46F0-82AD-5C1045C25344}" type="presParOf" srcId="{4ABF439A-C12C-45BC-846F-5697533A433F}" destId="{3ACCB815-3841-4152-AF0D-B69CD40F3FAF}" srcOrd="0" destOrd="0" presId="urn:microsoft.com/office/officeart/2005/8/layout/orgChart1"/>
    <dgm:cxn modelId="{2A9B420A-6C0B-48DB-99B3-04CCFFD84972}" type="presParOf" srcId="{3ACCB815-3841-4152-AF0D-B69CD40F3FAF}" destId="{A9CCB320-6792-42A1-8669-A2C0B4893205}" srcOrd="0" destOrd="0" presId="urn:microsoft.com/office/officeart/2005/8/layout/orgChart1"/>
    <dgm:cxn modelId="{0EB6A27A-C187-4505-9440-84FDE30EA9D3}" type="presParOf" srcId="{A9CCB320-6792-42A1-8669-A2C0B4893205}" destId="{29287B35-1F20-4564-8E49-35CA7DDA1B1B}" srcOrd="0" destOrd="0" presId="urn:microsoft.com/office/officeart/2005/8/layout/orgChart1"/>
    <dgm:cxn modelId="{45D1D08F-57FB-49A8-9037-3FE1B214108E}" type="presParOf" srcId="{A9CCB320-6792-42A1-8669-A2C0B4893205}" destId="{16830BD7-0324-4987-995D-5F3B7E7A7942}" srcOrd="1" destOrd="0" presId="urn:microsoft.com/office/officeart/2005/8/layout/orgChart1"/>
    <dgm:cxn modelId="{3B8EBF50-1300-4C52-97A0-9B9D6193D21A}" type="presParOf" srcId="{3ACCB815-3841-4152-AF0D-B69CD40F3FAF}" destId="{52919CA4-CEEB-433D-BE79-6E91B1EC2EFC}" srcOrd="1" destOrd="0" presId="urn:microsoft.com/office/officeart/2005/8/layout/orgChart1"/>
    <dgm:cxn modelId="{EA1AC7F7-50EF-4E00-B121-6647262AD262}" type="presParOf" srcId="{52919CA4-CEEB-433D-BE79-6E91B1EC2EFC}" destId="{FE6BED3B-318A-494B-ABDB-98877ADF1E94}" srcOrd="0" destOrd="0" presId="urn:microsoft.com/office/officeart/2005/8/layout/orgChart1"/>
    <dgm:cxn modelId="{BCF8009E-9AA4-48C8-BF76-77E13494E4CA}" type="presParOf" srcId="{52919CA4-CEEB-433D-BE79-6E91B1EC2EFC}" destId="{F525C08D-DDEE-40E6-998F-08F7D9BB4699}" srcOrd="1" destOrd="0" presId="urn:microsoft.com/office/officeart/2005/8/layout/orgChart1"/>
    <dgm:cxn modelId="{56220A12-C8BD-4DB9-BF50-023D239C3404}" type="presParOf" srcId="{F525C08D-DDEE-40E6-998F-08F7D9BB4699}" destId="{D4341A09-B6D9-41D9-9CEF-2BEDC140F0C6}" srcOrd="0" destOrd="0" presId="urn:microsoft.com/office/officeart/2005/8/layout/orgChart1"/>
    <dgm:cxn modelId="{A5C2252C-884E-4B3A-AC13-89D375B287B2}" type="presParOf" srcId="{D4341A09-B6D9-41D9-9CEF-2BEDC140F0C6}" destId="{3B1FA9A3-DB23-4880-9534-F85741AB64D6}" srcOrd="0" destOrd="0" presId="urn:microsoft.com/office/officeart/2005/8/layout/orgChart1"/>
    <dgm:cxn modelId="{7A70C6B6-0FA9-4C28-9E43-199D76A61551}" type="presParOf" srcId="{D4341A09-B6D9-41D9-9CEF-2BEDC140F0C6}" destId="{BC7F6C7B-6B69-4C9F-ACBC-BBC570C68CA3}" srcOrd="1" destOrd="0" presId="urn:microsoft.com/office/officeart/2005/8/layout/orgChart1"/>
    <dgm:cxn modelId="{D66F0D8E-99C0-4DFE-9491-038B52476FBA}" type="presParOf" srcId="{F525C08D-DDEE-40E6-998F-08F7D9BB4699}" destId="{CA85831E-2246-40A1-A6BA-2BE7C870FBA3}" srcOrd="1" destOrd="0" presId="urn:microsoft.com/office/officeart/2005/8/layout/orgChart1"/>
    <dgm:cxn modelId="{EAA7A944-102C-433C-8379-6F56C4752BE6}" type="presParOf" srcId="{F525C08D-DDEE-40E6-998F-08F7D9BB4699}" destId="{4BADF1CA-ADE1-433B-B0D5-AF8008996D0F}" srcOrd="2" destOrd="0" presId="urn:microsoft.com/office/officeart/2005/8/layout/orgChart1"/>
    <dgm:cxn modelId="{E5A74CC1-6850-403E-B625-C65FF190470B}" type="presParOf" srcId="{52919CA4-CEEB-433D-BE79-6E91B1EC2EFC}" destId="{BED77DF8-EF3F-4C8B-B3D7-2EDCF751A750}" srcOrd="2" destOrd="0" presId="urn:microsoft.com/office/officeart/2005/8/layout/orgChart1"/>
    <dgm:cxn modelId="{418AD165-F2E5-4A62-82B6-4CB60A1900D3}" type="presParOf" srcId="{52919CA4-CEEB-433D-BE79-6E91B1EC2EFC}" destId="{C87FC2F1-48EF-405C-93F5-CBDB24D59B7F}" srcOrd="3" destOrd="0" presId="urn:microsoft.com/office/officeart/2005/8/layout/orgChart1"/>
    <dgm:cxn modelId="{21CA3FBA-31C1-45A7-910B-8D06942D5867}" type="presParOf" srcId="{C87FC2F1-48EF-405C-93F5-CBDB24D59B7F}" destId="{FDC0E9A8-FE08-4BE1-9B28-8BB57B3971F5}" srcOrd="0" destOrd="0" presId="urn:microsoft.com/office/officeart/2005/8/layout/orgChart1"/>
    <dgm:cxn modelId="{F86EA126-6F57-4E2A-A2D9-A45894B18668}" type="presParOf" srcId="{FDC0E9A8-FE08-4BE1-9B28-8BB57B3971F5}" destId="{1FB2ACCE-3CB7-425D-AB62-3AAD17A2D634}" srcOrd="0" destOrd="0" presId="urn:microsoft.com/office/officeart/2005/8/layout/orgChart1"/>
    <dgm:cxn modelId="{CDE6ED3D-2DE2-4232-88A1-EBA06795E024}" type="presParOf" srcId="{FDC0E9A8-FE08-4BE1-9B28-8BB57B3971F5}" destId="{5FDCF405-0021-445E-AB85-06898EA9718C}" srcOrd="1" destOrd="0" presId="urn:microsoft.com/office/officeart/2005/8/layout/orgChart1"/>
    <dgm:cxn modelId="{C2E18DAD-96B5-4180-823E-02F7666774EE}" type="presParOf" srcId="{C87FC2F1-48EF-405C-93F5-CBDB24D59B7F}" destId="{E770212C-95F8-421A-9B59-CEB33A463EF1}" srcOrd="1" destOrd="0" presId="urn:microsoft.com/office/officeart/2005/8/layout/orgChart1"/>
    <dgm:cxn modelId="{4109DCAF-31D1-42FD-A7C0-63E14A22A28F}" type="presParOf" srcId="{C87FC2F1-48EF-405C-93F5-CBDB24D59B7F}" destId="{7F72748F-5C0E-45F3-887A-D08091813E6F}" srcOrd="2" destOrd="0" presId="urn:microsoft.com/office/officeart/2005/8/layout/orgChart1"/>
    <dgm:cxn modelId="{B76606E1-9502-4E2D-A99B-76E02CBCF6D1}" type="presParOf" srcId="{52919CA4-CEEB-433D-BE79-6E91B1EC2EFC}" destId="{0738D661-BFA8-44D6-8335-834639D2FE73}" srcOrd="4" destOrd="0" presId="urn:microsoft.com/office/officeart/2005/8/layout/orgChart1"/>
    <dgm:cxn modelId="{A3575D70-D68F-4632-8FF1-B8C1B1666006}" type="presParOf" srcId="{52919CA4-CEEB-433D-BE79-6E91B1EC2EFC}" destId="{95C8220B-C414-420F-996D-3B3895C52482}" srcOrd="5" destOrd="0" presId="urn:microsoft.com/office/officeart/2005/8/layout/orgChart1"/>
    <dgm:cxn modelId="{FD7ED4B3-A5EC-48FD-BAD5-FD32519580FF}" type="presParOf" srcId="{95C8220B-C414-420F-996D-3B3895C52482}" destId="{B244C653-CC27-499D-B682-AB78219FC87C}" srcOrd="0" destOrd="0" presId="urn:microsoft.com/office/officeart/2005/8/layout/orgChart1"/>
    <dgm:cxn modelId="{1FCF461D-E140-430A-9C33-A5AAFE93E2B4}" type="presParOf" srcId="{B244C653-CC27-499D-B682-AB78219FC87C}" destId="{EF2B8FA9-58FE-460F-A3EC-0FEDD779E4A2}" srcOrd="0" destOrd="0" presId="urn:microsoft.com/office/officeart/2005/8/layout/orgChart1"/>
    <dgm:cxn modelId="{C15527F8-D721-419A-BE7B-C5F489B39327}" type="presParOf" srcId="{B244C653-CC27-499D-B682-AB78219FC87C}" destId="{06AF43A6-B7C4-447D-ABD2-DA446143EF0F}" srcOrd="1" destOrd="0" presId="urn:microsoft.com/office/officeart/2005/8/layout/orgChart1"/>
    <dgm:cxn modelId="{7AEEBCC4-7ECF-4413-8CD1-D69155D0E965}" type="presParOf" srcId="{95C8220B-C414-420F-996D-3B3895C52482}" destId="{6921AD24-23C3-474A-A3FE-83DAB93E8BDD}" srcOrd="1" destOrd="0" presId="urn:microsoft.com/office/officeart/2005/8/layout/orgChart1"/>
    <dgm:cxn modelId="{399BA5F9-D2C0-4580-B1A2-275A33F103D0}" type="presParOf" srcId="{95C8220B-C414-420F-996D-3B3895C52482}" destId="{EA8D8910-6FFF-4118-A90E-E07E64517D8A}" srcOrd="2" destOrd="0" presId="urn:microsoft.com/office/officeart/2005/8/layout/orgChart1"/>
    <dgm:cxn modelId="{C8D885ED-D4AE-47BE-9A0D-0B081BC7B7ED}" type="presParOf" srcId="{3ACCB815-3841-4152-AF0D-B69CD40F3FAF}" destId="{3EC963CE-7264-477E-81E6-8CC25E29A8C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15DF4A-BB37-4C06-B28D-1497817CDC7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29396C-0786-49D9-9AFD-10D1AFDFC5B7}">
      <dgm:prSet phldrT="[Text]">
        <dgm:style>
          <a:lnRef idx="0">
            <a:schemeClr val="accent6"/>
          </a:lnRef>
          <a:fillRef idx="3">
            <a:schemeClr val="accent6"/>
          </a:fillRef>
          <a:effectRef idx="3">
            <a:schemeClr val="accent6"/>
          </a:effectRef>
          <a:fontRef idx="minor">
            <a:schemeClr val="lt1"/>
          </a:fontRef>
        </dgm:style>
      </dgm:prSet>
      <dgm:spPr/>
      <dgm:t>
        <a:bodyPr/>
        <a:lstStyle/>
        <a:p>
          <a:r>
            <a:rPr lang="en-US" b="1" dirty="0" smtClean="0"/>
            <a:t>Learning </a:t>
          </a:r>
          <a:endParaRPr lang="en-US" b="1" dirty="0"/>
        </a:p>
      </dgm:t>
    </dgm:pt>
    <dgm:pt modelId="{8BCA517C-A681-454C-AE48-16D01FDDB2D7}" type="parTrans" cxnId="{28A40214-105A-4401-8245-70C7BFA52D55}">
      <dgm:prSet/>
      <dgm:spPr/>
      <dgm:t>
        <a:bodyPr/>
        <a:lstStyle/>
        <a:p>
          <a:endParaRPr lang="en-US"/>
        </a:p>
      </dgm:t>
    </dgm:pt>
    <dgm:pt modelId="{6A23EADC-3FB2-45B5-B40C-D05C70CF6B21}" type="sibTrans" cxnId="{28A40214-105A-4401-8245-70C7BFA52D55}">
      <dgm:prSet/>
      <dgm:spPr/>
      <dgm:t>
        <a:bodyPr/>
        <a:lstStyle/>
        <a:p>
          <a:endParaRPr lang="en-US"/>
        </a:p>
      </dgm:t>
    </dgm:pt>
    <dgm:pt modelId="{42485077-A167-4E54-815D-44E9915FAC2E}">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1" dirty="0" smtClean="0"/>
            <a:t>Supervised learning</a:t>
          </a:r>
          <a:r>
            <a:rPr lang="en-US" dirty="0" smtClean="0"/>
            <a:t> </a:t>
          </a:r>
          <a:endParaRPr lang="en-US" dirty="0"/>
        </a:p>
      </dgm:t>
    </dgm:pt>
    <dgm:pt modelId="{2D6C9E0D-68FB-4A4D-9E4B-20E3EBFF927E}" type="parTrans" cxnId="{0D81EF25-E3A4-4E72-B561-01B5D37E0D08}">
      <dgm:prSet/>
      <dgm:spPr/>
      <dgm:t>
        <a:bodyPr/>
        <a:lstStyle/>
        <a:p>
          <a:endParaRPr lang="en-US"/>
        </a:p>
      </dgm:t>
    </dgm:pt>
    <dgm:pt modelId="{2D6F9A85-2F5E-4382-ABF0-8BDF5C1581F0}" type="sibTrans" cxnId="{0D81EF25-E3A4-4E72-B561-01B5D37E0D08}">
      <dgm:prSet/>
      <dgm:spPr/>
      <dgm:t>
        <a:bodyPr/>
        <a:lstStyle/>
        <a:p>
          <a:endParaRPr lang="en-US"/>
        </a:p>
      </dgm:t>
    </dgm:pt>
    <dgm:pt modelId="{B26B6A55-30A5-429A-A1E9-DAF2D570DD21}">
      <dgm:prSet phldrT="[Text]">
        <dgm:style>
          <a:lnRef idx="1">
            <a:schemeClr val="accent5"/>
          </a:lnRef>
          <a:fillRef idx="2">
            <a:schemeClr val="accent5"/>
          </a:fillRef>
          <a:effectRef idx="1">
            <a:schemeClr val="accent5"/>
          </a:effectRef>
          <a:fontRef idx="minor">
            <a:schemeClr val="dk1"/>
          </a:fontRef>
        </dgm:style>
      </dgm:prSet>
      <dgm:spPr/>
      <dgm:t>
        <a:bodyPr/>
        <a:lstStyle/>
        <a:p>
          <a:r>
            <a:rPr lang="en-US" b="1" dirty="0" smtClean="0"/>
            <a:t>Unsupervised learning</a:t>
          </a:r>
          <a:r>
            <a:rPr lang="en-US" dirty="0" smtClean="0"/>
            <a:t> </a:t>
          </a:r>
          <a:endParaRPr lang="en-US" dirty="0"/>
        </a:p>
      </dgm:t>
    </dgm:pt>
    <dgm:pt modelId="{CBE0678C-CA89-418A-AF7D-768B53C249E5}" type="parTrans" cxnId="{45FE212D-E117-41F7-A8EC-164C90FF8E97}">
      <dgm:prSet/>
      <dgm:spPr/>
      <dgm:t>
        <a:bodyPr/>
        <a:lstStyle/>
        <a:p>
          <a:endParaRPr lang="en-US"/>
        </a:p>
      </dgm:t>
    </dgm:pt>
    <dgm:pt modelId="{D14D294F-C132-47BE-88E5-9410E31E54CF}" type="sibTrans" cxnId="{45FE212D-E117-41F7-A8EC-164C90FF8E97}">
      <dgm:prSet/>
      <dgm:spPr/>
      <dgm:t>
        <a:bodyPr/>
        <a:lstStyle/>
        <a:p>
          <a:endParaRPr lang="en-US"/>
        </a:p>
      </dgm:t>
    </dgm:pt>
    <dgm:pt modelId="{6643FE5D-8086-4E6A-B745-657F1A4055D6}">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1" dirty="0" smtClean="0"/>
            <a:t>Reinforcement learning</a:t>
          </a:r>
          <a:r>
            <a:rPr lang="en-US" dirty="0" smtClean="0"/>
            <a:t> </a:t>
          </a:r>
          <a:endParaRPr lang="en-US" dirty="0"/>
        </a:p>
      </dgm:t>
    </dgm:pt>
    <dgm:pt modelId="{257FFC55-592C-4CE6-83F0-7F2CE4FF054D}" type="parTrans" cxnId="{DC1893BE-875F-489C-80D9-371E88C087C7}">
      <dgm:prSet/>
      <dgm:spPr/>
      <dgm:t>
        <a:bodyPr/>
        <a:lstStyle/>
        <a:p>
          <a:endParaRPr lang="en-US"/>
        </a:p>
      </dgm:t>
    </dgm:pt>
    <dgm:pt modelId="{B4A77D80-D319-4F0A-ADB4-0F4F8740CAC1}" type="sibTrans" cxnId="{DC1893BE-875F-489C-80D9-371E88C087C7}">
      <dgm:prSet/>
      <dgm:spPr/>
      <dgm:t>
        <a:bodyPr/>
        <a:lstStyle/>
        <a:p>
          <a:endParaRPr lang="en-US"/>
        </a:p>
      </dgm:t>
    </dgm:pt>
    <dgm:pt modelId="{4ABF439A-C12C-45BC-846F-5697533A433F}" type="pres">
      <dgm:prSet presAssocID="{1715DF4A-BB37-4C06-B28D-1497817CDC7C}" presName="hierChild1" presStyleCnt="0">
        <dgm:presLayoutVars>
          <dgm:orgChart val="1"/>
          <dgm:chPref val="1"/>
          <dgm:dir/>
          <dgm:animOne val="branch"/>
          <dgm:animLvl val="lvl"/>
          <dgm:resizeHandles/>
        </dgm:presLayoutVars>
      </dgm:prSet>
      <dgm:spPr/>
      <dgm:t>
        <a:bodyPr/>
        <a:lstStyle/>
        <a:p>
          <a:endParaRPr lang="en-US"/>
        </a:p>
      </dgm:t>
    </dgm:pt>
    <dgm:pt modelId="{3ACCB815-3841-4152-AF0D-B69CD40F3FAF}" type="pres">
      <dgm:prSet presAssocID="{3E29396C-0786-49D9-9AFD-10D1AFDFC5B7}" presName="hierRoot1" presStyleCnt="0">
        <dgm:presLayoutVars>
          <dgm:hierBranch val="init"/>
        </dgm:presLayoutVars>
      </dgm:prSet>
      <dgm:spPr/>
    </dgm:pt>
    <dgm:pt modelId="{A9CCB320-6792-42A1-8669-A2C0B4893205}" type="pres">
      <dgm:prSet presAssocID="{3E29396C-0786-49D9-9AFD-10D1AFDFC5B7}" presName="rootComposite1" presStyleCnt="0"/>
      <dgm:spPr/>
    </dgm:pt>
    <dgm:pt modelId="{29287B35-1F20-4564-8E49-35CA7DDA1B1B}" type="pres">
      <dgm:prSet presAssocID="{3E29396C-0786-49D9-9AFD-10D1AFDFC5B7}" presName="rootText1" presStyleLbl="node0" presStyleIdx="0" presStyleCnt="1">
        <dgm:presLayoutVars>
          <dgm:chPref val="3"/>
        </dgm:presLayoutVars>
      </dgm:prSet>
      <dgm:spPr/>
      <dgm:t>
        <a:bodyPr/>
        <a:lstStyle/>
        <a:p>
          <a:endParaRPr lang="en-US"/>
        </a:p>
      </dgm:t>
    </dgm:pt>
    <dgm:pt modelId="{16830BD7-0324-4987-995D-5F3B7E7A7942}" type="pres">
      <dgm:prSet presAssocID="{3E29396C-0786-49D9-9AFD-10D1AFDFC5B7}" presName="rootConnector1" presStyleLbl="node1" presStyleIdx="0" presStyleCnt="0"/>
      <dgm:spPr/>
      <dgm:t>
        <a:bodyPr/>
        <a:lstStyle/>
        <a:p>
          <a:endParaRPr lang="en-US"/>
        </a:p>
      </dgm:t>
    </dgm:pt>
    <dgm:pt modelId="{52919CA4-CEEB-433D-BE79-6E91B1EC2EFC}" type="pres">
      <dgm:prSet presAssocID="{3E29396C-0786-49D9-9AFD-10D1AFDFC5B7}" presName="hierChild2" presStyleCnt="0"/>
      <dgm:spPr/>
    </dgm:pt>
    <dgm:pt modelId="{FE6BED3B-318A-494B-ABDB-98877ADF1E94}" type="pres">
      <dgm:prSet presAssocID="{2D6C9E0D-68FB-4A4D-9E4B-20E3EBFF927E}" presName="Name37" presStyleLbl="parChTrans1D2" presStyleIdx="0" presStyleCnt="3"/>
      <dgm:spPr/>
      <dgm:t>
        <a:bodyPr/>
        <a:lstStyle/>
        <a:p>
          <a:endParaRPr lang="en-US"/>
        </a:p>
      </dgm:t>
    </dgm:pt>
    <dgm:pt modelId="{F525C08D-DDEE-40E6-998F-08F7D9BB4699}" type="pres">
      <dgm:prSet presAssocID="{42485077-A167-4E54-815D-44E9915FAC2E}" presName="hierRoot2" presStyleCnt="0">
        <dgm:presLayoutVars>
          <dgm:hierBranch val="init"/>
        </dgm:presLayoutVars>
      </dgm:prSet>
      <dgm:spPr/>
    </dgm:pt>
    <dgm:pt modelId="{D4341A09-B6D9-41D9-9CEF-2BEDC140F0C6}" type="pres">
      <dgm:prSet presAssocID="{42485077-A167-4E54-815D-44E9915FAC2E}" presName="rootComposite" presStyleCnt="0"/>
      <dgm:spPr/>
    </dgm:pt>
    <dgm:pt modelId="{3B1FA9A3-DB23-4880-9534-F85741AB64D6}" type="pres">
      <dgm:prSet presAssocID="{42485077-A167-4E54-815D-44E9915FAC2E}" presName="rootText" presStyleLbl="node2" presStyleIdx="0" presStyleCnt="3" custLinFactNeighborX="-1603">
        <dgm:presLayoutVars>
          <dgm:chPref val="3"/>
        </dgm:presLayoutVars>
      </dgm:prSet>
      <dgm:spPr/>
      <dgm:t>
        <a:bodyPr/>
        <a:lstStyle/>
        <a:p>
          <a:endParaRPr lang="en-US"/>
        </a:p>
      </dgm:t>
    </dgm:pt>
    <dgm:pt modelId="{BC7F6C7B-6B69-4C9F-ACBC-BBC570C68CA3}" type="pres">
      <dgm:prSet presAssocID="{42485077-A167-4E54-815D-44E9915FAC2E}" presName="rootConnector" presStyleLbl="node2" presStyleIdx="0" presStyleCnt="3"/>
      <dgm:spPr/>
      <dgm:t>
        <a:bodyPr/>
        <a:lstStyle/>
        <a:p>
          <a:endParaRPr lang="en-US"/>
        </a:p>
      </dgm:t>
    </dgm:pt>
    <dgm:pt modelId="{CA85831E-2246-40A1-A6BA-2BE7C870FBA3}" type="pres">
      <dgm:prSet presAssocID="{42485077-A167-4E54-815D-44E9915FAC2E}" presName="hierChild4" presStyleCnt="0"/>
      <dgm:spPr/>
    </dgm:pt>
    <dgm:pt modelId="{4BADF1CA-ADE1-433B-B0D5-AF8008996D0F}" type="pres">
      <dgm:prSet presAssocID="{42485077-A167-4E54-815D-44E9915FAC2E}" presName="hierChild5" presStyleCnt="0"/>
      <dgm:spPr/>
    </dgm:pt>
    <dgm:pt modelId="{BED77DF8-EF3F-4C8B-B3D7-2EDCF751A750}" type="pres">
      <dgm:prSet presAssocID="{CBE0678C-CA89-418A-AF7D-768B53C249E5}" presName="Name37" presStyleLbl="parChTrans1D2" presStyleIdx="1" presStyleCnt="3"/>
      <dgm:spPr/>
      <dgm:t>
        <a:bodyPr/>
        <a:lstStyle/>
        <a:p>
          <a:endParaRPr lang="en-US"/>
        </a:p>
      </dgm:t>
    </dgm:pt>
    <dgm:pt modelId="{C87FC2F1-48EF-405C-93F5-CBDB24D59B7F}" type="pres">
      <dgm:prSet presAssocID="{B26B6A55-30A5-429A-A1E9-DAF2D570DD21}" presName="hierRoot2" presStyleCnt="0">
        <dgm:presLayoutVars>
          <dgm:hierBranch val="init"/>
        </dgm:presLayoutVars>
      </dgm:prSet>
      <dgm:spPr/>
    </dgm:pt>
    <dgm:pt modelId="{FDC0E9A8-FE08-4BE1-9B28-8BB57B3971F5}" type="pres">
      <dgm:prSet presAssocID="{B26B6A55-30A5-429A-A1E9-DAF2D570DD21}" presName="rootComposite" presStyleCnt="0"/>
      <dgm:spPr/>
    </dgm:pt>
    <dgm:pt modelId="{1FB2ACCE-3CB7-425D-AB62-3AAD17A2D634}" type="pres">
      <dgm:prSet presAssocID="{B26B6A55-30A5-429A-A1E9-DAF2D570DD21}" presName="rootText" presStyleLbl="node2" presStyleIdx="1" presStyleCnt="3">
        <dgm:presLayoutVars>
          <dgm:chPref val="3"/>
        </dgm:presLayoutVars>
      </dgm:prSet>
      <dgm:spPr/>
      <dgm:t>
        <a:bodyPr/>
        <a:lstStyle/>
        <a:p>
          <a:endParaRPr lang="en-US"/>
        </a:p>
      </dgm:t>
    </dgm:pt>
    <dgm:pt modelId="{5FDCF405-0021-445E-AB85-06898EA9718C}" type="pres">
      <dgm:prSet presAssocID="{B26B6A55-30A5-429A-A1E9-DAF2D570DD21}" presName="rootConnector" presStyleLbl="node2" presStyleIdx="1" presStyleCnt="3"/>
      <dgm:spPr/>
      <dgm:t>
        <a:bodyPr/>
        <a:lstStyle/>
        <a:p>
          <a:endParaRPr lang="en-US"/>
        </a:p>
      </dgm:t>
    </dgm:pt>
    <dgm:pt modelId="{E770212C-95F8-421A-9B59-CEB33A463EF1}" type="pres">
      <dgm:prSet presAssocID="{B26B6A55-30A5-429A-A1E9-DAF2D570DD21}" presName="hierChild4" presStyleCnt="0"/>
      <dgm:spPr/>
    </dgm:pt>
    <dgm:pt modelId="{7F72748F-5C0E-45F3-887A-D08091813E6F}" type="pres">
      <dgm:prSet presAssocID="{B26B6A55-30A5-429A-A1E9-DAF2D570DD21}" presName="hierChild5" presStyleCnt="0"/>
      <dgm:spPr/>
    </dgm:pt>
    <dgm:pt modelId="{0738D661-BFA8-44D6-8335-834639D2FE73}" type="pres">
      <dgm:prSet presAssocID="{257FFC55-592C-4CE6-83F0-7F2CE4FF054D}" presName="Name37" presStyleLbl="parChTrans1D2" presStyleIdx="2" presStyleCnt="3"/>
      <dgm:spPr/>
      <dgm:t>
        <a:bodyPr/>
        <a:lstStyle/>
        <a:p>
          <a:endParaRPr lang="en-US"/>
        </a:p>
      </dgm:t>
    </dgm:pt>
    <dgm:pt modelId="{95C8220B-C414-420F-996D-3B3895C52482}" type="pres">
      <dgm:prSet presAssocID="{6643FE5D-8086-4E6A-B745-657F1A4055D6}" presName="hierRoot2" presStyleCnt="0">
        <dgm:presLayoutVars>
          <dgm:hierBranch val="init"/>
        </dgm:presLayoutVars>
      </dgm:prSet>
      <dgm:spPr/>
    </dgm:pt>
    <dgm:pt modelId="{B244C653-CC27-499D-B682-AB78219FC87C}" type="pres">
      <dgm:prSet presAssocID="{6643FE5D-8086-4E6A-B745-657F1A4055D6}" presName="rootComposite" presStyleCnt="0"/>
      <dgm:spPr/>
    </dgm:pt>
    <dgm:pt modelId="{EF2B8FA9-58FE-460F-A3EC-0FEDD779E4A2}" type="pres">
      <dgm:prSet presAssocID="{6643FE5D-8086-4E6A-B745-657F1A4055D6}" presName="rootText" presStyleLbl="node2" presStyleIdx="2" presStyleCnt="3">
        <dgm:presLayoutVars>
          <dgm:chPref val="3"/>
        </dgm:presLayoutVars>
      </dgm:prSet>
      <dgm:spPr/>
      <dgm:t>
        <a:bodyPr/>
        <a:lstStyle/>
        <a:p>
          <a:endParaRPr lang="en-US"/>
        </a:p>
      </dgm:t>
    </dgm:pt>
    <dgm:pt modelId="{06AF43A6-B7C4-447D-ABD2-DA446143EF0F}" type="pres">
      <dgm:prSet presAssocID="{6643FE5D-8086-4E6A-B745-657F1A4055D6}" presName="rootConnector" presStyleLbl="node2" presStyleIdx="2" presStyleCnt="3"/>
      <dgm:spPr/>
      <dgm:t>
        <a:bodyPr/>
        <a:lstStyle/>
        <a:p>
          <a:endParaRPr lang="en-US"/>
        </a:p>
      </dgm:t>
    </dgm:pt>
    <dgm:pt modelId="{6921AD24-23C3-474A-A3FE-83DAB93E8BDD}" type="pres">
      <dgm:prSet presAssocID="{6643FE5D-8086-4E6A-B745-657F1A4055D6}" presName="hierChild4" presStyleCnt="0"/>
      <dgm:spPr/>
    </dgm:pt>
    <dgm:pt modelId="{EA8D8910-6FFF-4118-A90E-E07E64517D8A}" type="pres">
      <dgm:prSet presAssocID="{6643FE5D-8086-4E6A-B745-657F1A4055D6}" presName="hierChild5" presStyleCnt="0"/>
      <dgm:spPr/>
    </dgm:pt>
    <dgm:pt modelId="{3EC963CE-7264-477E-81E6-8CC25E29A8C2}" type="pres">
      <dgm:prSet presAssocID="{3E29396C-0786-49D9-9AFD-10D1AFDFC5B7}" presName="hierChild3" presStyleCnt="0"/>
      <dgm:spPr/>
    </dgm:pt>
  </dgm:ptLst>
  <dgm:cxnLst>
    <dgm:cxn modelId="{28A40214-105A-4401-8245-70C7BFA52D55}" srcId="{1715DF4A-BB37-4C06-B28D-1497817CDC7C}" destId="{3E29396C-0786-49D9-9AFD-10D1AFDFC5B7}" srcOrd="0" destOrd="0" parTransId="{8BCA517C-A681-454C-AE48-16D01FDDB2D7}" sibTransId="{6A23EADC-3FB2-45B5-B40C-D05C70CF6B21}"/>
    <dgm:cxn modelId="{CD2BE7D2-0CC8-4372-AFD9-84EFA7A735A8}" type="presOf" srcId="{3E29396C-0786-49D9-9AFD-10D1AFDFC5B7}" destId="{16830BD7-0324-4987-995D-5F3B7E7A7942}" srcOrd="1" destOrd="0" presId="urn:microsoft.com/office/officeart/2005/8/layout/orgChart1"/>
    <dgm:cxn modelId="{EC9613B8-86B2-4ED2-B245-3D62CCD359AC}" type="presOf" srcId="{B26B6A55-30A5-429A-A1E9-DAF2D570DD21}" destId="{5FDCF405-0021-445E-AB85-06898EA9718C}" srcOrd="1" destOrd="0" presId="urn:microsoft.com/office/officeart/2005/8/layout/orgChart1"/>
    <dgm:cxn modelId="{0D81EF25-E3A4-4E72-B561-01B5D37E0D08}" srcId="{3E29396C-0786-49D9-9AFD-10D1AFDFC5B7}" destId="{42485077-A167-4E54-815D-44E9915FAC2E}" srcOrd="0" destOrd="0" parTransId="{2D6C9E0D-68FB-4A4D-9E4B-20E3EBFF927E}" sibTransId="{2D6F9A85-2F5E-4382-ABF0-8BDF5C1581F0}"/>
    <dgm:cxn modelId="{89560154-0DCB-4F36-B8F3-567BE59C9014}" type="presOf" srcId="{2D6C9E0D-68FB-4A4D-9E4B-20E3EBFF927E}" destId="{FE6BED3B-318A-494B-ABDB-98877ADF1E94}" srcOrd="0" destOrd="0" presId="urn:microsoft.com/office/officeart/2005/8/layout/orgChart1"/>
    <dgm:cxn modelId="{DC1893BE-875F-489C-80D9-371E88C087C7}" srcId="{3E29396C-0786-49D9-9AFD-10D1AFDFC5B7}" destId="{6643FE5D-8086-4E6A-B745-657F1A4055D6}" srcOrd="2" destOrd="0" parTransId="{257FFC55-592C-4CE6-83F0-7F2CE4FF054D}" sibTransId="{B4A77D80-D319-4F0A-ADB4-0F4F8740CAC1}"/>
    <dgm:cxn modelId="{F414DDFC-269B-489E-B94E-365E4B2E279B}" type="presOf" srcId="{CBE0678C-CA89-418A-AF7D-768B53C249E5}" destId="{BED77DF8-EF3F-4C8B-B3D7-2EDCF751A750}" srcOrd="0" destOrd="0" presId="urn:microsoft.com/office/officeart/2005/8/layout/orgChart1"/>
    <dgm:cxn modelId="{6469A0B6-3BF6-404E-B67F-7D17DFC7207C}" type="presOf" srcId="{1715DF4A-BB37-4C06-B28D-1497817CDC7C}" destId="{4ABF439A-C12C-45BC-846F-5697533A433F}" srcOrd="0" destOrd="0" presId="urn:microsoft.com/office/officeart/2005/8/layout/orgChart1"/>
    <dgm:cxn modelId="{3695456A-FF20-4EC5-9785-7097466D6B73}" type="presOf" srcId="{B26B6A55-30A5-429A-A1E9-DAF2D570DD21}" destId="{1FB2ACCE-3CB7-425D-AB62-3AAD17A2D634}" srcOrd="0" destOrd="0" presId="urn:microsoft.com/office/officeart/2005/8/layout/orgChart1"/>
    <dgm:cxn modelId="{7CFDD7B2-73B3-4C33-886E-A0C687EB0BD3}" type="presOf" srcId="{42485077-A167-4E54-815D-44E9915FAC2E}" destId="{BC7F6C7B-6B69-4C9F-ACBC-BBC570C68CA3}" srcOrd="1" destOrd="0" presId="urn:microsoft.com/office/officeart/2005/8/layout/orgChart1"/>
    <dgm:cxn modelId="{45FE212D-E117-41F7-A8EC-164C90FF8E97}" srcId="{3E29396C-0786-49D9-9AFD-10D1AFDFC5B7}" destId="{B26B6A55-30A5-429A-A1E9-DAF2D570DD21}" srcOrd="1" destOrd="0" parTransId="{CBE0678C-CA89-418A-AF7D-768B53C249E5}" sibTransId="{D14D294F-C132-47BE-88E5-9410E31E54CF}"/>
    <dgm:cxn modelId="{A520CE82-E0AF-4923-ACE2-2108770A3931}" type="presOf" srcId="{3E29396C-0786-49D9-9AFD-10D1AFDFC5B7}" destId="{29287B35-1F20-4564-8E49-35CA7DDA1B1B}" srcOrd="0" destOrd="0" presId="urn:microsoft.com/office/officeart/2005/8/layout/orgChart1"/>
    <dgm:cxn modelId="{5E5606C3-F3FE-4BEB-8E54-027B7DCAB119}" type="presOf" srcId="{6643FE5D-8086-4E6A-B745-657F1A4055D6}" destId="{06AF43A6-B7C4-447D-ABD2-DA446143EF0F}" srcOrd="1" destOrd="0" presId="urn:microsoft.com/office/officeart/2005/8/layout/orgChart1"/>
    <dgm:cxn modelId="{58FA697D-8309-4E9A-9050-B1B8E6FF3C5C}" type="presOf" srcId="{6643FE5D-8086-4E6A-B745-657F1A4055D6}" destId="{EF2B8FA9-58FE-460F-A3EC-0FEDD779E4A2}" srcOrd="0" destOrd="0" presId="urn:microsoft.com/office/officeart/2005/8/layout/orgChart1"/>
    <dgm:cxn modelId="{CF985777-ABAB-4369-8A75-0480BD519156}" type="presOf" srcId="{257FFC55-592C-4CE6-83F0-7F2CE4FF054D}" destId="{0738D661-BFA8-44D6-8335-834639D2FE73}" srcOrd="0" destOrd="0" presId="urn:microsoft.com/office/officeart/2005/8/layout/orgChart1"/>
    <dgm:cxn modelId="{7CF831B4-9130-4453-8AE4-C0303B18D8C3}" type="presOf" srcId="{42485077-A167-4E54-815D-44E9915FAC2E}" destId="{3B1FA9A3-DB23-4880-9534-F85741AB64D6}" srcOrd="0" destOrd="0" presId="urn:microsoft.com/office/officeart/2005/8/layout/orgChart1"/>
    <dgm:cxn modelId="{9DAB17DB-AF5D-46F0-82AD-5C1045C25344}" type="presParOf" srcId="{4ABF439A-C12C-45BC-846F-5697533A433F}" destId="{3ACCB815-3841-4152-AF0D-B69CD40F3FAF}" srcOrd="0" destOrd="0" presId="urn:microsoft.com/office/officeart/2005/8/layout/orgChart1"/>
    <dgm:cxn modelId="{2A9B420A-6C0B-48DB-99B3-04CCFFD84972}" type="presParOf" srcId="{3ACCB815-3841-4152-AF0D-B69CD40F3FAF}" destId="{A9CCB320-6792-42A1-8669-A2C0B4893205}" srcOrd="0" destOrd="0" presId="urn:microsoft.com/office/officeart/2005/8/layout/orgChart1"/>
    <dgm:cxn modelId="{0EB6A27A-C187-4505-9440-84FDE30EA9D3}" type="presParOf" srcId="{A9CCB320-6792-42A1-8669-A2C0B4893205}" destId="{29287B35-1F20-4564-8E49-35CA7DDA1B1B}" srcOrd="0" destOrd="0" presId="urn:microsoft.com/office/officeart/2005/8/layout/orgChart1"/>
    <dgm:cxn modelId="{45D1D08F-57FB-49A8-9037-3FE1B214108E}" type="presParOf" srcId="{A9CCB320-6792-42A1-8669-A2C0B4893205}" destId="{16830BD7-0324-4987-995D-5F3B7E7A7942}" srcOrd="1" destOrd="0" presId="urn:microsoft.com/office/officeart/2005/8/layout/orgChart1"/>
    <dgm:cxn modelId="{3B8EBF50-1300-4C52-97A0-9B9D6193D21A}" type="presParOf" srcId="{3ACCB815-3841-4152-AF0D-B69CD40F3FAF}" destId="{52919CA4-CEEB-433D-BE79-6E91B1EC2EFC}" srcOrd="1" destOrd="0" presId="urn:microsoft.com/office/officeart/2005/8/layout/orgChart1"/>
    <dgm:cxn modelId="{EA1AC7F7-50EF-4E00-B121-6647262AD262}" type="presParOf" srcId="{52919CA4-CEEB-433D-BE79-6E91B1EC2EFC}" destId="{FE6BED3B-318A-494B-ABDB-98877ADF1E94}" srcOrd="0" destOrd="0" presId="urn:microsoft.com/office/officeart/2005/8/layout/orgChart1"/>
    <dgm:cxn modelId="{BCF8009E-9AA4-48C8-BF76-77E13494E4CA}" type="presParOf" srcId="{52919CA4-CEEB-433D-BE79-6E91B1EC2EFC}" destId="{F525C08D-DDEE-40E6-998F-08F7D9BB4699}" srcOrd="1" destOrd="0" presId="urn:microsoft.com/office/officeart/2005/8/layout/orgChart1"/>
    <dgm:cxn modelId="{56220A12-C8BD-4DB9-BF50-023D239C3404}" type="presParOf" srcId="{F525C08D-DDEE-40E6-998F-08F7D9BB4699}" destId="{D4341A09-B6D9-41D9-9CEF-2BEDC140F0C6}" srcOrd="0" destOrd="0" presId="urn:microsoft.com/office/officeart/2005/8/layout/orgChart1"/>
    <dgm:cxn modelId="{A5C2252C-884E-4B3A-AC13-89D375B287B2}" type="presParOf" srcId="{D4341A09-B6D9-41D9-9CEF-2BEDC140F0C6}" destId="{3B1FA9A3-DB23-4880-9534-F85741AB64D6}" srcOrd="0" destOrd="0" presId="urn:microsoft.com/office/officeart/2005/8/layout/orgChart1"/>
    <dgm:cxn modelId="{7A70C6B6-0FA9-4C28-9E43-199D76A61551}" type="presParOf" srcId="{D4341A09-B6D9-41D9-9CEF-2BEDC140F0C6}" destId="{BC7F6C7B-6B69-4C9F-ACBC-BBC570C68CA3}" srcOrd="1" destOrd="0" presId="urn:microsoft.com/office/officeart/2005/8/layout/orgChart1"/>
    <dgm:cxn modelId="{D66F0D8E-99C0-4DFE-9491-038B52476FBA}" type="presParOf" srcId="{F525C08D-DDEE-40E6-998F-08F7D9BB4699}" destId="{CA85831E-2246-40A1-A6BA-2BE7C870FBA3}" srcOrd="1" destOrd="0" presId="urn:microsoft.com/office/officeart/2005/8/layout/orgChart1"/>
    <dgm:cxn modelId="{EAA7A944-102C-433C-8379-6F56C4752BE6}" type="presParOf" srcId="{F525C08D-DDEE-40E6-998F-08F7D9BB4699}" destId="{4BADF1CA-ADE1-433B-B0D5-AF8008996D0F}" srcOrd="2" destOrd="0" presId="urn:microsoft.com/office/officeart/2005/8/layout/orgChart1"/>
    <dgm:cxn modelId="{E5A74CC1-6850-403E-B625-C65FF190470B}" type="presParOf" srcId="{52919CA4-CEEB-433D-BE79-6E91B1EC2EFC}" destId="{BED77DF8-EF3F-4C8B-B3D7-2EDCF751A750}" srcOrd="2" destOrd="0" presId="urn:microsoft.com/office/officeart/2005/8/layout/orgChart1"/>
    <dgm:cxn modelId="{418AD165-F2E5-4A62-82B6-4CB60A1900D3}" type="presParOf" srcId="{52919CA4-CEEB-433D-BE79-6E91B1EC2EFC}" destId="{C87FC2F1-48EF-405C-93F5-CBDB24D59B7F}" srcOrd="3" destOrd="0" presId="urn:microsoft.com/office/officeart/2005/8/layout/orgChart1"/>
    <dgm:cxn modelId="{21CA3FBA-31C1-45A7-910B-8D06942D5867}" type="presParOf" srcId="{C87FC2F1-48EF-405C-93F5-CBDB24D59B7F}" destId="{FDC0E9A8-FE08-4BE1-9B28-8BB57B3971F5}" srcOrd="0" destOrd="0" presId="urn:microsoft.com/office/officeart/2005/8/layout/orgChart1"/>
    <dgm:cxn modelId="{F86EA126-6F57-4E2A-A2D9-A45894B18668}" type="presParOf" srcId="{FDC0E9A8-FE08-4BE1-9B28-8BB57B3971F5}" destId="{1FB2ACCE-3CB7-425D-AB62-3AAD17A2D634}" srcOrd="0" destOrd="0" presId="urn:microsoft.com/office/officeart/2005/8/layout/orgChart1"/>
    <dgm:cxn modelId="{CDE6ED3D-2DE2-4232-88A1-EBA06795E024}" type="presParOf" srcId="{FDC0E9A8-FE08-4BE1-9B28-8BB57B3971F5}" destId="{5FDCF405-0021-445E-AB85-06898EA9718C}" srcOrd="1" destOrd="0" presId="urn:microsoft.com/office/officeart/2005/8/layout/orgChart1"/>
    <dgm:cxn modelId="{C2E18DAD-96B5-4180-823E-02F7666774EE}" type="presParOf" srcId="{C87FC2F1-48EF-405C-93F5-CBDB24D59B7F}" destId="{E770212C-95F8-421A-9B59-CEB33A463EF1}" srcOrd="1" destOrd="0" presId="urn:microsoft.com/office/officeart/2005/8/layout/orgChart1"/>
    <dgm:cxn modelId="{4109DCAF-31D1-42FD-A7C0-63E14A22A28F}" type="presParOf" srcId="{C87FC2F1-48EF-405C-93F5-CBDB24D59B7F}" destId="{7F72748F-5C0E-45F3-887A-D08091813E6F}" srcOrd="2" destOrd="0" presId="urn:microsoft.com/office/officeart/2005/8/layout/orgChart1"/>
    <dgm:cxn modelId="{B76606E1-9502-4E2D-A99B-76E02CBCF6D1}" type="presParOf" srcId="{52919CA4-CEEB-433D-BE79-6E91B1EC2EFC}" destId="{0738D661-BFA8-44D6-8335-834639D2FE73}" srcOrd="4" destOrd="0" presId="urn:microsoft.com/office/officeart/2005/8/layout/orgChart1"/>
    <dgm:cxn modelId="{A3575D70-D68F-4632-8FF1-B8C1B1666006}" type="presParOf" srcId="{52919CA4-CEEB-433D-BE79-6E91B1EC2EFC}" destId="{95C8220B-C414-420F-996D-3B3895C52482}" srcOrd="5" destOrd="0" presId="urn:microsoft.com/office/officeart/2005/8/layout/orgChart1"/>
    <dgm:cxn modelId="{FD7ED4B3-A5EC-48FD-BAD5-FD32519580FF}" type="presParOf" srcId="{95C8220B-C414-420F-996D-3B3895C52482}" destId="{B244C653-CC27-499D-B682-AB78219FC87C}" srcOrd="0" destOrd="0" presId="urn:microsoft.com/office/officeart/2005/8/layout/orgChart1"/>
    <dgm:cxn modelId="{1FCF461D-E140-430A-9C33-A5AAFE93E2B4}" type="presParOf" srcId="{B244C653-CC27-499D-B682-AB78219FC87C}" destId="{EF2B8FA9-58FE-460F-A3EC-0FEDD779E4A2}" srcOrd="0" destOrd="0" presId="urn:microsoft.com/office/officeart/2005/8/layout/orgChart1"/>
    <dgm:cxn modelId="{C15527F8-D721-419A-BE7B-C5F489B39327}" type="presParOf" srcId="{B244C653-CC27-499D-B682-AB78219FC87C}" destId="{06AF43A6-B7C4-447D-ABD2-DA446143EF0F}" srcOrd="1" destOrd="0" presId="urn:microsoft.com/office/officeart/2005/8/layout/orgChart1"/>
    <dgm:cxn modelId="{7AEEBCC4-7ECF-4413-8CD1-D69155D0E965}" type="presParOf" srcId="{95C8220B-C414-420F-996D-3B3895C52482}" destId="{6921AD24-23C3-474A-A3FE-83DAB93E8BDD}" srcOrd="1" destOrd="0" presId="urn:microsoft.com/office/officeart/2005/8/layout/orgChart1"/>
    <dgm:cxn modelId="{399BA5F9-D2C0-4580-B1A2-275A33F103D0}" type="presParOf" srcId="{95C8220B-C414-420F-996D-3B3895C52482}" destId="{EA8D8910-6FFF-4118-A90E-E07E64517D8A}" srcOrd="2" destOrd="0" presId="urn:microsoft.com/office/officeart/2005/8/layout/orgChart1"/>
    <dgm:cxn modelId="{C8D885ED-D4AE-47BE-9A0D-0B081BC7B7ED}" type="presParOf" srcId="{3ACCB815-3841-4152-AF0D-B69CD40F3FAF}" destId="{3EC963CE-7264-477E-81E6-8CC25E29A8C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15DF4A-BB37-4C06-B28D-1497817CDC7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E29396C-0786-49D9-9AFD-10D1AFDFC5B7}">
      <dgm:prSet phldrT="[Text]">
        <dgm:style>
          <a:lnRef idx="0">
            <a:schemeClr val="accent6"/>
          </a:lnRef>
          <a:fillRef idx="3">
            <a:schemeClr val="accent6"/>
          </a:fillRef>
          <a:effectRef idx="3">
            <a:schemeClr val="accent6"/>
          </a:effectRef>
          <a:fontRef idx="minor">
            <a:schemeClr val="lt1"/>
          </a:fontRef>
        </dgm:style>
      </dgm:prSet>
      <dgm:spPr/>
      <dgm:t>
        <a:bodyPr/>
        <a:lstStyle/>
        <a:p>
          <a:r>
            <a:rPr lang="en-US" b="1" dirty="0" smtClean="0"/>
            <a:t>Learning </a:t>
          </a:r>
          <a:endParaRPr lang="en-US" b="1" dirty="0"/>
        </a:p>
      </dgm:t>
    </dgm:pt>
    <dgm:pt modelId="{8BCA517C-A681-454C-AE48-16D01FDDB2D7}" type="parTrans" cxnId="{28A40214-105A-4401-8245-70C7BFA52D55}">
      <dgm:prSet/>
      <dgm:spPr/>
      <dgm:t>
        <a:bodyPr/>
        <a:lstStyle/>
        <a:p>
          <a:endParaRPr lang="en-US"/>
        </a:p>
      </dgm:t>
    </dgm:pt>
    <dgm:pt modelId="{6A23EADC-3FB2-45B5-B40C-D05C70CF6B21}" type="sibTrans" cxnId="{28A40214-105A-4401-8245-70C7BFA52D55}">
      <dgm:prSet/>
      <dgm:spPr/>
      <dgm:t>
        <a:bodyPr/>
        <a:lstStyle/>
        <a:p>
          <a:endParaRPr lang="en-US"/>
        </a:p>
      </dgm:t>
    </dgm:pt>
    <dgm:pt modelId="{42485077-A167-4E54-815D-44E9915FAC2E}">
      <dgm:prSet phldrT="[Text]">
        <dgm:style>
          <a:lnRef idx="1">
            <a:schemeClr val="accent5"/>
          </a:lnRef>
          <a:fillRef idx="2">
            <a:schemeClr val="accent5"/>
          </a:fillRef>
          <a:effectRef idx="1">
            <a:schemeClr val="accent5"/>
          </a:effectRef>
          <a:fontRef idx="minor">
            <a:schemeClr val="dk1"/>
          </a:fontRef>
        </dgm:style>
      </dgm:prSet>
      <dgm:spPr/>
      <dgm:t>
        <a:bodyPr/>
        <a:lstStyle/>
        <a:p>
          <a:r>
            <a:rPr lang="en-US" b="1" dirty="0" smtClean="0"/>
            <a:t>Supervised learning</a:t>
          </a:r>
          <a:r>
            <a:rPr lang="en-US" dirty="0" smtClean="0"/>
            <a:t> </a:t>
          </a:r>
          <a:endParaRPr lang="en-US" dirty="0"/>
        </a:p>
      </dgm:t>
    </dgm:pt>
    <dgm:pt modelId="{2D6C9E0D-68FB-4A4D-9E4B-20E3EBFF927E}" type="parTrans" cxnId="{0D81EF25-E3A4-4E72-B561-01B5D37E0D08}">
      <dgm:prSet/>
      <dgm:spPr/>
      <dgm:t>
        <a:bodyPr/>
        <a:lstStyle/>
        <a:p>
          <a:endParaRPr lang="en-US"/>
        </a:p>
      </dgm:t>
    </dgm:pt>
    <dgm:pt modelId="{2D6F9A85-2F5E-4382-ABF0-8BDF5C1581F0}" type="sibTrans" cxnId="{0D81EF25-E3A4-4E72-B561-01B5D37E0D08}">
      <dgm:prSet/>
      <dgm:spPr/>
      <dgm:t>
        <a:bodyPr/>
        <a:lstStyle/>
        <a:p>
          <a:endParaRPr lang="en-US"/>
        </a:p>
      </dgm:t>
    </dgm:pt>
    <dgm:pt modelId="{B26B6A55-30A5-429A-A1E9-DAF2D570DD21}">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1" dirty="0" smtClean="0"/>
            <a:t>Unsupervised learning</a:t>
          </a:r>
          <a:r>
            <a:rPr lang="en-US" dirty="0" smtClean="0"/>
            <a:t> </a:t>
          </a:r>
          <a:endParaRPr lang="en-US" dirty="0"/>
        </a:p>
      </dgm:t>
    </dgm:pt>
    <dgm:pt modelId="{CBE0678C-CA89-418A-AF7D-768B53C249E5}" type="parTrans" cxnId="{45FE212D-E117-41F7-A8EC-164C90FF8E97}">
      <dgm:prSet/>
      <dgm:spPr/>
      <dgm:t>
        <a:bodyPr/>
        <a:lstStyle/>
        <a:p>
          <a:endParaRPr lang="en-US"/>
        </a:p>
      </dgm:t>
    </dgm:pt>
    <dgm:pt modelId="{D14D294F-C132-47BE-88E5-9410E31E54CF}" type="sibTrans" cxnId="{45FE212D-E117-41F7-A8EC-164C90FF8E97}">
      <dgm:prSet/>
      <dgm:spPr/>
      <dgm:t>
        <a:bodyPr/>
        <a:lstStyle/>
        <a:p>
          <a:endParaRPr lang="en-US"/>
        </a:p>
      </dgm:t>
    </dgm:pt>
    <dgm:pt modelId="{6643FE5D-8086-4E6A-B745-657F1A4055D6}">
      <dgm:prSet phldrT="[Text]">
        <dgm:style>
          <a:lnRef idx="1">
            <a:schemeClr val="accent6"/>
          </a:lnRef>
          <a:fillRef idx="2">
            <a:schemeClr val="accent6"/>
          </a:fillRef>
          <a:effectRef idx="1">
            <a:schemeClr val="accent6"/>
          </a:effectRef>
          <a:fontRef idx="minor">
            <a:schemeClr val="dk1"/>
          </a:fontRef>
        </dgm:style>
      </dgm:prSet>
      <dgm:spPr/>
      <dgm:t>
        <a:bodyPr/>
        <a:lstStyle/>
        <a:p>
          <a:r>
            <a:rPr lang="en-US" b="1" dirty="0" smtClean="0"/>
            <a:t>Reinforcement learning</a:t>
          </a:r>
          <a:r>
            <a:rPr lang="en-US" dirty="0" smtClean="0"/>
            <a:t> </a:t>
          </a:r>
          <a:endParaRPr lang="en-US" dirty="0"/>
        </a:p>
      </dgm:t>
    </dgm:pt>
    <dgm:pt modelId="{257FFC55-592C-4CE6-83F0-7F2CE4FF054D}" type="parTrans" cxnId="{DC1893BE-875F-489C-80D9-371E88C087C7}">
      <dgm:prSet/>
      <dgm:spPr/>
      <dgm:t>
        <a:bodyPr/>
        <a:lstStyle/>
        <a:p>
          <a:endParaRPr lang="en-US"/>
        </a:p>
      </dgm:t>
    </dgm:pt>
    <dgm:pt modelId="{B4A77D80-D319-4F0A-ADB4-0F4F8740CAC1}" type="sibTrans" cxnId="{DC1893BE-875F-489C-80D9-371E88C087C7}">
      <dgm:prSet/>
      <dgm:spPr/>
      <dgm:t>
        <a:bodyPr/>
        <a:lstStyle/>
        <a:p>
          <a:endParaRPr lang="en-US"/>
        </a:p>
      </dgm:t>
    </dgm:pt>
    <dgm:pt modelId="{4ABF439A-C12C-45BC-846F-5697533A433F}" type="pres">
      <dgm:prSet presAssocID="{1715DF4A-BB37-4C06-B28D-1497817CDC7C}" presName="hierChild1" presStyleCnt="0">
        <dgm:presLayoutVars>
          <dgm:orgChart val="1"/>
          <dgm:chPref val="1"/>
          <dgm:dir/>
          <dgm:animOne val="branch"/>
          <dgm:animLvl val="lvl"/>
          <dgm:resizeHandles/>
        </dgm:presLayoutVars>
      </dgm:prSet>
      <dgm:spPr/>
      <dgm:t>
        <a:bodyPr/>
        <a:lstStyle/>
        <a:p>
          <a:endParaRPr lang="en-US"/>
        </a:p>
      </dgm:t>
    </dgm:pt>
    <dgm:pt modelId="{3ACCB815-3841-4152-AF0D-B69CD40F3FAF}" type="pres">
      <dgm:prSet presAssocID="{3E29396C-0786-49D9-9AFD-10D1AFDFC5B7}" presName="hierRoot1" presStyleCnt="0">
        <dgm:presLayoutVars>
          <dgm:hierBranch val="init"/>
        </dgm:presLayoutVars>
      </dgm:prSet>
      <dgm:spPr/>
    </dgm:pt>
    <dgm:pt modelId="{A9CCB320-6792-42A1-8669-A2C0B4893205}" type="pres">
      <dgm:prSet presAssocID="{3E29396C-0786-49D9-9AFD-10D1AFDFC5B7}" presName="rootComposite1" presStyleCnt="0"/>
      <dgm:spPr/>
    </dgm:pt>
    <dgm:pt modelId="{29287B35-1F20-4564-8E49-35CA7DDA1B1B}" type="pres">
      <dgm:prSet presAssocID="{3E29396C-0786-49D9-9AFD-10D1AFDFC5B7}" presName="rootText1" presStyleLbl="node0" presStyleIdx="0" presStyleCnt="1">
        <dgm:presLayoutVars>
          <dgm:chPref val="3"/>
        </dgm:presLayoutVars>
      </dgm:prSet>
      <dgm:spPr/>
      <dgm:t>
        <a:bodyPr/>
        <a:lstStyle/>
        <a:p>
          <a:endParaRPr lang="en-US"/>
        </a:p>
      </dgm:t>
    </dgm:pt>
    <dgm:pt modelId="{16830BD7-0324-4987-995D-5F3B7E7A7942}" type="pres">
      <dgm:prSet presAssocID="{3E29396C-0786-49D9-9AFD-10D1AFDFC5B7}" presName="rootConnector1" presStyleLbl="node1" presStyleIdx="0" presStyleCnt="0"/>
      <dgm:spPr/>
      <dgm:t>
        <a:bodyPr/>
        <a:lstStyle/>
        <a:p>
          <a:endParaRPr lang="en-US"/>
        </a:p>
      </dgm:t>
    </dgm:pt>
    <dgm:pt modelId="{52919CA4-CEEB-433D-BE79-6E91B1EC2EFC}" type="pres">
      <dgm:prSet presAssocID="{3E29396C-0786-49D9-9AFD-10D1AFDFC5B7}" presName="hierChild2" presStyleCnt="0"/>
      <dgm:spPr/>
    </dgm:pt>
    <dgm:pt modelId="{FE6BED3B-318A-494B-ABDB-98877ADF1E94}" type="pres">
      <dgm:prSet presAssocID="{2D6C9E0D-68FB-4A4D-9E4B-20E3EBFF927E}" presName="Name37" presStyleLbl="parChTrans1D2" presStyleIdx="0" presStyleCnt="3"/>
      <dgm:spPr/>
      <dgm:t>
        <a:bodyPr/>
        <a:lstStyle/>
        <a:p>
          <a:endParaRPr lang="en-US"/>
        </a:p>
      </dgm:t>
    </dgm:pt>
    <dgm:pt modelId="{F525C08D-DDEE-40E6-998F-08F7D9BB4699}" type="pres">
      <dgm:prSet presAssocID="{42485077-A167-4E54-815D-44E9915FAC2E}" presName="hierRoot2" presStyleCnt="0">
        <dgm:presLayoutVars>
          <dgm:hierBranch val="init"/>
        </dgm:presLayoutVars>
      </dgm:prSet>
      <dgm:spPr/>
    </dgm:pt>
    <dgm:pt modelId="{D4341A09-B6D9-41D9-9CEF-2BEDC140F0C6}" type="pres">
      <dgm:prSet presAssocID="{42485077-A167-4E54-815D-44E9915FAC2E}" presName="rootComposite" presStyleCnt="0"/>
      <dgm:spPr/>
    </dgm:pt>
    <dgm:pt modelId="{3B1FA9A3-DB23-4880-9534-F85741AB64D6}" type="pres">
      <dgm:prSet presAssocID="{42485077-A167-4E54-815D-44E9915FAC2E}" presName="rootText" presStyleLbl="node2" presStyleIdx="0" presStyleCnt="3" custLinFactNeighborX="-1603">
        <dgm:presLayoutVars>
          <dgm:chPref val="3"/>
        </dgm:presLayoutVars>
      </dgm:prSet>
      <dgm:spPr/>
      <dgm:t>
        <a:bodyPr/>
        <a:lstStyle/>
        <a:p>
          <a:endParaRPr lang="en-US"/>
        </a:p>
      </dgm:t>
    </dgm:pt>
    <dgm:pt modelId="{BC7F6C7B-6B69-4C9F-ACBC-BBC570C68CA3}" type="pres">
      <dgm:prSet presAssocID="{42485077-A167-4E54-815D-44E9915FAC2E}" presName="rootConnector" presStyleLbl="node2" presStyleIdx="0" presStyleCnt="3"/>
      <dgm:spPr/>
      <dgm:t>
        <a:bodyPr/>
        <a:lstStyle/>
        <a:p>
          <a:endParaRPr lang="en-US"/>
        </a:p>
      </dgm:t>
    </dgm:pt>
    <dgm:pt modelId="{CA85831E-2246-40A1-A6BA-2BE7C870FBA3}" type="pres">
      <dgm:prSet presAssocID="{42485077-A167-4E54-815D-44E9915FAC2E}" presName="hierChild4" presStyleCnt="0"/>
      <dgm:spPr/>
    </dgm:pt>
    <dgm:pt modelId="{4BADF1CA-ADE1-433B-B0D5-AF8008996D0F}" type="pres">
      <dgm:prSet presAssocID="{42485077-A167-4E54-815D-44E9915FAC2E}" presName="hierChild5" presStyleCnt="0"/>
      <dgm:spPr/>
    </dgm:pt>
    <dgm:pt modelId="{BED77DF8-EF3F-4C8B-B3D7-2EDCF751A750}" type="pres">
      <dgm:prSet presAssocID="{CBE0678C-CA89-418A-AF7D-768B53C249E5}" presName="Name37" presStyleLbl="parChTrans1D2" presStyleIdx="1" presStyleCnt="3"/>
      <dgm:spPr/>
      <dgm:t>
        <a:bodyPr/>
        <a:lstStyle/>
        <a:p>
          <a:endParaRPr lang="en-US"/>
        </a:p>
      </dgm:t>
    </dgm:pt>
    <dgm:pt modelId="{C87FC2F1-48EF-405C-93F5-CBDB24D59B7F}" type="pres">
      <dgm:prSet presAssocID="{B26B6A55-30A5-429A-A1E9-DAF2D570DD21}" presName="hierRoot2" presStyleCnt="0">
        <dgm:presLayoutVars>
          <dgm:hierBranch val="init"/>
        </dgm:presLayoutVars>
      </dgm:prSet>
      <dgm:spPr/>
    </dgm:pt>
    <dgm:pt modelId="{FDC0E9A8-FE08-4BE1-9B28-8BB57B3971F5}" type="pres">
      <dgm:prSet presAssocID="{B26B6A55-30A5-429A-A1E9-DAF2D570DD21}" presName="rootComposite" presStyleCnt="0"/>
      <dgm:spPr/>
    </dgm:pt>
    <dgm:pt modelId="{1FB2ACCE-3CB7-425D-AB62-3AAD17A2D634}" type="pres">
      <dgm:prSet presAssocID="{B26B6A55-30A5-429A-A1E9-DAF2D570DD21}" presName="rootText" presStyleLbl="node2" presStyleIdx="1" presStyleCnt="3">
        <dgm:presLayoutVars>
          <dgm:chPref val="3"/>
        </dgm:presLayoutVars>
      </dgm:prSet>
      <dgm:spPr/>
      <dgm:t>
        <a:bodyPr/>
        <a:lstStyle/>
        <a:p>
          <a:endParaRPr lang="en-US"/>
        </a:p>
      </dgm:t>
    </dgm:pt>
    <dgm:pt modelId="{5FDCF405-0021-445E-AB85-06898EA9718C}" type="pres">
      <dgm:prSet presAssocID="{B26B6A55-30A5-429A-A1E9-DAF2D570DD21}" presName="rootConnector" presStyleLbl="node2" presStyleIdx="1" presStyleCnt="3"/>
      <dgm:spPr/>
      <dgm:t>
        <a:bodyPr/>
        <a:lstStyle/>
        <a:p>
          <a:endParaRPr lang="en-US"/>
        </a:p>
      </dgm:t>
    </dgm:pt>
    <dgm:pt modelId="{E770212C-95F8-421A-9B59-CEB33A463EF1}" type="pres">
      <dgm:prSet presAssocID="{B26B6A55-30A5-429A-A1E9-DAF2D570DD21}" presName="hierChild4" presStyleCnt="0"/>
      <dgm:spPr/>
    </dgm:pt>
    <dgm:pt modelId="{7F72748F-5C0E-45F3-887A-D08091813E6F}" type="pres">
      <dgm:prSet presAssocID="{B26B6A55-30A5-429A-A1E9-DAF2D570DD21}" presName="hierChild5" presStyleCnt="0"/>
      <dgm:spPr/>
    </dgm:pt>
    <dgm:pt modelId="{0738D661-BFA8-44D6-8335-834639D2FE73}" type="pres">
      <dgm:prSet presAssocID="{257FFC55-592C-4CE6-83F0-7F2CE4FF054D}" presName="Name37" presStyleLbl="parChTrans1D2" presStyleIdx="2" presStyleCnt="3"/>
      <dgm:spPr/>
      <dgm:t>
        <a:bodyPr/>
        <a:lstStyle/>
        <a:p>
          <a:endParaRPr lang="en-US"/>
        </a:p>
      </dgm:t>
    </dgm:pt>
    <dgm:pt modelId="{95C8220B-C414-420F-996D-3B3895C52482}" type="pres">
      <dgm:prSet presAssocID="{6643FE5D-8086-4E6A-B745-657F1A4055D6}" presName="hierRoot2" presStyleCnt="0">
        <dgm:presLayoutVars>
          <dgm:hierBranch val="init"/>
        </dgm:presLayoutVars>
      </dgm:prSet>
      <dgm:spPr/>
    </dgm:pt>
    <dgm:pt modelId="{B244C653-CC27-499D-B682-AB78219FC87C}" type="pres">
      <dgm:prSet presAssocID="{6643FE5D-8086-4E6A-B745-657F1A4055D6}" presName="rootComposite" presStyleCnt="0"/>
      <dgm:spPr/>
    </dgm:pt>
    <dgm:pt modelId="{EF2B8FA9-58FE-460F-A3EC-0FEDD779E4A2}" type="pres">
      <dgm:prSet presAssocID="{6643FE5D-8086-4E6A-B745-657F1A4055D6}" presName="rootText" presStyleLbl="node2" presStyleIdx="2" presStyleCnt="3">
        <dgm:presLayoutVars>
          <dgm:chPref val="3"/>
        </dgm:presLayoutVars>
      </dgm:prSet>
      <dgm:spPr/>
      <dgm:t>
        <a:bodyPr/>
        <a:lstStyle/>
        <a:p>
          <a:endParaRPr lang="en-US"/>
        </a:p>
      </dgm:t>
    </dgm:pt>
    <dgm:pt modelId="{06AF43A6-B7C4-447D-ABD2-DA446143EF0F}" type="pres">
      <dgm:prSet presAssocID="{6643FE5D-8086-4E6A-B745-657F1A4055D6}" presName="rootConnector" presStyleLbl="node2" presStyleIdx="2" presStyleCnt="3"/>
      <dgm:spPr/>
      <dgm:t>
        <a:bodyPr/>
        <a:lstStyle/>
        <a:p>
          <a:endParaRPr lang="en-US"/>
        </a:p>
      </dgm:t>
    </dgm:pt>
    <dgm:pt modelId="{6921AD24-23C3-474A-A3FE-83DAB93E8BDD}" type="pres">
      <dgm:prSet presAssocID="{6643FE5D-8086-4E6A-B745-657F1A4055D6}" presName="hierChild4" presStyleCnt="0"/>
      <dgm:spPr/>
    </dgm:pt>
    <dgm:pt modelId="{EA8D8910-6FFF-4118-A90E-E07E64517D8A}" type="pres">
      <dgm:prSet presAssocID="{6643FE5D-8086-4E6A-B745-657F1A4055D6}" presName="hierChild5" presStyleCnt="0"/>
      <dgm:spPr/>
    </dgm:pt>
    <dgm:pt modelId="{3EC963CE-7264-477E-81E6-8CC25E29A8C2}" type="pres">
      <dgm:prSet presAssocID="{3E29396C-0786-49D9-9AFD-10D1AFDFC5B7}" presName="hierChild3" presStyleCnt="0"/>
      <dgm:spPr/>
    </dgm:pt>
  </dgm:ptLst>
  <dgm:cxnLst>
    <dgm:cxn modelId="{28A40214-105A-4401-8245-70C7BFA52D55}" srcId="{1715DF4A-BB37-4C06-B28D-1497817CDC7C}" destId="{3E29396C-0786-49D9-9AFD-10D1AFDFC5B7}" srcOrd="0" destOrd="0" parTransId="{8BCA517C-A681-454C-AE48-16D01FDDB2D7}" sibTransId="{6A23EADC-3FB2-45B5-B40C-D05C70CF6B21}"/>
    <dgm:cxn modelId="{CD2BE7D2-0CC8-4372-AFD9-84EFA7A735A8}" type="presOf" srcId="{3E29396C-0786-49D9-9AFD-10D1AFDFC5B7}" destId="{16830BD7-0324-4987-995D-5F3B7E7A7942}" srcOrd="1" destOrd="0" presId="urn:microsoft.com/office/officeart/2005/8/layout/orgChart1"/>
    <dgm:cxn modelId="{EC9613B8-86B2-4ED2-B245-3D62CCD359AC}" type="presOf" srcId="{B26B6A55-30A5-429A-A1E9-DAF2D570DD21}" destId="{5FDCF405-0021-445E-AB85-06898EA9718C}" srcOrd="1" destOrd="0" presId="urn:microsoft.com/office/officeart/2005/8/layout/orgChart1"/>
    <dgm:cxn modelId="{0D81EF25-E3A4-4E72-B561-01B5D37E0D08}" srcId="{3E29396C-0786-49D9-9AFD-10D1AFDFC5B7}" destId="{42485077-A167-4E54-815D-44E9915FAC2E}" srcOrd="0" destOrd="0" parTransId="{2D6C9E0D-68FB-4A4D-9E4B-20E3EBFF927E}" sibTransId="{2D6F9A85-2F5E-4382-ABF0-8BDF5C1581F0}"/>
    <dgm:cxn modelId="{89560154-0DCB-4F36-B8F3-567BE59C9014}" type="presOf" srcId="{2D6C9E0D-68FB-4A4D-9E4B-20E3EBFF927E}" destId="{FE6BED3B-318A-494B-ABDB-98877ADF1E94}" srcOrd="0" destOrd="0" presId="urn:microsoft.com/office/officeart/2005/8/layout/orgChart1"/>
    <dgm:cxn modelId="{DC1893BE-875F-489C-80D9-371E88C087C7}" srcId="{3E29396C-0786-49D9-9AFD-10D1AFDFC5B7}" destId="{6643FE5D-8086-4E6A-B745-657F1A4055D6}" srcOrd="2" destOrd="0" parTransId="{257FFC55-592C-4CE6-83F0-7F2CE4FF054D}" sibTransId="{B4A77D80-D319-4F0A-ADB4-0F4F8740CAC1}"/>
    <dgm:cxn modelId="{F414DDFC-269B-489E-B94E-365E4B2E279B}" type="presOf" srcId="{CBE0678C-CA89-418A-AF7D-768B53C249E5}" destId="{BED77DF8-EF3F-4C8B-B3D7-2EDCF751A750}" srcOrd="0" destOrd="0" presId="urn:microsoft.com/office/officeart/2005/8/layout/orgChart1"/>
    <dgm:cxn modelId="{6469A0B6-3BF6-404E-B67F-7D17DFC7207C}" type="presOf" srcId="{1715DF4A-BB37-4C06-B28D-1497817CDC7C}" destId="{4ABF439A-C12C-45BC-846F-5697533A433F}" srcOrd="0" destOrd="0" presId="urn:microsoft.com/office/officeart/2005/8/layout/orgChart1"/>
    <dgm:cxn modelId="{3695456A-FF20-4EC5-9785-7097466D6B73}" type="presOf" srcId="{B26B6A55-30A5-429A-A1E9-DAF2D570DD21}" destId="{1FB2ACCE-3CB7-425D-AB62-3AAD17A2D634}" srcOrd="0" destOrd="0" presId="urn:microsoft.com/office/officeart/2005/8/layout/orgChart1"/>
    <dgm:cxn modelId="{7CFDD7B2-73B3-4C33-886E-A0C687EB0BD3}" type="presOf" srcId="{42485077-A167-4E54-815D-44E9915FAC2E}" destId="{BC7F6C7B-6B69-4C9F-ACBC-BBC570C68CA3}" srcOrd="1" destOrd="0" presId="urn:microsoft.com/office/officeart/2005/8/layout/orgChart1"/>
    <dgm:cxn modelId="{45FE212D-E117-41F7-A8EC-164C90FF8E97}" srcId="{3E29396C-0786-49D9-9AFD-10D1AFDFC5B7}" destId="{B26B6A55-30A5-429A-A1E9-DAF2D570DD21}" srcOrd="1" destOrd="0" parTransId="{CBE0678C-CA89-418A-AF7D-768B53C249E5}" sibTransId="{D14D294F-C132-47BE-88E5-9410E31E54CF}"/>
    <dgm:cxn modelId="{A520CE82-E0AF-4923-ACE2-2108770A3931}" type="presOf" srcId="{3E29396C-0786-49D9-9AFD-10D1AFDFC5B7}" destId="{29287B35-1F20-4564-8E49-35CA7DDA1B1B}" srcOrd="0" destOrd="0" presId="urn:microsoft.com/office/officeart/2005/8/layout/orgChart1"/>
    <dgm:cxn modelId="{5E5606C3-F3FE-4BEB-8E54-027B7DCAB119}" type="presOf" srcId="{6643FE5D-8086-4E6A-B745-657F1A4055D6}" destId="{06AF43A6-B7C4-447D-ABD2-DA446143EF0F}" srcOrd="1" destOrd="0" presId="urn:microsoft.com/office/officeart/2005/8/layout/orgChart1"/>
    <dgm:cxn modelId="{58FA697D-8309-4E9A-9050-B1B8E6FF3C5C}" type="presOf" srcId="{6643FE5D-8086-4E6A-B745-657F1A4055D6}" destId="{EF2B8FA9-58FE-460F-A3EC-0FEDD779E4A2}" srcOrd="0" destOrd="0" presId="urn:microsoft.com/office/officeart/2005/8/layout/orgChart1"/>
    <dgm:cxn modelId="{CF985777-ABAB-4369-8A75-0480BD519156}" type="presOf" srcId="{257FFC55-592C-4CE6-83F0-7F2CE4FF054D}" destId="{0738D661-BFA8-44D6-8335-834639D2FE73}" srcOrd="0" destOrd="0" presId="urn:microsoft.com/office/officeart/2005/8/layout/orgChart1"/>
    <dgm:cxn modelId="{7CF831B4-9130-4453-8AE4-C0303B18D8C3}" type="presOf" srcId="{42485077-A167-4E54-815D-44E9915FAC2E}" destId="{3B1FA9A3-DB23-4880-9534-F85741AB64D6}" srcOrd="0" destOrd="0" presId="urn:microsoft.com/office/officeart/2005/8/layout/orgChart1"/>
    <dgm:cxn modelId="{9DAB17DB-AF5D-46F0-82AD-5C1045C25344}" type="presParOf" srcId="{4ABF439A-C12C-45BC-846F-5697533A433F}" destId="{3ACCB815-3841-4152-AF0D-B69CD40F3FAF}" srcOrd="0" destOrd="0" presId="urn:microsoft.com/office/officeart/2005/8/layout/orgChart1"/>
    <dgm:cxn modelId="{2A9B420A-6C0B-48DB-99B3-04CCFFD84972}" type="presParOf" srcId="{3ACCB815-3841-4152-AF0D-B69CD40F3FAF}" destId="{A9CCB320-6792-42A1-8669-A2C0B4893205}" srcOrd="0" destOrd="0" presId="urn:microsoft.com/office/officeart/2005/8/layout/orgChart1"/>
    <dgm:cxn modelId="{0EB6A27A-C187-4505-9440-84FDE30EA9D3}" type="presParOf" srcId="{A9CCB320-6792-42A1-8669-A2C0B4893205}" destId="{29287B35-1F20-4564-8E49-35CA7DDA1B1B}" srcOrd="0" destOrd="0" presId="urn:microsoft.com/office/officeart/2005/8/layout/orgChart1"/>
    <dgm:cxn modelId="{45D1D08F-57FB-49A8-9037-3FE1B214108E}" type="presParOf" srcId="{A9CCB320-6792-42A1-8669-A2C0B4893205}" destId="{16830BD7-0324-4987-995D-5F3B7E7A7942}" srcOrd="1" destOrd="0" presId="urn:microsoft.com/office/officeart/2005/8/layout/orgChart1"/>
    <dgm:cxn modelId="{3B8EBF50-1300-4C52-97A0-9B9D6193D21A}" type="presParOf" srcId="{3ACCB815-3841-4152-AF0D-B69CD40F3FAF}" destId="{52919CA4-CEEB-433D-BE79-6E91B1EC2EFC}" srcOrd="1" destOrd="0" presId="urn:microsoft.com/office/officeart/2005/8/layout/orgChart1"/>
    <dgm:cxn modelId="{EA1AC7F7-50EF-4E00-B121-6647262AD262}" type="presParOf" srcId="{52919CA4-CEEB-433D-BE79-6E91B1EC2EFC}" destId="{FE6BED3B-318A-494B-ABDB-98877ADF1E94}" srcOrd="0" destOrd="0" presId="urn:microsoft.com/office/officeart/2005/8/layout/orgChart1"/>
    <dgm:cxn modelId="{BCF8009E-9AA4-48C8-BF76-77E13494E4CA}" type="presParOf" srcId="{52919CA4-CEEB-433D-BE79-6E91B1EC2EFC}" destId="{F525C08D-DDEE-40E6-998F-08F7D9BB4699}" srcOrd="1" destOrd="0" presId="urn:microsoft.com/office/officeart/2005/8/layout/orgChart1"/>
    <dgm:cxn modelId="{56220A12-C8BD-4DB9-BF50-023D239C3404}" type="presParOf" srcId="{F525C08D-DDEE-40E6-998F-08F7D9BB4699}" destId="{D4341A09-B6D9-41D9-9CEF-2BEDC140F0C6}" srcOrd="0" destOrd="0" presId="urn:microsoft.com/office/officeart/2005/8/layout/orgChart1"/>
    <dgm:cxn modelId="{A5C2252C-884E-4B3A-AC13-89D375B287B2}" type="presParOf" srcId="{D4341A09-B6D9-41D9-9CEF-2BEDC140F0C6}" destId="{3B1FA9A3-DB23-4880-9534-F85741AB64D6}" srcOrd="0" destOrd="0" presId="urn:microsoft.com/office/officeart/2005/8/layout/orgChart1"/>
    <dgm:cxn modelId="{7A70C6B6-0FA9-4C28-9E43-199D76A61551}" type="presParOf" srcId="{D4341A09-B6D9-41D9-9CEF-2BEDC140F0C6}" destId="{BC7F6C7B-6B69-4C9F-ACBC-BBC570C68CA3}" srcOrd="1" destOrd="0" presId="urn:microsoft.com/office/officeart/2005/8/layout/orgChart1"/>
    <dgm:cxn modelId="{D66F0D8E-99C0-4DFE-9491-038B52476FBA}" type="presParOf" srcId="{F525C08D-DDEE-40E6-998F-08F7D9BB4699}" destId="{CA85831E-2246-40A1-A6BA-2BE7C870FBA3}" srcOrd="1" destOrd="0" presId="urn:microsoft.com/office/officeart/2005/8/layout/orgChart1"/>
    <dgm:cxn modelId="{EAA7A944-102C-433C-8379-6F56C4752BE6}" type="presParOf" srcId="{F525C08D-DDEE-40E6-998F-08F7D9BB4699}" destId="{4BADF1CA-ADE1-433B-B0D5-AF8008996D0F}" srcOrd="2" destOrd="0" presId="urn:microsoft.com/office/officeart/2005/8/layout/orgChart1"/>
    <dgm:cxn modelId="{E5A74CC1-6850-403E-B625-C65FF190470B}" type="presParOf" srcId="{52919CA4-CEEB-433D-BE79-6E91B1EC2EFC}" destId="{BED77DF8-EF3F-4C8B-B3D7-2EDCF751A750}" srcOrd="2" destOrd="0" presId="urn:microsoft.com/office/officeart/2005/8/layout/orgChart1"/>
    <dgm:cxn modelId="{418AD165-F2E5-4A62-82B6-4CB60A1900D3}" type="presParOf" srcId="{52919CA4-CEEB-433D-BE79-6E91B1EC2EFC}" destId="{C87FC2F1-48EF-405C-93F5-CBDB24D59B7F}" srcOrd="3" destOrd="0" presId="urn:microsoft.com/office/officeart/2005/8/layout/orgChart1"/>
    <dgm:cxn modelId="{21CA3FBA-31C1-45A7-910B-8D06942D5867}" type="presParOf" srcId="{C87FC2F1-48EF-405C-93F5-CBDB24D59B7F}" destId="{FDC0E9A8-FE08-4BE1-9B28-8BB57B3971F5}" srcOrd="0" destOrd="0" presId="urn:microsoft.com/office/officeart/2005/8/layout/orgChart1"/>
    <dgm:cxn modelId="{F86EA126-6F57-4E2A-A2D9-A45894B18668}" type="presParOf" srcId="{FDC0E9A8-FE08-4BE1-9B28-8BB57B3971F5}" destId="{1FB2ACCE-3CB7-425D-AB62-3AAD17A2D634}" srcOrd="0" destOrd="0" presId="urn:microsoft.com/office/officeart/2005/8/layout/orgChart1"/>
    <dgm:cxn modelId="{CDE6ED3D-2DE2-4232-88A1-EBA06795E024}" type="presParOf" srcId="{FDC0E9A8-FE08-4BE1-9B28-8BB57B3971F5}" destId="{5FDCF405-0021-445E-AB85-06898EA9718C}" srcOrd="1" destOrd="0" presId="urn:microsoft.com/office/officeart/2005/8/layout/orgChart1"/>
    <dgm:cxn modelId="{C2E18DAD-96B5-4180-823E-02F7666774EE}" type="presParOf" srcId="{C87FC2F1-48EF-405C-93F5-CBDB24D59B7F}" destId="{E770212C-95F8-421A-9B59-CEB33A463EF1}" srcOrd="1" destOrd="0" presId="urn:microsoft.com/office/officeart/2005/8/layout/orgChart1"/>
    <dgm:cxn modelId="{4109DCAF-31D1-42FD-A7C0-63E14A22A28F}" type="presParOf" srcId="{C87FC2F1-48EF-405C-93F5-CBDB24D59B7F}" destId="{7F72748F-5C0E-45F3-887A-D08091813E6F}" srcOrd="2" destOrd="0" presId="urn:microsoft.com/office/officeart/2005/8/layout/orgChart1"/>
    <dgm:cxn modelId="{B76606E1-9502-4E2D-A99B-76E02CBCF6D1}" type="presParOf" srcId="{52919CA4-CEEB-433D-BE79-6E91B1EC2EFC}" destId="{0738D661-BFA8-44D6-8335-834639D2FE73}" srcOrd="4" destOrd="0" presId="urn:microsoft.com/office/officeart/2005/8/layout/orgChart1"/>
    <dgm:cxn modelId="{A3575D70-D68F-4632-8FF1-B8C1B1666006}" type="presParOf" srcId="{52919CA4-CEEB-433D-BE79-6E91B1EC2EFC}" destId="{95C8220B-C414-420F-996D-3B3895C52482}" srcOrd="5" destOrd="0" presId="urn:microsoft.com/office/officeart/2005/8/layout/orgChart1"/>
    <dgm:cxn modelId="{FD7ED4B3-A5EC-48FD-BAD5-FD32519580FF}" type="presParOf" srcId="{95C8220B-C414-420F-996D-3B3895C52482}" destId="{B244C653-CC27-499D-B682-AB78219FC87C}" srcOrd="0" destOrd="0" presId="urn:microsoft.com/office/officeart/2005/8/layout/orgChart1"/>
    <dgm:cxn modelId="{1FCF461D-E140-430A-9C33-A5AAFE93E2B4}" type="presParOf" srcId="{B244C653-CC27-499D-B682-AB78219FC87C}" destId="{EF2B8FA9-58FE-460F-A3EC-0FEDD779E4A2}" srcOrd="0" destOrd="0" presId="urn:microsoft.com/office/officeart/2005/8/layout/orgChart1"/>
    <dgm:cxn modelId="{C15527F8-D721-419A-BE7B-C5F489B39327}" type="presParOf" srcId="{B244C653-CC27-499D-B682-AB78219FC87C}" destId="{06AF43A6-B7C4-447D-ABD2-DA446143EF0F}" srcOrd="1" destOrd="0" presId="urn:microsoft.com/office/officeart/2005/8/layout/orgChart1"/>
    <dgm:cxn modelId="{7AEEBCC4-7ECF-4413-8CD1-D69155D0E965}" type="presParOf" srcId="{95C8220B-C414-420F-996D-3B3895C52482}" destId="{6921AD24-23C3-474A-A3FE-83DAB93E8BDD}" srcOrd="1" destOrd="0" presId="urn:microsoft.com/office/officeart/2005/8/layout/orgChart1"/>
    <dgm:cxn modelId="{399BA5F9-D2C0-4580-B1A2-275A33F103D0}" type="presParOf" srcId="{95C8220B-C414-420F-996D-3B3895C52482}" destId="{EA8D8910-6FFF-4118-A90E-E07E64517D8A}" srcOrd="2" destOrd="0" presId="urn:microsoft.com/office/officeart/2005/8/layout/orgChart1"/>
    <dgm:cxn modelId="{C8D885ED-D4AE-47BE-9A0D-0B081BC7B7ED}" type="presParOf" srcId="{3ACCB815-3841-4152-AF0D-B69CD40F3FAF}" destId="{3EC963CE-7264-477E-81E6-8CC25E29A8C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8D661-BFA8-44D6-8335-834639D2FE73}">
      <dsp:nvSpPr>
        <dsp:cNvPr id="0" name=""/>
        <dsp:cNvSpPr/>
      </dsp:nvSpPr>
      <dsp:spPr>
        <a:xfrm>
          <a:off x="5574263" y="1826529"/>
          <a:ext cx="3943832" cy="684466"/>
        </a:xfrm>
        <a:custGeom>
          <a:avLst/>
          <a:gdLst/>
          <a:ahLst/>
          <a:cxnLst/>
          <a:rect l="0" t="0" r="0" b="0"/>
          <a:pathLst>
            <a:path>
              <a:moveTo>
                <a:pt x="0" y="0"/>
              </a:moveTo>
              <a:lnTo>
                <a:pt x="0" y="342233"/>
              </a:lnTo>
              <a:lnTo>
                <a:pt x="3943832" y="342233"/>
              </a:lnTo>
              <a:lnTo>
                <a:pt x="3943832"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D77DF8-EF3F-4C8B-B3D7-2EDCF751A750}">
      <dsp:nvSpPr>
        <dsp:cNvPr id="0" name=""/>
        <dsp:cNvSpPr/>
      </dsp:nvSpPr>
      <dsp:spPr>
        <a:xfrm>
          <a:off x="5528543" y="1826529"/>
          <a:ext cx="91440" cy="684466"/>
        </a:xfrm>
        <a:custGeom>
          <a:avLst/>
          <a:gdLst/>
          <a:ahLst/>
          <a:cxnLst/>
          <a:rect l="0" t="0" r="0" b="0"/>
          <a:pathLst>
            <a:path>
              <a:moveTo>
                <a:pt x="45720" y="0"/>
              </a:moveTo>
              <a:lnTo>
                <a:pt x="45720"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BED3B-318A-494B-ABDB-98877ADF1E94}">
      <dsp:nvSpPr>
        <dsp:cNvPr id="0" name=""/>
        <dsp:cNvSpPr/>
      </dsp:nvSpPr>
      <dsp:spPr>
        <a:xfrm>
          <a:off x="1629682" y="1826529"/>
          <a:ext cx="3944580" cy="684466"/>
        </a:xfrm>
        <a:custGeom>
          <a:avLst/>
          <a:gdLst/>
          <a:ahLst/>
          <a:cxnLst/>
          <a:rect l="0" t="0" r="0" b="0"/>
          <a:pathLst>
            <a:path>
              <a:moveTo>
                <a:pt x="3944580" y="0"/>
              </a:moveTo>
              <a:lnTo>
                <a:pt x="3944580" y="342233"/>
              </a:lnTo>
              <a:lnTo>
                <a:pt x="0" y="342233"/>
              </a:lnTo>
              <a:lnTo>
                <a:pt x="0"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287B35-1F20-4564-8E49-35CA7DDA1B1B}">
      <dsp:nvSpPr>
        <dsp:cNvPr id="0" name=""/>
        <dsp:cNvSpPr/>
      </dsp:nvSpPr>
      <dsp:spPr>
        <a:xfrm>
          <a:off x="3944580" y="196846"/>
          <a:ext cx="3259365" cy="1629682"/>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Learning </a:t>
          </a:r>
          <a:endParaRPr lang="en-US" sz="3900" b="1" kern="1200" dirty="0"/>
        </a:p>
      </dsp:txBody>
      <dsp:txXfrm>
        <a:off x="3944580" y="196846"/>
        <a:ext cx="3259365" cy="1629682"/>
      </dsp:txXfrm>
    </dsp:sp>
    <dsp:sp modelId="{3B1FA9A3-DB23-4880-9534-F85741AB64D6}">
      <dsp:nvSpPr>
        <dsp:cNvPr id="0" name=""/>
        <dsp:cNvSpPr/>
      </dsp:nvSpPr>
      <dsp:spPr>
        <a:xfrm>
          <a:off x="0" y="2510996"/>
          <a:ext cx="3259365" cy="162968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Supervised learning</a:t>
          </a:r>
          <a:r>
            <a:rPr lang="en-US" sz="3900" kern="1200" dirty="0" smtClean="0"/>
            <a:t> </a:t>
          </a:r>
          <a:endParaRPr lang="en-US" sz="3900" kern="1200" dirty="0"/>
        </a:p>
      </dsp:txBody>
      <dsp:txXfrm>
        <a:off x="0" y="2510996"/>
        <a:ext cx="3259365" cy="1629682"/>
      </dsp:txXfrm>
    </dsp:sp>
    <dsp:sp modelId="{1FB2ACCE-3CB7-425D-AB62-3AAD17A2D634}">
      <dsp:nvSpPr>
        <dsp:cNvPr id="0" name=""/>
        <dsp:cNvSpPr/>
      </dsp:nvSpPr>
      <dsp:spPr>
        <a:xfrm>
          <a:off x="3944580" y="2510996"/>
          <a:ext cx="3259365" cy="162968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Unsupervised learning</a:t>
          </a:r>
          <a:r>
            <a:rPr lang="en-US" sz="3900" kern="1200" dirty="0" smtClean="0"/>
            <a:t> </a:t>
          </a:r>
          <a:endParaRPr lang="en-US" sz="3900" kern="1200" dirty="0"/>
        </a:p>
      </dsp:txBody>
      <dsp:txXfrm>
        <a:off x="3944580" y="2510996"/>
        <a:ext cx="3259365" cy="1629682"/>
      </dsp:txXfrm>
    </dsp:sp>
    <dsp:sp modelId="{EF2B8FA9-58FE-460F-A3EC-0FEDD779E4A2}">
      <dsp:nvSpPr>
        <dsp:cNvPr id="0" name=""/>
        <dsp:cNvSpPr/>
      </dsp:nvSpPr>
      <dsp:spPr>
        <a:xfrm>
          <a:off x="7888413" y="2510996"/>
          <a:ext cx="3259365" cy="162968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Reinforcement learning</a:t>
          </a:r>
          <a:r>
            <a:rPr lang="en-US" sz="3900" kern="1200" dirty="0" smtClean="0"/>
            <a:t> </a:t>
          </a:r>
          <a:endParaRPr lang="en-US" sz="3900" kern="1200" dirty="0"/>
        </a:p>
      </dsp:txBody>
      <dsp:txXfrm>
        <a:off x="7888413" y="2510996"/>
        <a:ext cx="3259365" cy="1629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8D661-BFA8-44D6-8335-834639D2FE73}">
      <dsp:nvSpPr>
        <dsp:cNvPr id="0" name=""/>
        <dsp:cNvSpPr/>
      </dsp:nvSpPr>
      <dsp:spPr>
        <a:xfrm>
          <a:off x="5574263" y="1826529"/>
          <a:ext cx="3943832" cy="684466"/>
        </a:xfrm>
        <a:custGeom>
          <a:avLst/>
          <a:gdLst/>
          <a:ahLst/>
          <a:cxnLst/>
          <a:rect l="0" t="0" r="0" b="0"/>
          <a:pathLst>
            <a:path>
              <a:moveTo>
                <a:pt x="0" y="0"/>
              </a:moveTo>
              <a:lnTo>
                <a:pt x="0" y="342233"/>
              </a:lnTo>
              <a:lnTo>
                <a:pt x="3943832" y="342233"/>
              </a:lnTo>
              <a:lnTo>
                <a:pt x="3943832"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D77DF8-EF3F-4C8B-B3D7-2EDCF751A750}">
      <dsp:nvSpPr>
        <dsp:cNvPr id="0" name=""/>
        <dsp:cNvSpPr/>
      </dsp:nvSpPr>
      <dsp:spPr>
        <a:xfrm>
          <a:off x="5528543" y="1826529"/>
          <a:ext cx="91440" cy="684466"/>
        </a:xfrm>
        <a:custGeom>
          <a:avLst/>
          <a:gdLst/>
          <a:ahLst/>
          <a:cxnLst/>
          <a:rect l="0" t="0" r="0" b="0"/>
          <a:pathLst>
            <a:path>
              <a:moveTo>
                <a:pt x="45720" y="0"/>
              </a:moveTo>
              <a:lnTo>
                <a:pt x="45720"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BED3B-318A-494B-ABDB-98877ADF1E94}">
      <dsp:nvSpPr>
        <dsp:cNvPr id="0" name=""/>
        <dsp:cNvSpPr/>
      </dsp:nvSpPr>
      <dsp:spPr>
        <a:xfrm>
          <a:off x="1629682" y="1826529"/>
          <a:ext cx="3944580" cy="684466"/>
        </a:xfrm>
        <a:custGeom>
          <a:avLst/>
          <a:gdLst/>
          <a:ahLst/>
          <a:cxnLst/>
          <a:rect l="0" t="0" r="0" b="0"/>
          <a:pathLst>
            <a:path>
              <a:moveTo>
                <a:pt x="3944580" y="0"/>
              </a:moveTo>
              <a:lnTo>
                <a:pt x="3944580" y="342233"/>
              </a:lnTo>
              <a:lnTo>
                <a:pt x="0" y="342233"/>
              </a:lnTo>
              <a:lnTo>
                <a:pt x="0"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287B35-1F20-4564-8E49-35CA7DDA1B1B}">
      <dsp:nvSpPr>
        <dsp:cNvPr id="0" name=""/>
        <dsp:cNvSpPr/>
      </dsp:nvSpPr>
      <dsp:spPr>
        <a:xfrm>
          <a:off x="3944580" y="196846"/>
          <a:ext cx="3259365" cy="1629682"/>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Learning </a:t>
          </a:r>
          <a:endParaRPr lang="en-US" sz="3900" b="1" kern="1200" dirty="0"/>
        </a:p>
      </dsp:txBody>
      <dsp:txXfrm>
        <a:off x="3944580" y="196846"/>
        <a:ext cx="3259365" cy="1629682"/>
      </dsp:txXfrm>
    </dsp:sp>
    <dsp:sp modelId="{3B1FA9A3-DB23-4880-9534-F85741AB64D6}">
      <dsp:nvSpPr>
        <dsp:cNvPr id="0" name=""/>
        <dsp:cNvSpPr/>
      </dsp:nvSpPr>
      <dsp:spPr>
        <a:xfrm>
          <a:off x="0" y="2510996"/>
          <a:ext cx="3259365" cy="162968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Supervised learning</a:t>
          </a:r>
          <a:r>
            <a:rPr lang="en-US" sz="3900" kern="1200" dirty="0" smtClean="0"/>
            <a:t> </a:t>
          </a:r>
          <a:endParaRPr lang="en-US" sz="3900" kern="1200" dirty="0"/>
        </a:p>
      </dsp:txBody>
      <dsp:txXfrm>
        <a:off x="0" y="2510996"/>
        <a:ext cx="3259365" cy="1629682"/>
      </dsp:txXfrm>
    </dsp:sp>
    <dsp:sp modelId="{1FB2ACCE-3CB7-425D-AB62-3AAD17A2D634}">
      <dsp:nvSpPr>
        <dsp:cNvPr id="0" name=""/>
        <dsp:cNvSpPr/>
      </dsp:nvSpPr>
      <dsp:spPr>
        <a:xfrm>
          <a:off x="3944580" y="2510996"/>
          <a:ext cx="3259365" cy="162968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Unsupervised learning</a:t>
          </a:r>
          <a:r>
            <a:rPr lang="en-US" sz="3900" kern="1200" dirty="0" smtClean="0"/>
            <a:t> </a:t>
          </a:r>
          <a:endParaRPr lang="en-US" sz="3900" kern="1200" dirty="0"/>
        </a:p>
      </dsp:txBody>
      <dsp:txXfrm>
        <a:off x="3944580" y="2510996"/>
        <a:ext cx="3259365" cy="1629682"/>
      </dsp:txXfrm>
    </dsp:sp>
    <dsp:sp modelId="{EF2B8FA9-58FE-460F-A3EC-0FEDD779E4A2}">
      <dsp:nvSpPr>
        <dsp:cNvPr id="0" name=""/>
        <dsp:cNvSpPr/>
      </dsp:nvSpPr>
      <dsp:spPr>
        <a:xfrm>
          <a:off x="7888413" y="2510996"/>
          <a:ext cx="3259365" cy="1629682"/>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Reinforcement learning</a:t>
          </a:r>
          <a:r>
            <a:rPr lang="en-US" sz="3900" kern="1200" dirty="0" smtClean="0"/>
            <a:t> </a:t>
          </a:r>
          <a:endParaRPr lang="en-US" sz="3900" kern="1200" dirty="0"/>
        </a:p>
      </dsp:txBody>
      <dsp:txXfrm>
        <a:off x="7888413" y="2510996"/>
        <a:ext cx="3259365" cy="1629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8D661-BFA8-44D6-8335-834639D2FE73}">
      <dsp:nvSpPr>
        <dsp:cNvPr id="0" name=""/>
        <dsp:cNvSpPr/>
      </dsp:nvSpPr>
      <dsp:spPr>
        <a:xfrm>
          <a:off x="5574263" y="1826529"/>
          <a:ext cx="3943832" cy="684466"/>
        </a:xfrm>
        <a:custGeom>
          <a:avLst/>
          <a:gdLst/>
          <a:ahLst/>
          <a:cxnLst/>
          <a:rect l="0" t="0" r="0" b="0"/>
          <a:pathLst>
            <a:path>
              <a:moveTo>
                <a:pt x="0" y="0"/>
              </a:moveTo>
              <a:lnTo>
                <a:pt x="0" y="342233"/>
              </a:lnTo>
              <a:lnTo>
                <a:pt x="3943832" y="342233"/>
              </a:lnTo>
              <a:lnTo>
                <a:pt x="3943832"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D77DF8-EF3F-4C8B-B3D7-2EDCF751A750}">
      <dsp:nvSpPr>
        <dsp:cNvPr id="0" name=""/>
        <dsp:cNvSpPr/>
      </dsp:nvSpPr>
      <dsp:spPr>
        <a:xfrm>
          <a:off x="5528543" y="1826529"/>
          <a:ext cx="91440" cy="684466"/>
        </a:xfrm>
        <a:custGeom>
          <a:avLst/>
          <a:gdLst/>
          <a:ahLst/>
          <a:cxnLst/>
          <a:rect l="0" t="0" r="0" b="0"/>
          <a:pathLst>
            <a:path>
              <a:moveTo>
                <a:pt x="45720" y="0"/>
              </a:moveTo>
              <a:lnTo>
                <a:pt x="45720"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BED3B-318A-494B-ABDB-98877ADF1E94}">
      <dsp:nvSpPr>
        <dsp:cNvPr id="0" name=""/>
        <dsp:cNvSpPr/>
      </dsp:nvSpPr>
      <dsp:spPr>
        <a:xfrm>
          <a:off x="1629682" y="1826529"/>
          <a:ext cx="3944580" cy="684466"/>
        </a:xfrm>
        <a:custGeom>
          <a:avLst/>
          <a:gdLst/>
          <a:ahLst/>
          <a:cxnLst/>
          <a:rect l="0" t="0" r="0" b="0"/>
          <a:pathLst>
            <a:path>
              <a:moveTo>
                <a:pt x="3944580" y="0"/>
              </a:moveTo>
              <a:lnTo>
                <a:pt x="3944580" y="342233"/>
              </a:lnTo>
              <a:lnTo>
                <a:pt x="0" y="342233"/>
              </a:lnTo>
              <a:lnTo>
                <a:pt x="0"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287B35-1F20-4564-8E49-35CA7DDA1B1B}">
      <dsp:nvSpPr>
        <dsp:cNvPr id="0" name=""/>
        <dsp:cNvSpPr/>
      </dsp:nvSpPr>
      <dsp:spPr>
        <a:xfrm>
          <a:off x="3944580" y="196846"/>
          <a:ext cx="3259365" cy="1629682"/>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Learning </a:t>
          </a:r>
          <a:endParaRPr lang="en-US" sz="3900" b="1" kern="1200" dirty="0"/>
        </a:p>
      </dsp:txBody>
      <dsp:txXfrm>
        <a:off x="3944580" y="196846"/>
        <a:ext cx="3259365" cy="1629682"/>
      </dsp:txXfrm>
    </dsp:sp>
    <dsp:sp modelId="{3B1FA9A3-DB23-4880-9534-F85741AB64D6}">
      <dsp:nvSpPr>
        <dsp:cNvPr id="0" name=""/>
        <dsp:cNvSpPr/>
      </dsp:nvSpPr>
      <dsp:spPr>
        <a:xfrm>
          <a:off x="0" y="2510996"/>
          <a:ext cx="3259365" cy="162968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Supervised learning</a:t>
          </a:r>
          <a:r>
            <a:rPr lang="en-US" sz="3900" kern="1200" dirty="0" smtClean="0"/>
            <a:t> </a:t>
          </a:r>
          <a:endParaRPr lang="en-US" sz="3900" kern="1200" dirty="0"/>
        </a:p>
      </dsp:txBody>
      <dsp:txXfrm>
        <a:off x="0" y="2510996"/>
        <a:ext cx="3259365" cy="1629682"/>
      </dsp:txXfrm>
    </dsp:sp>
    <dsp:sp modelId="{1FB2ACCE-3CB7-425D-AB62-3AAD17A2D634}">
      <dsp:nvSpPr>
        <dsp:cNvPr id="0" name=""/>
        <dsp:cNvSpPr/>
      </dsp:nvSpPr>
      <dsp:spPr>
        <a:xfrm>
          <a:off x="3944580" y="2510996"/>
          <a:ext cx="3259365" cy="1629682"/>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Unsupervised learning</a:t>
          </a:r>
          <a:r>
            <a:rPr lang="en-US" sz="3900" kern="1200" dirty="0" smtClean="0"/>
            <a:t> </a:t>
          </a:r>
          <a:endParaRPr lang="en-US" sz="3900" kern="1200" dirty="0"/>
        </a:p>
      </dsp:txBody>
      <dsp:txXfrm>
        <a:off x="3944580" y="2510996"/>
        <a:ext cx="3259365" cy="1629682"/>
      </dsp:txXfrm>
    </dsp:sp>
    <dsp:sp modelId="{EF2B8FA9-58FE-460F-A3EC-0FEDD779E4A2}">
      <dsp:nvSpPr>
        <dsp:cNvPr id="0" name=""/>
        <dsp:cNvSpPr/>
      </dsp:nvSpPr>
      <dsp:spPr>
        <a:xfrm>
          <a:off x="7888413" y="2510996"/>
          <a:ext cx="3259365" cy="162968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Reinforcement learning</a:t>
          </a:r>
          <a:r>
            <a:rPr lang="en-US" sz="3900" kern="1200" dirty="0" smtClean="0"/>
            <a:t> </a:t>
          </a:r>
          <a:endParaRPr lang="en-US" sz="3900" kern="1200" dirty="0"/>
        </a:p>
      </dsp:txBody>
      <dsp:txXfrm>
        <a:off x="7888413" y="2510996"/>
        <a:ext cx="3259365" cy="16296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8D661-BFA8-44D6-8335-834639D2FE73}">
      <dsp:nvSpPr>
        <dsp:cNvPr id="0" name=""/>
        <dsp:cNvSpPr/>
      </dsp:nvSpPr>
      <dsp:spPr>
        <a:xfrm>
          <a:off x="5574263" y="1826529"/>
          <a:ext cx="3943832" cy="684466"/>
        </a:xfrm>
        <a:custGeom>
          <a:avLst/>
          <a:gdLst/>
          <a:ahLst/>
          <a:cxnLst/>
          <a:rect l="0" t="0" r="0" b="0"/>
          <a:pathLst>
            <a:path>
              <a:moveTo>
                <a:pt x="0" y="0"/>
              </a:moveTo>
              <a:lnTo>
                <a:pt x="0" y="342233"/>
              </a:lnTo>
              <a:lnTo>
                <a:pt x="3943832" y="342233"/>
              </a:lnTo>
              <a:lnTo>
                <a:pt x="3943832"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D77DF8-EF3F-4C8B-B3D7-2EDCF751A750}">
      <dsp:nvSpPr>
        <dsp:cNvPr id="0" name=""/>
        <dsp:cNvSpPr/>
      </dsp:nvSpPr>
      <dsp:spPr>
        <a:xfrm>
          <a:off x="5528543" y="1826529"/>
          <a:ext cx="91440" cy="684466"/>
        </a:xfrm>
        <a:custGeom>
          <a:avLst/>
          <a:gdLst/>
          <a:ahLst/>
          <a:cxnLst/>
          <a:rect l="0" t="0" r="0" b="0"/>
          <a:pathLst>
            <a:path>
              <a:moveTo>
                <a:pt x="45720" y="0"/>
              </a:moveTo>
              <a:lnTo>
                <a:pt x="45720"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BED3B-318A-494B-ABDB-98877ADF1E94}">
      <dsp:nvSpPr>
        <dsp:cNvPr id="0" name=""/>
        <dsp:cNvSpPr/>
      </dsp:nvSpPr>
      <dsp:spPr>
        <a:xfrm>
          <a:off x="1629682" y="1826529"/>
          <a:ext cx="3944580" cy="684466"/>
        </a:xfrm>
        <a:custGeom>
          <a:avLst/>
          <a:gdLst/>
          <a:ahLst/>
          <a:cxnLst/>
          <a:rect l="0" t="0" r="0" b="0"/>
          <a:pathLst>
            <a:path>
              <a:moveTo>
                <a:pt x="3944580" y="0"/>
              </a:moveTo>
              <a:lnTo>
                <a:pt x="3944580" y="342233"/>
              </a:lnTo>
              <a:lnTo>
                <a:pt x="0" y="342233"/>
              </a:lnTo>
              <a:lnTo>
                <a:pt x="0" y="6844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287B35-1F20-4564-8E49-35CA7DDA1B1B}">
      <dsp:nvSpPr>
        <dsp:cNvPr id="0" name=""/>
        <dsp:cNvSpPr/>
      </dsp:nvSpPr>
      <dsp:spPr>
        <a:xfrm>
          <a:off x="3944580" y="196846"/>
          <a:ext cx="3259365" cy="1629682"/>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Learning </a:t>
          </a:r>
          <a:endParaRPr lang="en-US" sz="3900" b="1" kern="1200" dirty="0"/>
        </a:p>
      </dsp:txBody>
      <dsp:txXfrm>
        <a:off x="3944580" y="196846"/>
        <a:ext cx="3259365" cy="1629682"/>
      </dsp:txXfrm>
    </dsp:sp>
    <dsp:sp modelId="{3B1FA9A3-DB23-4880-9534-F85741AB64D6}">
      <dsp:nvSpPr>
        <dsp:cNvPr id="0" name=""/>
        <dsp:cNvSpPr/>
      </dsp:nvSpPr>
      <dsp:spPr>
        <a:xfrm>
          <a:off x="0" y="2510996"/>
          <a:ext cx="3259365" cy="1629682"/>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Supervised learning</a:t>
          </a:r>
          <a:r>
            <a:rPr lang="en-US" sz="3900" kern="1200" dirty="0" smtClean="0"/>
            <a:t> </a:t>
          </a:r>
          <a:endParaRPr lang="en-US" sz="3900" kern="1200" dirty="0"/>
        </a:p>
      </dsp:txBody>
      <dsp:txXfrm>
        <a:off x="0" y="2510996"/>
        <a:ext cx="3259365" cy="1629682"/>
      </dsp:txXfrm>
    </dsp:sp>
    <dsp:sp modelId="{1FB2ACCE-3CB7-425D-AB62-3AAD17A2D634}">
      <dsp:nvSpPr>
        <dsp:cNvPr id="0" name=""/>
        <dsp:cNvSpPr/>
      </dsp:nvSpPr>
      <dsp:spPr>
        <a:xfrm>
          <a:off x="3944580" y="2510996"/>
          <a:ext cx="3259365" cy="162968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Unsupervised learning</a:t>
          </a:r>
          <a:r>
            <a:rPr lang="en-US" sz="3900" kern="1200" dirty="0" smtClean="0"/>
            <a:t> </a:t>
          </a:r>
          <a:endParaRPr lang="en-US" sz="3900" kern="1200" dirty="0"/>
        </a:p>
      </dsp:txBody>
      <dsp:txXfrm>
        <a:off x="3944580" y="2510996"/>
        <a:ext cx="3259365" cy="1629682"/>
      </dsp:txXfrm>
    </dsp:sp>
    <dsp:sp modelId="{EF2B8FA9-58FE-460F-A3EC-0FEDD779E4A2}">
      <dsp:nvSpPr>
        <dsp:cNvPr id="0" name=""/>
        <dsp:cNvSpPr/>
      </dsp:nvSpPr>
      <dsp:spPr>
        <a:xfrm>
          <a:off x="7888413" y="2510996"/>
          <a:ext cx="3259365" cy="1629682"/>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b="1" kern="1200" dirty="0" smtClean="0"/>
            <a:t>Reinforcement learning</a:t>
          </a:r>
          <a:r>
            <a:rPr lang="en-US" sz="3900" kern="1200" dirty="0" smtClean="0"/>
            <a:t> </a:t>
          </a:r>
          <a:endParaRPr lang="en-US" sz="3900" kern="1200" dirty="0"/>
        </a:p>
      </dsp:txBody>
      <dsp:txXfrm>
        <a:off x="7888413" y="2510996"/>
        <a:ext cx="3259365" cy="16296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60.wmf"/><Relationship Id="rId7" Type="http://schemas.openxmlformats.org/officeDocument/2006/relationships/image" Target="../media/image163.wmf"/><Relationship Id="rId2" Type="http://schemas.openxmlformats.org/officeDocument/2006/relationships/image" Target="../media/image159.wmf"/><Relationship Id="rId1" Type="http://schemas.openxmlformats.org/officeDocument/2006/relationships/image" Target="../media/image158.emf"/><Relationship Id="rId6" Type="http://schemas.openxmlformats.org/officeDocument/2006/relationships/image" Target="../media/image162.wmf"/><Relationship Id="rId5" Type="http://schemas.openxmlformats.org/officeDocument/2006/relationships/image" Target="../media/image88.emf"/><Relationship Id="rId4" Type="http://schemas.openxmlformats.org/officeDocument/2006/relationships/image" Target="../media/image16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1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88.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90.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9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19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19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19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7CEEB79-316D-4BEA-8B7F-91E3FC0546FC}" type="datetimeFigureOut">
              <a:rPr lang="he-IL" smtClean="0"/>
              <a:t>כ"ט/אדר ב/תשע"ט</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84DE5B2-10B4-4411-83D9-3CB4DE84190B}" type="slidenum">
              <a:rPr lang="he-IL" smtClean="0"/>
              <a:t>‹#›</a:t>
            </a:fld>
            <a:endParaRPr lang="he-IL"/>
          </a:p>
        </p:txBody>
      </p:sp>
    </p:spTree>
    <p:extLst>
      <p:ext uri="{BB962C8B-B14F-4D97-AF65-F5344CB8AC3E}">
        <p14:creationId xmlns:p14="http://schemas.microsoft.com/office/powerpoint/2010/main" val="16676253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he.wikipedia.org/w/index.php?title=%D7%A8%D7%92%D7%A8%D7%A1%D7%99%D7%94_%D7%9C%D7%99%D7%A0%D7%99%D7%90%D7%A8%D7%99%D7%AA&amp;action=edit&amp;section=10" TargetMode="External"/><Relationship Id="rId13" Type="http://schemas.openxmlformats.org/officeDocument/2006/relationships/hyperlink" Target="https://he.wikipedia.org/wiki/%D7%90%D7%A4%D7%99%D7%93%D7%9E%D7%99%D7%95%D7%9C%D7%95%D7%92%D7%99%D7%94" TargetMode="External"/><Relationship Id="rId18" Type="http://schemas.openxmlformats.org/officeDocument/2006/relationships/hyperlink" Target="https://he.wikipedia.org/wiki/%D7%91%D7%98%D7%90" TargetMode="External"/><Relationship Id="rId3" Type="http://schemas.openxmlformats.org/officeDocument/2006/relationships/hyperlink" Target="https://he.wikipedia.org/w/index.php?title=%D7%A8%D7%92%D7%A8%D7%A1%D7%99%D7%94_%D7%9C%D7%99%D7%A0%D7%99%D7%90%D7%A8%D7%99%D7%AA&amp;action=edit&amp;section=9" TargetMode="External"/><Relationship Id="rId21" Type="http://schemas.openxmlformats.org/officeDocument/2006/relationships/hyperlink" Target="https://he.wikipedia.org/wiki/%D7%90%D7%A7%D7%95%D7%A0%D7%95%D7%9E%D7%98%D7%A8%D7%99%D7%A7%D7%94" TargetMode="External"/><Relationship Id="rId7" Type="http://schemas.openxmlformats.org/officeDocument/2006/relationships/hyperlink" Target="https://he.wikipedia.org/wiki/%D7%9C%D7%99%D7%9E%D7%95%D7%93%D7%99_%D7%9E%D7%93%D7%A2%D7%99_%D7%94%D7%94%D7%AA%D7%A0%D7%94%D7%92%D7%95%D7%AA" TargetMode="External"/><Relationship Id="rId12" Type="http://schemas.openxmlformats.org/officeDocument/2006/relationships/hyperlink" Target="https://he.wikipedia.org/w/index.php?title=%D7%A8%D7%92%D7%A8%D7%A1%D7%99%D7%94_%D7%9C%D7%99%D7%A0%D7%99%D7%90%D7%A8%D7%99%D7%AA&amp;veaction=edit&amp;section=11" TargetMode="External"/><Relationship Id="rId17" Type="http://schemas.openxmlformats.org/officeDocument/2006/relationships/hyperlink" Target="https://he.wikipedia.org/wiki/CAPM" TargetMode="External"/><Relationship Id="rId2" Type="http://schemas.openxmlformats.org/officeDocument/2006/relationships/slide" Target="../slides/slide49.xml"/><Relationship Id="rId16" Type="http://schemas.openxmlformats.org/officeDocument/2006/relationships/hyperlink" Target="https://he.wikipedia.org/w/index.php?title=%D7%A8%D7%92%D7%A8%D7%A1%D7%99%D7%94_%D7%9C%D7%99%D7%A0%D7%99%D7%90%D7%A8%D7%99%D7%AA&amp;veaction=edit&amp;section=12" TargetMode="External"/><Relationship Id="rId20" Type="http://schemas.openxmlformats.org/officeDocument/2006/relationships/hyperlink" Target="https://he.wikipedia.org/w/index.php?title=%D7%A8%D7%92%D7%A8%D7%A1%D7%99%D7%94_%D7%9C%D7%99%D7%A0%D7%99%D7%90%D7%A8%D7%99%D7%AA&amp;veaction=edit&amp;section=13" TargetMode="External"/><Relationship Id="rId1" Type="http://schemas.openxmlformats.org/officeDocument/2006/relationships/notesMaster" Target="../notesMasters/notesMaster1.xml"/><Relationship Id="rId6" Type="http://schemas.openxmlformats.org/officeDocument/2006/relationships/hyperlink" Target="https://he.wikipedia.org/wiki/%D7%9E%D7%93%D7%A2%D7%99_%D7%94%D7%97%D7%91%D7%A8%D7%94" TargetMode="External"/><Relationship Id="rId11" Type="http://schemas.openxmlformats.org/officeDocument/2006/relationships/hyperlink" Target="https://he.wikipedia.org/w/index.php?title=%D7%A8%D7%92%D7%A8%D7%A1%D7%99%D7%94_%D7%9C%D7%99%D7%A0%D7%99%D7%90%D7%A8%D7%99%D7%AA&amp;action=edit&amp;section=11" TargetMode="External"/><Relationship Id="rId24" Type="http://schemas.openxmlformats.org/officeDocument/2006/relationships/hyperlink" Target="https://he.wikipedia.org/wiki/%D7%A7%D7%A8%D7%A7%D7%A2%D7%99%D7%AA_%D7%94%D7%99%D7%9D" TargetMode="External"/><Relationship Id="rId5" Type="http://schemas.openxmlformats.org/officeDocument/2006/relationships/hyperlink" Target="https://he.wikipedia.org/wiki/%D7%9E%D7%93%D7%A2%D7%99_%D7%94%D7%97%D7%99%D7%99%D7%9D" TargetMode="External"/><Relationship Id="rId15" Type="http://schemas.openxmlformats.org/officeDocument/2006/relationships/hyperlink" Target="https://he.wikipedia.org/w/index.php?title=%D7%A8%D7%92%D7%A8%D7%A1%D7%99%D7%94_%D7%9C%D7%99%D7%A0%D7%99%D7%90%D7%A8%D7%99%D7%AA&amp;action=edit&amp;section=12" TargetMode="External"/><Relationship Id="rId23" Type="http://schemas.openxmlformats.org/officeDocument/2006/relationships/hyperlink" Target="https://he.wikipedia.org/w/index.php?title=%D7%A8%D7%92%D7%A8%D7%A1%D7%99%D7%94_%D7%9C%D7%99%D7%A0%D7%99%D7%90%D7%A8%D7%99%D7%AA&amp;veaction=edit&amp;section=14" TargetMode="External"/><Relationship Id="rId10" Type="http://schemas.openxmlformats.org/officeDocument/2006/relationships/hyperlink" Target="https://he.wikipedia.org/wiki/%D7%9E%D7%A1%D7%A2_%D7%A4%D7%A8%D7%A1%D7%95%D7%9D" TargetMode="External"/><Relationship Id="rId19" Type="http://schemas.openxmlformats.org/officeDocument/2006/relationships/hyperlink" Target="https://he.wikipedia.org/w/index.php?title=%D7%A8%D7%92%D7%A8%D7%A1%D7%99%D7%94_%D7%9C%D7%99%D7%A0%D7%99%D7%90%D7%A8%D7%99%D7%AA&amp;action=edit&amp;section=13" TargetMode="External"/><Relationship Id="rId4" Type="http://schemas.openxmlformats.org/officeDocument/2006/relationships/hyperlink" Target="https://he.wikipedia.org/w/index.php?title=%D7%A8%D7%92%D7%A8%D7%A1%D7%99%D7%94_%D7%9C%D7%99%D7%A0%D7%99%D7%90%D7%A8%D7%99%D7%AA&amp;veaction=edit&amp;section=9" TargetMode="External"/><Relationship Id="rId9" Type="http://schemas.openxmlformats.org/officeDocument/2006/relationships/hyperlink" Target="https://he.wikipedia.org/w/index.php?title=%D7%A8%D7%92%D7%A8%D7%A1%D7%99%D7%94_%D7%9C%D7%99%D7%A0%D7%99%D7%90%D7%A8%D7%99%D7%AA&amp;veaction=edit&amp;section=10" TargetMode="External"/><Relationship Id="rId14" Type="http://schemas.openxmlformats.org/officeDocument/2006/relationships/hyperlink" Target="https://he.wikipedia.org/wiki/%D7%95%D7%99%D7%A7%D7%99%D7%A4%D7%93%D7%99%D7%94:%D7%91%D7%99%D7%91%D7%9C%D7%99%D7%95%D7%92%D7%A8%D7%A4%D7%99%D7%94" TargetMode="External"/><Relationship Id="rId22" Type="http://schemas.openxmlformats.org/officeDocument/2006/relationships/hyperlink" Target="https://he.wikipedia.org/w/index.php?title=%D7%A8%D7%92%D7%A8%D7%A1%D7%99%D7%94_%D7%9C%D7%99%D7%A0%D7%99%D7%90%D7%A8%D7%99%D7%AA&amp;action=edit&amp;section=14"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lobes.co.il/news/article.aspx?did=1001226310"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cs.wmich.edu/~trenary/files/cs5300/RLBook/the-book.html" TargetMode="External"/><Relationship Id="rId4" Type="http://schemas.openxmlformats.org/officeDocument/2006/relationships/hyperlink" Target="https://www.themarker.com/techblogs/misterdata/BLOG-1.658860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smtClean="0">
              <a:latin typeface="Arial"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172B49C0-6451-4E4D-9FB6-994B6585A4D8}" type="slidenum">
              <a:rPr kumimoji="0" lang="en-US"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077415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טבלת נתוני המבחן </a:t>
            </a:r>
            <a:endParaRPr lang="en-US" dirty="0"/>
          </a:p>
        </p:txBody>
      </p:sp>
      <p:sp>
        <p:nvSpPr>
          <p:cNvPr id="4" name="Slide Number Placeholder 3"/>
          <p:cNvSpPr>
            <a:spLocks noGrp="1"/>
          </p:cNvSpPr>
          <p:nvPr>
            <p:ph type="sldNum" sz="quarter" idx="10"/>
          </p:nvPr>
        </p:nvSpPr>
        <p:spPr/>
        <p:txBody>
          <a:bodyPr/>
          <a:lstStyle/>
          <a:p>
            <a:fld id="{684DE5B2-10B4-4411-83D9-3CB4DE84190B}" type="slidenum">
              <a:rPr lang="he-IL" smtClean="0"/>
              <a:t>45</a:t>
            </a:fld>
            <a:endParaRPr lang="he-IL"/>
          </a:p>
        </p:txBody>
      </p:sp>
    </p:spTree>
    <p:extLst>
      <p:ext uri="{BB962C8B-B14F-4D97-AF65-F5344CB8AC3E}">
        <p14:creationId xmlns:p14="http://schemas.microsoft.com/office/powerpoint/2010/main" val="271656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BE02AD-DF8A-40B1-9358-B6D74FAA9242}" type="slidenum">
              <a:rPr lang="en-US" altLang="he-IL"/>
              <a:pPr>
                <a:spcBef>
                  <a:spcPct val="0"/>
                </a:spcBef>
              </a:pPr>
              <a:t>47</a:t>
            </a:fld>
            <a:endParaRPr lang="en-US" altLang="he-IL"/>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dirty="0" smtClean="0"/>
          </a:p>
        </p:txBody>
      </p:sp>
    </p:spTree>
    <p:extLst>
      <p:ext uri="{BB962C8B-B14F-4D97-AF65-F5344CB8AC3E}">
        <p14:creationId xmlns:p14="http://schemas.microsoft.com/office/powerpoint/2010/main" val="43570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11C4C1-0B88-49F7-9D71-7F28FD738083}" type="slidenum">
              <a:rPr lang="en-US" altLang="he-IL"/>
              <a:pPr>
                <a:spcBef>
                  <a:spcPct val="0"/>
                </a:spcBef>
              </a:pPr>
              <a:t>48</a:t>
            </a:fld>
            <a:endParaRPr lang="en-US" altLang="he-IL"/>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425996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1200" b="0" i="0" kern="1200" dirty="0" smtClean="0">
                <a:solidFill>
                  <a:schemeClr val="tx1"/>
                </a:solidFill>
                <a:effectLst/>
                <a:latin typeface="+mn-lt"/>
                <a:ea typeface="+mn-ea"/>
                <a:cs typeface="+mn-cs"/>
              </a:rPr>
              <a:t>שימושים של רגרסיה ליניארית[</a:t>
            </a:r>
            <a:r>
              <a:rPr lang="he-IL" sz="1200" b="0" i="0" u="none" strike="noStrike" kern="1200" dirty="0" smtClean="0">
                <a:solidFill>
                  <a:schemeClr val="tx1"/>
                </a:solidFill>
                <a:effectLst/>
                <a:latin typeface="+mn-lt"/>
                <a:ea typeface="+mn-ea"/>
                <a:cs typeface="+mn-cs"/>
                <a:hlinkClick r:id="rId3" tooltip="עריכת פסקה: &quot;שימושים של רגרסיה ליניארית&quot;"/>
              </a:rPr>
              <a:t>עריכת קוד מקור</a:t>
            </a:r>
            <a:r>
              <a:rPr lang="he-IL" sz="1200" b="0" i="0" kern="1200" dirty="0" smtClean="0">
                <a:solidFill>
                  <a:schemeClr val="tx1"/>
                </a:solidFill>
                <a:effectLst/>
                <a:latin typeface="+mn-lt"/>
                <a:ea typeface="+mn-ea"/>
                <a:cs typeface="+mn-cs"/>
              </a:rPr>
              <a:t> | </a:t>
            </a:r>
            <a:r>
              <a:rPr lang="he-IL" sz="1200" b="0" i="0" u="none" strike="noStrike" kern="1200" dirty="0" smtClean="0">
                <a:solidFill>
                  <a:schemeClr val="tx1"/>
                </a:solidFill>
                <a:effectLst/>
                <a:latin typeface="+mn-lt"/>
                <a:ea typeface="+mn-ea"/>
                <a:cs typeface="+mn-cs"/>
                <a:hlinkClick r:id="rId4" tooltip="עריכת פסקה: &quot;שימושים של רגרסיה ליניארית&quot;"/>
              </a:rPr>
              <a:t>עריכה</a:t>
            </a:r>
            <a:r>
              <a:rPr lang="he-IL" sz="1200" b="0" i="0" kern="1200" dirty="0" smtClean="0">
                <a:solidFill>
                  <a:schemeClr val="tx1"/>
                </a:solidFill>
                <a:effectLst/>
                <a:latin typeface="+mn-lt"/>
                <a:ea typeface="+mn-ea"/>
                <a:cs typeface="+mn-cs"/>
              </a:rPr>
              <a:t>]</a:t>
            </a:r>
          </a:p>
          <a:p>
            <a:r>
              <a:rPr lang="he-IL" sz="1200" b="0" i="0" kern="1200" dirty="0" smtClean="0">
                <a:solidFill>
                  <a:schemeClr val="tx1"/>
                </a:solidFill>
                <a:effectLst/>
                <a:latin typeface="+mn-lt"/>
                <a:ea typeface="+mn-ea"/>
                <a:cs typeface="+mn-cs"/>
              </a:rPr>
              <a:t>לרגרסיה ליניארית שימוש נרחב ב</a:t>
            </a:r>
            <a:r>
              <a:rPr lang="he-IL" sz="1200" b="0" i="0" u="none" strike="noStrike" kern="1200" dirty="0" smtClean="0">
                <a:solidFill>
                  <a:schemeClr val="tx1"/>
                </a:solidFill>
                <a:effectLst/>
                <a:latin typeface="+mn-lt"/>
                <a:ea typeface="+mn-ea"/>
                <a:cs typeface="+mn-cs"/>
                <a:hlinkClick r:id="rId5" tooltip="מדעי החיים"/>
              </a:rPr>
              <a:t>מדעי החיים</a:t>
            </a:r>
            <a:r>
              <a:rPr lang="he-IL" sz="1200" b="0" i="0" kern="1200" dirty="0" smtClean="0">
                <a:solidFill>
                  <a:schemeClr val="tx1"/>
                </a:solidFill>
                <a:effectLst/>
                <a:latin typeface="+mn-lt"/>
                <a:ea typeface="+mn-ea"/>
                <a:cs typeface="+mn-cs"/>
              </a:rPr>
              <a:t>, </a:t>
            </a:r>
            <a:r>
              <a:rPr lang="he-IL" sz="1200" b="0" i="0" u="none" strike="noStrike" kern="1200" dirty="0" smtClean="0">
                <a:solidFill>
                  <a:schemeClr val="tx1"/>
                </a:solidFill>
                <a:effectLst/>
                <a:latin typeface="+mn-lt"/>
                <a:ea typeface="+mn-ea"/>
                <a:cs typeface="+mn-cs"/>
                <a:hlinkClick r:id="rId6" tooltip="מדעי החברה"/>
              </a:rPr>
              <a:t>מדעי החברה</a:t>
            </a:r>
            <a:r>
              <a:rPr lang="he-IL" sz="1200" b="0" i="0" kern="1200" dirty="0" smtClean="0">
                <a:solidFill>
                  <a:schemeClr val="tx1"/>
                </a:solidFill>
                <a:effectLst/>
                <a:latin typeface="+mn-lt"/>
                <a:ea typeface="+mn-ea"/>
                <a:cs typeface="+mn-cs"/>
              </a:rPr>
              <a:t> ו</a:t>
            </a:r>
            <a:r>
              <a:rPr lang="he-IL" sz="1200" b="0" i="0" u="none" strike="noStrike" kern="1200" dirty="0" smtClean="0">
                <a:solidFill>
                  <a:schemeClr val="tx1"/>
                </a:solidFill>
                <a:effectLst/>
                <a:latin typeface="+mn-lt"/>
                <a:ea typeface="+mn-ea"/>
                <a:cs typeface="+mn-cs"/>
                <a:hlinkClick r:id="rId7" tooltip="לימודי מדעי ההתנהגות"/>
              </a:rPr>
              <a:t>מדעי ההתנהגות</a:t>
            </a:r>
            <a:r>
              <a:rPr lang="he-IL" sz="1200" b="0" i="0" kern="1200" dirty="0" smtClean="0">
                <a:solidFill>
                  <a:schemeClr val="tx1"/>
                </a:solidFill>
                <a:effectLst/>
                <a:latin typeface="+mn-lt"/>
                <a:ea typeface="+mn-ea"/>
                <a:cs typeface="+mn-cs"/>
              </a:rPr>
              <a:t> לתיאור קשרים אפשריים בין משתנים. היא נחשבת כאחד מהכלים החשובים שנעשה בהם שימוש בדיסציפלינות הללו.</a:t>
            </a:r>
          </a:p>
          <a:p>
            <a:r>
              <a:rPr lang="he-IL" sz="1200" b="1" i="0" kern="1200" dirty="0" smtClean="0">
                <a:solidFill>
                  <a:schemeClr val="tx1"/>
                </a:solidFill>
                <a:effectLst/>
                <a:latin typeface="+mn-lt"/>
                <a:ea typeface="+mn-ea"/>
                <a:cs typeface="+mn-cs"/>
              </a:rPr>
              <a:t>קו מגמה</a:t>
            </a:r>
            <a:r>
              <a:rPr lang="he-IL" sz="1200" b="0" i="0" kern="1200" dirty="0" smtClean="0">
                <a:solidFill>
                  <a:schemeClr val="tx1"/>
                </a:solidFill>
                <a:effectLst/>
                <a:latin typeface="+mn-lt"/>
                <a:ea typeface="+mn-ea"/>
                <a:cs typeface="+mn-cs"/>
              </a:rPr>
              <a:t>[</a:t>
            </a:r>
            <a:r>
              <a:rPr lang="he-IL" sz="1200" b="0" i="0" u="none" strike="noStrike" kern="1200" dirty="0" smtClean="0">
                <a:solidFill>
                  <a:schemeClr val="tx1"/>
                </a:solidFill>
                <a:effectLst/>
                <a:latin typeface="+mn-lt"/>
                <a:ea typeface="+mn-ea"/>
                <a:cs typeface="+mn-cs"/>
                <a:hlinkClick r:id="rId8" tooltip="עריכת פסקה: &quot;קו מגמה&quot;"/>
              </a:rPr>
              <a:t>עריכת קוד מקור</a:t>
            </a:r>
            <a:r>
              <a:rPr lang="he-IL" sz="1200" b="0" i="0" kern="1200" dirty="0" smtClean="0">
                <a:solidFill>
                  <a:schemeClr val="tx1"/>
                </a:solidFill>
                <a:effectLst/>
                <a:latin typeface="+mn-lt"/>
                <a:ea typeface="+mn-ea"/>
                <a:cs typeface="+mn-cs"/>
              </a:rPr>
              <a:t> | </a:t>
            </a:r>
            <a:r>
              <a:rPr lang="he-IL" sz="1200" b="0" i="0" u="none" strike="noStrike" kern="1200" dirty="0" smtClean="0">
                <a:solidFill>
                  <a:schemeClr val="tx1"/>
                </a:solidFill>
                <a:effectLst/>
                <a:latin typeface="+mn-lt"/>
                <a:ea typeface="+mn-ea"/>
                <a:cs typeface="+mn-cs"/>
                <a:hlinkClick r:id="rId9" tooltip="עריכת פסקה: &quot;קו מגמה&quot;"/>
              </a:rPr>
              <a:t>עריכה</a:t>
            </a:r>
            <a:r>
              <a:rPr lang="he-IL" sz="1200" b="0" i="0" kern="1200" dirty="0" smtClean="0">
                <a:solidFill>
                  <a:schemeClr val="tx1"/>
                </a:solidFill>
                <a:effectLst/>
                <a:latin typeface="+mn-lt"/>
                <a:ea typeface="+mn-ea"/>
                <a:cs typeface="+mn-cs"/>
              </a:rPr>
              <a:t>]</a:t>
            </a:r>
            <a:endParaRPr lang="he-IL" sz="1200" b="1" i="0" kern="1200" dirty="0" smtClean="0">
              <a:solidFill>
                <a:schemeClr val="tx1"/>
              </a:solidFill>
              <a:effectLst/>
              <a:latin typeface="+mn-lt"/>
              <a:ea typeface="+mn-ea"/>
              <a:cs typeface="+mn-cs"/>
            </a:endParaRPr>
          </a:p>
          <a:p>
            <a:r>
              <a:rPr lang="he-IL" sz="1200" b="0" i="0" kern="1200" dirty="0" smtClean="0">
                <a:solidFill>
                  <a:schemeClr val="tx1"/>
                </a:solidFill>
                <a:effectLst/>
                <a:latin typeface="+mn-lt"/>
                <a:ea typeface="+mn-ea"/>
                <a:cs typeface="+mn-cs"/>
              </a:rPr>
              <a:t>קו זה מייצג מגמה, תנועה לטווח ארוך לאורך נתונים על ציר הזמן לאחר התחשבות בגורמים אחרים. הוא אומר לנו האם אוסף נתונים מסוים (לדוגמה תמ"ג, מחירי נפט או מחירי מניה) עלה או ירד לאורך תקופת זמן מסוימת. ניתן לצייר קו מגמה בצורה פשוטה יחסית על ידי מבט בתצפיות, אך ליתר דיוק יש לחשב את מיקום הנקודה והשיפוע על ידי כלים סטטיסטיים כמו רגרסיה ליניארית. בדרך כלל קווי מגמה הם קווים ישרים אולם יש וריאציות המשתמשות בפולינומים מדרגה גבוהה התלויים ברמת </a:t>
            </a:r>
            <a:r>
              <a:rPr lang="he-IL" sz="1200" b="0" i="0" kern="1200" dirty="0" err="1" smtClean="0">
                <a:solidFill>
                  <a:schemeClr val="tx1"/>
                </a:solidFill>
                <a:effectLst/>
                <a:latin typeface="+mn-lt"/>
                <a:ea typeface="+mn-ea"/>
                <a:cs typeface="+mn-cs"/>
              </a:rPr>
              <a:t>הקעירות</a:t>
            </a:r>
            <a:r>
              <a:rPr lang="he-IL" sz="1200" b="0" i="0" kern="1200" dirty="0" smtClean="0">
                <a:solidFill>
                  <a:schemeClr val="tx1"/>
                </a:solidFill>
                <a:effectLst/>
                <a:latin typeface="+mn-lt"/>
                <a:ea typeface="+mn-ea"/>
                <a:cs typeface="+mn-cs"/>
              </a:rPr>
              <a:t> הרצויה. לעיתים משמשים קווי מגמה בניתוחים עסקיים כדי להראות שינויים במידע לאורך זמן. יש לכך יתרון של פשטות. קווי מגמה משמשים לרוב כדי לטעון שפעולה או אירוע (כמו אימון או </a:t>
            </a:r>
            <a:r>
              <a:rPr lang="he-IL" sz="1200" b="0" i="0" u="none" strike="noStrike" kern="1200" dirty="0" smtClean="0">
                <a:solidFill>
                  <a:schemeClr val="tx1"/>
                </a:solidFill>
                <a:effectLst/>
                <a:latin typeface="+mn-lt"/>
                <a:ea typeface="+mn-ea"/>
                <a:cs typeface="+mn-cs"/>
                <a:hlinkClick r:id="rId10" tooltip="מסע פרסום"/>
              </a:rPr>
              <a:t>מסע פרסום</a:t>
            </a:r>
            <a:r>
              <a:rPr lang="he-IL" sz="1200" b="0" i="0" kern="1200" dirty="0" smtClean="0">
                <a:solidFill>
                  <a:schemeClr val="tx1"/>
                </a:solidFill>
                <a:effectLst/>
                <a:latin typeface="+mn-lt"/>
                <a:ea typeface="+mn-ea"/>
                <a:cs typeface="+mn-cs"/>
              </a:rPr>
              <a:t>) גרמו לשינויים שניתנים להבחנה בנקודת זמן. זו טכניקה פשוטה שאינה דורשת קבוצת בקרה, תכנון ניסויי או אנליזה מתוחכמת. למרות זאת, הם סובלים מחוסר אמינות מדעית במקרה ששינויים אחרים יכולים להשפיע על הנתונים.</a:t>
            </a:r>
          </a:p>
          <a:p>
            <a:r>
              <a:rPr lang="he-IL" sz="1200" b="1" i="0" kern="1200" dirty="0" smtClean="0">
                <a:solidFill>
                  <a:schemeClr val="tx1"/>
                </a:solidFill>
                <a:effectLst/>
                <a:latin typeface="+mn-lt"/>
                <a:ea typeface="+mn-ea"/>
                <a:cs typeface="+mn-cs"/>
              </a:rPr>
              <a:t>אפידמיולוגיה</a:t>
            </a:r>
            <a:r>
              <a:rPr lang="he-IL" sz="1200" b="0" i="0" kern="1200" dirty="0" smtClean="0">
                <a:solidFill>
                  <a:schemeClr val="tx1"/>
                </a:solidFill>
                <a:effectLst/>
                <a:latin typeface="+mn-lt"/>
                <a:ea typeface="+mn-ea"/>
                <a:cs typeface="+mn-cs"/>
              </a:rPr>
              <a:t>[</a:t>
            </a:r>
            <a:r>
              <a:rPr lang="he-IL" sz="1200" b="0" i="0" u="none" strike="noStrike" kern="1200" dirty="0" smtClean="0">
                <a:solidFill>
                  <a:schemeClr val="tx1"/>
                </a:solidFill>
                <a:effectLst/>
                <a:latin typeface="+mn-lt"/>
                <a:ea typeface="+mn-ea"/>
                <a:cs typeface="+mn-cs"/>
                <a:hlinkClick r:id="rId11" tooltip="עריכת פסקה: &quot;אפידמיולוגיה&quot;"/>
              </a:rPr>
              <a:t>עריכת קוד מקור</a:t>
            </a:r>
            <a:r>
              <a:rPr lang="he-IL" sz="1200" b="0" i="0" kern="1200" dirty="0" smtClean="0">
                <a:solidFill>
                  <a:schemeClr val="tx1"/>
                </a:solidFill>
                <a:effectLst/>
                <a:latin typeface="+mn-lt"/>
                <a:ea typeface="+mn-ea"/>
                <a:cs typeface="+mn-cs"/>
              </a:rPr>
              <a:t> | </a:t>
            </a:r>
            <a:r>
              <a:rPr lang="he-IL" sz="1200" b="0" i="0" u="none" strike="noStrike" kern="1200" dirty="0" smtClean="0">
                <a:solidFill>
                  <a:schemeClr val="tx1"/>
                </a:solidFill>
                <a:effectLst/>
                <a:latin typeface="+mn-lt"/>
                <a:ea typeface="+mn-ea"/>
                <a:cs typeface="+mn-cs"/>
                <a:hlinkClick r:id="rId12" tooltip="עריכת פסקה: &quot;אפידמיולוגיה&quot;"/>
              </a:rPr>
              <a:t>עריכה</a:t>
            </a:r>
            <a:r>
              <a:rPr lang="he-IL" sz="1200" b="0" i="0" kern="1200" dirty="0" smtClean="0">
                <a:solidFill>
                  <a:schemeClr val="tx1"/>
                </a:solidFill>
                <a:effectLst/>
                <a:latin typeface="+mn-lt"/>
                <a:ea typeface="+mn-ea"/>
                <a:cs typeface="+mn-cs"/>
              </a:rPr>
              <a:t>]</a:t>
            </a:r>
            <a:endParaRPr lang="he-IL" sz="1200" b="1" i="0" kern="1200" dirty="0" smtClean="0">
              <a:solidFill>
                <a:schemeClr val="tx1"/>
              </a:solidFill>
              <a:effectLst/>
              <a:latin typeface="+mn-lt"/>
              <a:ea typeface="+mn-ea"/>
              <a:cs typeface="+mn-cs"/>
            </a:endParaRPr>
          </a:p>
          <a:p>
            <a:r>
              <a:rPr lang="he-IL" dirty="0" smtClean="0"/>
              <a:t> ערך מורחב – </a:t>
            </a:r>
            <a:r>
              <a:rPr lang="he-IL" sz="1200" b="1" u="none" strike="noStrike" kern="1200" dirty="0" err="1" smtClean="0">
                <a:solidFill>
                  <a:schemeClr val="tx1"/>
                </a:solidFill>
                <a:effectLst/>
                <a:latin typeface="+mn-lt"/>
                <a:ea typeface="+mn-ea"/>
                <a:cs typeface="+mn-cs"/>
                <a:hlinkClick r:id="rId13" tooltip="אפידמיולוגיה"/>
              </a:rPr>
              <a:t>אפידמיולוגיה</a:t>
            </a:r>
            <a:r>
              <a:rPr lang="he-IL" sz="1200" b="0" i="0" kern="1200" dirty="0" err="1" smtClean="0">
                <a:solidFill>
                  <a:schemeClr val="tx1"/>
                </a:solidFill>
                <a:effectLst/>
                <a:latin typeface="+mn-lt"/>
                <a:ea typeface="+mn-ea"/>
                <a:cs typeface="+mn-cs"/>
              </a:rPr>
              <a:t>ראיות</a:t>
            </a:r>
            <a:r>
              <a:rPr lang="he-IL" sz="1200" b="0" i="0" kern="1200" dirty="0" smtClean="0">
                <a:solidFill>
                  <a:schemeClr val="tx1"/>
                </a:solidFill>
                <a:effectLst/>
                <a:latin typeface="+mn-lt"/>
                <a:ea typeface="+mn-ea"/>
                <a:cs typeface="+mn-cs"/>
              </a:rPr>
              <a:t> מוקדמות המקשרות עישון טבק למוות ולתחלואה הגיעו מניסויים שהופעלו בהם ניתוחים רגרסיביים</a:t>
            </a:r>
            <a:r>
              <a:rPr lang="he-IL" sz="1200" b="0" i="0" kern="1200" baseline="30000" dirty="0" smtClean="0">
                <a:solidFill>
                  <a:schemeClr val="tx1"/>
                </a:solidFill>
                <a:effectLst/>
                <a:latin typeface="+mn-lt"/>
                <a:ea typeface="+mn-ea"/>
                <a:cs typeface="+mn-cs"/>
              </a:rPr>
              <a:t>[</a:t>
            </a:r>
            <a:r>
              <a:rPr lang="he-IL" sz="1200" b="0" i="0" u="none" strike="noStrike" kern="1200" baseline="30000" dirty="0" smtClean="0">
                <a:solidFill>
                  <a:schemeClr val="tx1"/>
                </a:solidFill>
                <a:effectLst/>
                <a:latin typeface="+mn-lt"/>
                <a:ea typeface="+mn-ea"/>
                <a:cs typeface="+mn-cs"/>
                <a:hlinkClick r:id="rId14" tooltip="ויקיפדיה:ביבליוגרפיה"/>
              </a:rPr>
              <a:t>דרוש מקור</a:t>
            </a:r>
            <a:r>
              <a:rPr lang="he-IL" sz="1200" b="0" i="0" kern="1200" baseline="30000" dirty="0" smtClean="0">
                <a:solidFill>
                  <a:schemeClr val="tx1"/>
                </a:solidFill>
                <a:effectLst/>
                <a:latin typeface="+mn-lt"/>
                <a:ea typeface="+mn-ea"/>
                <a:cs typeface="+mn-cs"/>
              </a:rPr>
              <a:t>]</a:t>
            </a:r>
            <a:r>
              <a:rPr lang="he-IL" sz="1200" b="0" i="0" kern="1200" dirty="0" smtClean="0">
                <a:solidFill>
                  <a:schemeClr val="tx1"/>
                </a:solidFill>
                <a:effectLst/>
                <a:latin typeface="+mn-lt"/>
                <a:ea typeface="+mn-ea"/>
                <a:cs typeface="+mn-cs"/>
              </a:rPr>
              <a:t>. במטרה להקטין השפעה של קורלציות עם משתנים אחרים, חוקרים בדרך כלל כוללים מספר משתנים במודל הרגרסיה שלהם, בנוסף למשתנה העיקרי שנחקר. לדוגמה, נניח שיש מודל רגרסיה שבו שיעור העישון של סיגריות הוא משתנה המחקר הבלתי תלוי, והמשתנה התלוי הוא תוחלת חיים, הנמדדת בשנים. חוקרים עלולים לכלול מעמד סוציו-אקונומי כמשתנה בלתי תלוי נוסף, כדי להבטיח שכל שינוי בתוחלת החיים אינו מושפע מגורמים אחרים, כמו: החינוך או ההכנסה. למרות זאת, לעולם אין זה אפשרי לכלול את כל המשתנים המשתלבים בניתוח אמפירי. לדוגמה, גן כלשהו עלול להגדיל תמותה, ובנוסף לגרום לאנשים לעשן יותר. מסיבה זו, ניסויים מבוקרים אקראיים מסוגלים לרוב לספק ראיה משכנעת יותר של קשרי סיבתיות, שניתן להשיג על ידי שימוש באנליזה רגרסיבית של אוסף נתונים. כשניסויים מבוקרים לא אפשריים, ניתן להשתמש בדרכים שונות של אנליזה רגרסיבית, כגון רגרסיית משתני עזר, כדי לנסות להעריך קשרי סיבתיות מתוך אוסף נתונים.</a:t>
            </a:r>
          </a:p>
          <a:p>
            <a:r>
              <a:rPr lang="he-IL" sz="1200" b="1" i="0" kern="1200" dirty="0" smtClean="0">
                <a:solidFill>
                  <a:schemeClr val="tx1"/>
                </a:solidFill>
                <a:effectLst/>
                <a:latin typeface="+mn-lt"/>
                <a:ea typeface="+mn-ea"/>
                <a:cs typeface="+mn-cs"/>
              </a:rPr>
              <a:t>פיננסים</a:t>
            </a:r>
            <a:r>
              <a:rPr lang="he-IL" sz="1200" b="0" i="0" kern="1200" dirty="0" smtClean="0">
                <a:solidFill>
                  <a:schemeClr val="tx1"/>
                </a:solidFill>
                <a:effectLst/>
                <a:latin typeface="+mn-lt"/>
                <a:ea typeface="+mn-ea"/>
                <a:cs typeface="+mn-cs"/>
              </a:rPr>
              <a:t>[</a:t>
            </a:r>
            <a:r>
              <a:rPr lang="he-IL" sz="1200" b="0" i="0" u="none" strike="noStrike" kern="1200" dirty="0" smtClean="0">
                <a:solidFill>
                  <a:schemeClr val="tx1"/>
                </a:solidFill>
                <a:effectLst/>
                <a:latin typeface="+mn-lt"/>
                <a:ea typeface="+mn-ea"/>
                <a:cs typeface="+mn-cs"/>
                <a:hlinkClick r:id="rId15" tooltip="עריכת פסקה: &quot;פיננסים&quot;"/>
              </a:rPr>
              <a:t>עריכת קוד מקור</a:t>
            </a:r>
            <a:r>
              <a:rPr lang="he-IL" sz="1200" b="0" i="0" kern="1200" dirty="0" smtClean="0">
                <a:solidFill>
                  <a:schemeClr val="tx1"/>
                </a:solidFill>
                <a:effectLst/>
                <a:latin typeface="+mn-lt"/>
                <a:ea typeface="+mn-ea"/>
                <a:cs typeface="+mn-cs"/>
              </a:rPr>
              <a:t> | </a:t>
            </a:r>
            <a:r>
              <a:rPr lang="he-IL" sz="1200" b="0" i="0" u="none" strike="noStrike" kern="1200" dirty="0" smtClean="0">
                <a:solidFill>
                  <a:schemeClr val="tx1"/>
                </a:solidFill>
                <a:effectLst/>
                <a:latin typeface="+mn-lt"/>
                <a:ea typeface="+mn-ea"/>
                <a:cs typeface="+mn-cs"/>
                <a:hlinkClick r:id="rId16" tooltip="עריכת פסקה: &quot;פיננסים&quot;"/>
              </a:rPr>
              <a:t>עריכה</a:t>
            </a:r>
            <a:r>
              <a:rPr lang="he-IL" sz="1200" b="0" i="0" kern="1200" dirty="0" smtClean="0">
                <a:solidFill>
                  <a:schemeClr val="tx1"/>
                </a:solidFill>
                <a:effectLst/>
                <a:latin typeface="+mn-lt"/>
                <a:ea typeface="+mn-ea"/>
                <a:cs typeface="+mn-cs"/>
              </a:rPr>
              <a:t>]</a:t>
            </a:r>
            <a:endParaRPr lang="he-IL" sz="1200" b="1" i="0" kern="1200" dirty="0" smtClean="0">
              <a:solidFill>
                <a:schemeClr val="tx1"/>
              </a:solidFill>
              <a:effectLst/>
              <a:latin typeface="+mn-lt"/>
              <a:ea typeface="+mn-ea"/>
              <a:cs typeface="+mn-cs"/>
            </a:endParaRPr>
          </a:p>
          <a:p>
            <a:r>
              <a:rPr lang="he-IL" sz="1200" b="0" i="0" kern="1200" dirty="0" smtClean="0">
                <a:solidFill>
                  <a:schemeClr val="tx1"/>
                </a:solidFill>
                <a:effectLst/>
                <a:latin typeface="+mn-lt"/>
                <a:ea typeface="+mn-ea"/>
                <a:cs typeface="+mn-cs"/>
              </a:rPr>
              <a:t>מודל לתמחור נכסי הון (</a:t>
            </a:r>
            <a:r>
              <a:rPr lang="en-US" sz="1200" b="0" i="0" u="none" strike="noStrike" kern="1200" dirty="0" smtClean="0">
                <a:solidFill>
                  <a:schemeClr val="tx1"/>
                </a:solidFill>
                <a:effectLst/>
                <a:latin typeface="+mn-lt"/>
                <a:ea typeface="+mn-ea"/>
                <a:cs typeface="+mn-cs"/>
                <a:hlinkClick r:id="rId17" tooltip="CAPM"/>
              </a:rPr>
              <a:t>CAPM</a:t>
            </a:r>
            <a:r>
              <a:rPr lang="en-US" sz="1200" b="0" i="0" kern="1200" dirty="0" smtClean="0">
                <a:solidFill>
                  <a:schemeClr val="tx1"/>
                </a:solidFill>
                <a:effectLst/>
                <a:latin typeface="+mn-lt"/>
                <a:ea typeface="+mn-ea"/>
                <a:cs typeface="+mn-cs"/>
              </a:rPr>
              <a:t>) </a:t>
            </a:r>
            <a:r>
              <a:rPr lang="he-IL" sz="1200" b="0" i="0" kern="1200" dirty="0" smtClean="0">
                <a:solidFill>
                  <a:schemeClr val="tx1"/>
                </a:solidFill>
                <a:effectLst/>
                <a:latin typeface="+mn-lt"/>
                <a:ea typeface="+mn-ea"/>
                <a:cs typeface="+mn-cs"/>
              </a:rPr>
              <a:t>משתמש ברגרסיה ליניארית, כמו גם במושג </a:t>
            </a:r>
            <a:r>
              <a:rPr lang="he-IL" sz="1200" b="0" i="0" u="none" strike="noStrike" kern="1200" dirty="0" smtClean="0">
                <a:solidFill>
                  <a:schemeClr val="tx1"/>
                </a:solidFill>
                <a:effectLst/>
                <a:latin typeface="+mn-lt"/>
                <a:ea typeface="+mn-ea"/>
                <a:cs typeface="+mn-cs"/>
                <a:hlinkClick r:id="rId18" tooltip="בטא"/>
              </a:rPr>
              <a:t>בטא</a:t>
            </a:r>
            <a:r>
              <a:rPr lang="he-IL" sz="1200" b="0" i="0" kern="1200" dirty="0" smtClean="0">
                <a:solidFill>
                  <a:schemeClr val="tx1"/>
                </a:solidFill>
                <a:effectLst/>
                <a:latin typeface="+mn-lt"/>
                <a:ea typeface="+mn-ea"/>
                <a:cs typeface="+mn-cs"/>
              </a:rPr>
              <a:t>, לניתוח וכימות שיטתיים של הסיכון בהשקעה. הקשר נובע ישירות ממקדם בטא של מודל הרגרסיה הליניארית, שמקשר את תשואת ההשקעה לתשואה מכל הנכסים עם אופי סיכון גבוה.</a:t>
            </a:r>
          </a:p>
          <a:p>
            <a:r>
              <a:rPr lang="he-IL" sz="1200" b="1" i="0" kern="1200" dirty="0" smtClean="0">
                <a:solidFill>
                  <a:schemeClr val="tx1"/>
                </a:solidFill>
                <a:effectLst/>
                <a:latin typeface="+mn-lt"/>
                <a:ea typeface="+mn-ea"/>
                <a:cs typeface="+mn-cs"/>
              </a:rPr>
              <a:t>כלכלה</a:t>
            </a:r>
            <a:r>
              <a:rPr lang="he-IL" sz="1200" b="0" i="0" kern="1200" dirty="0" smtClean="0">
                <a:solidFill>
                  <a:schemeClr val="tx1"/>
                </a:solidFill>
                <a:effectLst/>
                <a:latin typeface="+mn-lt"/>
                <a:ea typeface="+mn-ea"/>
                <a:cs typeface="+mn-cs"/>
              </a:rPr>
              <a:t>[</a:t>
            </a:r>
            <a:r>
              <a:rPr lang="he-IL" sz="1200" b="0" i="0" u="none" strike="noStrike" kern="1200" dirty="0" smtClean="0">
                <a:solidFill>
                  <a:schemeClr val="tx1"/>
                </a:solidFill>
                <a:effectLst/>
                <a:latin typeface="+mn-lt"/>
                <a:ea typeface="+mn-ea"/>
                <a:cs typeface="+mn-cs"/>
                <a:hlinkClick r:id="rId19" tooltip="עריכת פסקה: &quot;כלכלה&quot;"/>
              </a:rPr>
              <a:t>עריכת קוד מקור</a:t>
            </a:r>
            <a:r>
              <a:rPr lang="he-IL" sz="1200" b="0" i="0" kern="1200" dirty="0" smtClean="0">
                <a:solidFill>
                  <a:schemeClr val="tx1"/>
                </a:solidFill>
                <a:effectLst/>
                <a:latin typeface="+mn-lt"/>
                <a:ea typeface="+mn-ea"/>
                <a:cs typeface="+mn-cs"/>
              </a:rPr>
              <a:t> | </a:t>
            </a:r>
            <a:r>
              <a:rPr lang="he-IL" sz="1200" b="0" i="0" u="none" strike="noStrike" kern="1200" dirty="0" smtClean="0">
                <a:solidFill>
                  <a:schemeClr val="tx1"/>
                </a:solidFill>
                <a:effectLst/>
                <a:latin typeface="+mn-lt"/>
                <a:ea typeface="+mn-ea"/>
                <a:cs typeface="+mn-cs"/>
                <a:hlinkClick r:id="rId20" tooltip="עריכת פסקה: &quot;כלכלה&quot;"/>
              </a:rPr>
              <a:t>עריכה</a:t>
            </a:r>
            <a:r>
              <a:rPr lang="he-IL" sz="1200" b="0" i="0" kern="1200" dirty="0" smtClean="0">
                <a:solidFill>
                  <a:schemeClr val="tx1"/>
                </a:solidFill>
                <a:effectLst/>
                <a:latin typeface="+mn-lt"/>
                <a:ea typeface="+mn-ea"/>
                <a:cs typeface="+mn-cs"/>
              </a:rPr>
              <a:t>]</a:t>
            </a:r>
            <a:endParaRPr lang="he-IL" sz="1200" b="1" i="0" kern="1200" dirty="0" smtClean="0">
              <a:solidFill>
                <a:schemeClr val="tx1"/>
              </a:solidFill>
              <a:effectLst/>
              <a:latin typeface="+mn-lt"/>
              <a:ea typeface="+mn-ea"/>
              <a:cs typeface="+mn-cs"/>
            </a:endParaRPr>
          </a:p>
          <a:p>
            <a:r>
              <a:rPr lang="he-IL" dirty="0" smtClean="0"/>
              <a:t> ערך מורחב – </a:t>
            </a:r>
            <a:r>
              <a:rPr lang="he-IL" sz="1200" b="1" u="none" strike="noStrike" kern="1200" dirty="0" err="1" smtClean="0">
                <a:solidFill>
                  <a:schemeClr val="tx1"/>
                </a:solidFill>
                <a:effectLst/>
                <a:latin typeface="+mn-lt"/>
                <a:ea typeface="+mn-ea"/>
                <a:cs typeface="+mn-cs"/>
                <a:hlinkClick r:id="rId21" tooltip="אקונומטריקה"/>
              </a:rPr>
              <a:t>אקונומטריקה</a:t>
            </a:r>
            <a:r>
              <a:rPr lang="he-IL" sz="1200" b="0" i="0" kern="1200" dirty="0" err="1" smtClean="0">
                <a:solidFill>
                  <a:schemeClr val="tx1"/>
                </a:solidFill>
                <a:effectLst/>
                <a:latin typeface="+mn-lt"/>
                <a:ea typeface="+mn-ea"/>
                <a:cs typeface="+mn-cs"/>
              </a:rPr>
              <a:t>רגרסיה</a:t>
            </a:r>
            <a:r>
              <a:rPr lang="he-IL" sz="1200" b="0" i="0" kern="1200" dirty="0" smtClean="0">
                <a:solidFill>
                  <a:schemeClr val="tx1"/>
                </a:solidFill>
                <a:effectLst/>
                <a:latin typeface="+mn-lt"/>
                <a:ea typeface="+mn-ea"/>
                <a:cs typeface="+mn-cs"/>
              </a:rPr>
              <a:t> ליניארית היא הכלי האמפירי המרכזי בכלכלה. לדוגמה, הוא משמש לחיזוי הוצאות צריכה, הוצאות השקעה קבועות, השקעה באגירת מלאי, רכישות של יצוא של מדינה, הוצאות על יבוא, הדרישה להחזיק בנכנסים נזילים, ביקוש והיצע לעבודה.</a:t>
            </a:r>
          </a:p>
          <a:p>
            <a:r>
              <a:rPr lang="he-IL" sz="1200" b="1" i="0" kern="1200" dirty="0" smtClean="0">
                <a:solidFill>
                  <a:schemeClr val="tx1"/>
                </a:solidFill>
                <a:effectLst/>
                <a:latin typeface="+mn-lt"/>
                <a:ea typeface="+mn-ea"/>
                <a:cs typeface="+mn-cs"/>
              </a:rPr>
              <a:t>מדעי הסביבה</a:t>
            </a:r>
            <a:r>
              <a:rPr lang="he-IL" sz="1200" b="0" i="0" kern="1200" dirty="0" smtClean="0">
                <a:solidFill>
                  <a:schemeClr val="tx1"/>
                </a:solidFill>
                <a:effectLst/>
                <a:latin typeface="+mn-lt"/>
                <a:ea typeface="+mn-ea"/>
                <a:cs typeface="+mn-cs"/>
              </a:rPr>
              <a:t>[</a:t>
            </a:r>
            <a:r>
              <a:rPr lang="he-IL" sz="1200" b="0" i="0" u="none" strike="noStrike" kern="1200" dirty="0" smtClean="0">
                <a:solidFill>
                  <a:schemeClr val="tx1"/>
                </a:solidFill>
                <a:effectLst/>
                <a:latin typeface="+mn-lt"/>
                <a:ea typeface="+mn-ea"/>
                <a:cs typeface="+mn-cs"/>
                <a:hlinkClick r:id="rId22" tooltip="עריכת פסקה: &quot;מדעי הסביבה&quot;"/>
              </a:rPr>
              <a:t>עריכת קוד מקור</a:t>
            </a:r>
            <a:r>
              <a:rPr lang="he-IL" sz="1200" b="0" i="0" kern="1200" dirty="0" smtClean="0">
                <a:solidFill>
                  <a:schemeClr val="tx1"/>
                </a:solidFill>
                <a:effectLst/>
                <a:latin typeface="+mn-lt"/>
                <a:ea typeface="+mn-ea"/>
                <a:cs typeface="+mn-cs"/>
              </a:rPr>
              <a:t> | </a:t>
            </a:r>
            <a:r>
              <a:rPr lang="he-IL" sz="1200" b="0" i="0" u="none" strike="noStrike" kern="1200" dirty="0" smtClean="0">
                <a:solidFill>
                  <a:schemeClr val="tx1"/>
                </a:solidFill>
                <a:effectLst/>
                <a:latin typeface="+mn-lt"/>
                <a:ea typeface="+mn-ea"/>
                <a:cs typeface="+mn-cs"/>
                <a:hlinkClick r:id="rId23" tooltip="עריכת פסקה: &quot;מדעי הסביבה&quot;"/>
              </a:rPr>
              <a:t>עריכה</a:t>
            </a:r>
            <a:r>
              <a:rPr lang="he-IL" sz="1200" b="0" i="0" kern="1200" dirty="0" smtClean="0">
                <a:solidFill>
                  <a:schemeClr val="tx1"/>
                </a:solidFill>
                <a:effectLst/>
                <a:latin typeface="+mn-lt"/>
                <a:ea typeface="+mn-ea"/>
                <a:cs typeface="+mn-cs"/>
              </a:rPr>
              <a:t>]</a:t>
            </a:r>
            <a:endParaRPr lang="he-IL" sz="1200" b="1" i="0" kern="1200" dirty="0" smtClean="0">
              <a:solidFill>
                <a:schemeClr val="tx1"/>
              </a:solidFill>
              <a:effectLst/>
              <a:latin typeface="+mn-lt"/>
              <a:ea typeface="+mn-ea"/>
              <a:cs typeface="+mn-cs"/>
            </a:endParaRPr>
          </a:p>
          <a:p>
            <a:r>
              <a:rPr lang="he-IL" sz="1200" b="0" i="0" kern="1200" dirty="0" smtClean="0">
                <a:solidFill>
                  <a:schemeClr val="tx1"/>
                </a:solidFill>
                <a:effectLst/>
                <a:latin typeface="+mn-lt"/>
                <a:ea typeface="+mn-ea"/>
                <a:cs typeface="+mn-cs"/>
              </a:rPr>
              <a:t>ברגרסיה ליניארית נעשה שימוש במגוון רחב של יישומים במדעי הסביבה. בקנדה, "</a:t>
            </a:r>
            <a:r>
              <a:rPr lang="he-IL" sz="1200" b="0" i="0" kern="1200" dirty="0" err="1" smtClean="0">
                <a:solidFill>
                  <a:schemeClr val="tx1"/>
                </a:solidFill>
                <a:effectLst/>
                <a:latin typeface="+mn-lt"/>
                <a:ea typeface="+mn-ea"/>
                <a:cs typeface="+mn-cs"/>
              </a:rPr>
              <a:t>תוכנית</a:t>
            </a:r>
            <a:r>
              <a:rPr lang="he-IL" sz="1200" b="0" i="0" kern="1200" dirty="0" smtClean="0">
                <a:solidFill>
                  <a:schemeClr val="tx1"/>
                </a:solidFill>
                <a:effectLst/>
                <a:latin typeface="+mn-lt"/>
                <a:ea typeface="+mn-ea"/>
                <a:cs typeface="+mn-cs"/>
              </a:rPr>
              <a:t> הבקרה על ההשפעות הסביבתיות" משתמשת בניתוח סטטיסטי של מחקרים של דגים ושל </a:t>
            </a:r>
            <a:r>
              <a:rPr lang="he-IL" sz="1200" b="0" i="0" u="none" strike="noStrike" kern="1200" dirty="0" smtClean="0">
                <a:solidFill>
                  <a:schemeClr val="tx1"/>
                </a:solidFill>
                <a:effectLst/>
                <a:latin typeface="+mn-lt"/>
                <a:ea typeface="+mn-ea"/>
                <a:cs typeface="+mn-cs"/>
                <a:hlinkClick r:id="rId24" tooltip="קרקעית הים"/>
              </a:rPr>
              <a:t>קרקעית </a:t>
            </a:r>
            <a:r>
              <a:rPr lang="he-IL" sz="1200" b="0" i="0" u="none" strike="noStrike" kern="1200" dirty="0" err="1" smtClean="0">
                <a:solidFill>
                  <a:schemeClr val="tx1"/>
                </a:solidFill>
                <a:effectLst/>
                <a:latin typeface="+mn-lt"/>
                <a:ea typeface="+mn-ea"/>
                <a:cs typeface="+mn-cs"/>
                <a:hlinkClick r:id="rId24" tooltip="קרקעית הים"/>
              </a:rPr>
              <a:t>הים</a:t>
            </a:r>
            <a:r>
              <a:rPr lang="he-IL" sz="1200" b="0" i="0" kern="1200" dirty="0" err="1" smtClean="0">
                <a:solidFill>
                  <a:schemeClr val="tx1"/>
                </a:solidFill>
                <a:effectLst/>
                <a:latin typeface="+mn-lt"/>
                <a:ea typeface="+mn-ea"/>
                <a:cs typeface="+mn-cs"/>
              </a:rPr>
              <a:t>למדידת</a:t>
            </a:r>
            <a:r>
              <a:rPr lang="he-IL" sz="1200" b="0" i="0" kern="1200" dirty="0" smtClean="0">
                <a:solidFill>
                  <a:schemeClr val="tx1"/>
                </a:solidFill>
                <a:effectLst/>
                <a:latin typeface="+mn-lt"/>
                <a:ea typeface="+mn-ea"/>
                <a:cs typeface="+mn-cs"/>
              </a:rPr>
              <a:t> ההשפעות של שפכי עיסה טחונה או מתכות על המערכת הימית האקולוגית.</a:t>
            </a:r>
          </a:p>
          <a:p>
            <a:endParaRPr lang="en-US" dirty="0"/>
          </a:p>
        </p:txBody>
      </p:sp>
      <p:sp>
        <p:nvSpPr>
          <p:cNvPr id="4" name="Slide Number Placeholder 3"/>
          <p:cNvSpPr>
            <a:spLocks noGrp="1"/>
          </p:cNvSpPr>
          <p:nvPr>
            <p:ph type="sldNum" sz="quarter" idx="10"/>
          </p:nvPr>
        </p:nvSpPr>
        <p:spPr/>
        <p:txBody>
          <a:bodyPr/>
          <a:lstStyle/>
          <a:p>
            <a:fld id="{684DE5B2-10B4-4411-83D9-3CB4DE84190B}" type="slidenum">
              <a:rPr lang="he-IL" smtClean="0"/>
              <a:t>49</a:t>
            </a:fld>
            <a:endParaRPr lang="he-IL"/>
          </a:p>
        </p:txBody>
      </p:sp>
    </p:spTree>
    <p:extLst>
      <p:ext uri="{BB962C8B-B14F-4D97-AF65-F5344CB8AC3E}">
        <p14:creationId xmlns:p14="http://schemas.microsoft.com/office/powerpoint/2010/main" val="3081260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1200" b="0" i="0" u="none" strike="noStrike" kern="1200" baseline="0" dirty="0" smtClean="0">
                <a:solidFill>
                  <a:schemeClr val="tx1"/>
                </a:solidFill>
                <a:latin typeface="+mn-lt"/>
                <a:ea typeface="+mn-ea"/>
                <a:cs typeface="+mn-cs"/>
              </a:rPr>
              <a:t>שימו לב: ♥</a:t>
            </a:r>
          </a:p>
          <a:p>
            <a:r>
              <a:rPr lang="he-IL" sz="1200" b="0" i="0" u="none" strike="noStrike" kern="1200" baseline="0" dirty="0" smtClean="0">
                <a:solidFill>
                  <a:schemeClr val="tx1"/>
                </a:solidFill>
                <a:latin typeface="+mn-lt"/>
                <a:ea typeface="+mn-ea"/>
                <a:cs typeface="+mn-cs"/>
              </a:rPr>
              <a:t>שימו לב, במקרה של מודל רגרסיה מרובה, יש לחשב מקדם מתאם מרובה</a:t>
            </a:r>
            <a:r>
              <a:rPr lang="en-US" sz="1200" b="0" i="0" u="none" strike="noStrike" kern="1200" baseline="0" dirty="0" smtClean="0">
                <a:solidFill>
                  <a:schemeClr val="tx1"/>
                </a:solidFill>
                <a:latin typeface="+mn-lt"/>
                <a:ea typeface="+mn-ea"/>
                <a:cs typeface="+mn-cs"/>
              </a:rPr>
              <a:t>  </a:t>
            </a:r>
            <a:r>
              <a:rPr lang="he-IL" sz="1200" b="0" i="0" u="none" strike="noStrike" kern="1200" baseline="0" dirty="0" smtClean="0">
                <a:solidFill>
                  <a:schemeClr val="tx1"/>
                </a:solidFill>
                <a:latin typeface="+mn-lt"/>
                <a:ea typeface="+mn-ea"/>
                <a:cs typeface="+mn-cs"/>
              </a:rPr>
              <a:t>המהווה סטנדרטיזציה של השונות המשותפת של שלושה משתנים ומעלה.</a:t>
            </a:r>
          </a:p>
          <a:p>
            <a:r>
              <a:rPr lang="he-IL" sz="1200" b="0" i="0" u="none" strike="noStrike" kern="1200" baseline="0" dirty="0" smtClean="0">
                <a:solidFill>
                  <a:schemeClr val="tx1"/>
                </a:solidFill>
                <a:latin typeface="+mn-lt"/>
                <a:ea typeface="+mn-ea"/>
                <a:cs typeface="+mn-cs"/>
              </a:rPr>
              <a:t>) העמקה בנושא רגרסיה מרובה ניתן למצוא בספר הקורס "הסקה סטטיסטית" ) 30204</a:t>
            </a:r>
          </a:p>
          <a:p>
            <a:r>
              <a:rPr lang="he-IL" sz="1200" b="0" i="0" u="none" strike="noStrike" kern="1200" baseline="0" dirty="0" smtClean="0">
                <a:solidFill>
                  <a:schemeClr val="tx1"/>
                </a:solidFill>
                <a:latin typeface="+mn-lt"/>
                <a:ea typeface="+mn-ea"/>
                <a:cs typeface="+mn-cs"/>
              </a:rPr>
              <a:t>. של האוניברסיטה הפתוחה, יחידה 15 , סעיף 15.11</a:t>
            </a:r>
            <a:endParaRPr lang="he-IL" dirty="0"/>
          </a:p>
        </p:txBody>
      </p:sp>
      <p:sp>
        <p:nvSpPr>
          <p:cNvPr id="4" name="Slide Number Placeholder 3"/>
          <p:cNvSpPr>
            <a:spLocks noGrp="1"/>
          </p:cNvSpPr>
          <p:nvPr>
            <p:ph type="sldNum" sz="quarter" idx="10"/>
          </p:nvPr>
        </p:nvSpPr>
        <p:spPr/>
        <p:txBody>
          <a:bodyPr/>
          <a:lstStyle/>
          <a:p>
            <a:fld id="{2B2F32F4-1505-47C5-AA73-9DEF00B3B258}" type="slidenum">
              <a:rPr lang="he-IL" smtClean="0"/>
              <a:t>60</a:t>
            </a:fld>
            <a:endParaRPr lang="he-IL"/>
          </a:p>
        </p:txBody>
      </p:sp>
    </p:spTree>
    <p:extLst>
      <p:ext uri="{BB962C8B-B14F-4D97-AF65-F5344CB8AC3E}">
        <p14:creationId xmlns:p14="http://schemas.microsoft.com/office/powerpoint/2010/main" val="328813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5706BC67-B6BC-4D81-A552-F91B9BB42921}" type="slidenum">
              <a:rPr lang="en-US" smtClean="0">
                <a:cs typeface="Arial" pitchFamily="34" charset="0"/>
              </a:rPr>
              <a:pPr/>
              <a:t>73</a:t>
            </a:fld>
            <a:endParaRPr lang="en-US" smtClean="0">
              <a:cs typeface="Arial" pitchFamily="34" charset="0"/>
            </a:endParaRPr>
          </a:p>
        </p:txBody>
      </p:sp>
      <p:sp>
        <p:nvSpPr>
          <p:cNvPr id="77827" name="Rectangle 2"/>
          <p:cNvSpPr>
            <a:spLocks noGrp="1" noRot="1" noChangeAspect="1" noChangeArrowheads="1" noTextEdit="1"/>
          </p:cNvSpPr>
          <p:nvPr>
            <p:ph type="sldImg"/>
          </p:nvPr>
        </p:nvSpPr>
        <p:spPr>
          <a:xfrm>
            <a:off x="396875" y="693738"/>
            <a:ext cx="6070600" cy="3414712"/>
          </a:xfrm>
          <a:ln/>
        </p:spPr>
      </p:sp>
      <p:sp>
        <p:nvSpPr>
          <p:cNvPr id="77828" name="Rectangle 3"/>
          <p:cNvSpPr>
            <a:spLocks noGrp="1" noChangeArrowheads="1"/>
          </p:cNvSpPr>
          <p:nvPr>
            <p:ph type="body" idx="1"/>
          </p:nvPr>
        </p:nvSpPr>
        <p:spPr>
          <a:xfrm>
            <a:off x="912813" y="4343400"/>
            <a:ext cx="5030787" cy="4111625"/>
          </a:xfrm>
          <a:noFill/>
          <a:ln/>
        </p:spPr>
        <p:txBody>
          <a:bodyPr/>
          <a:lstStyle/>
          <a:p>
            <a:pPr eaLnBrk="1" hangingPunct="1"/>
            <a:endParaRPr lang="en-US" smtClean="0">
              <a:cs typeface="Arial" pitchFamily="34" charset="0"/>
            </a:endParaRPr>
          </a:p>
        </p:txBody>
      </p:sp>
    </p:spTree>
    <p:extLst>
      <p:ext uri="{BB962C8B-B14F-4D97-AF65-F5344CB8AC3E}">
        <p14:creationId xmlns:p14="http://schemas.microsoft.com/office/powerpoint/2010/main" val="1577252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16F8E24-EDF0-4776-9D6F-B9A1ECAEC7EA}" type="slidenum">
              <a:rPr lang="en-US" smtClean="0">
                <a:cs typeface="Arial" pitchFamily="34" charset="0"/>
              </a:rPr>
              <a:pPr/>
              <a:t>74</a:t>
            </a:fld>
            <a:endParaRPr lang="en-US" smtClean="0">
              <a:cs typeface="Arial" pitchFamily="34" charset="0"/>
            </a:endParaRPr>
          </a:p>
        </p:txBody>
      </p:sp>
      <p:sp>
        <p:nvSpPr>
          <p:cNvPr id="78851" name="Rectangle 2"/>
          <p:cNvSpPr>
            <a:spLocks noGrp="1" noRot="1" noChangeAspect="1" noChangeArrowheads="1" noTextEdit="1"/>
          </p:cNvSpPr>
          <p:nvPr>
            <p:ph type="sldImg"/>
          </p:nvPr>
        </p:nvSpPr>
        <p:spPr>
          <a:xfrm>
            <a:off x="385763" y="687388"/>
            <a:ext cx="6091237" cy="3427412"/>
          </a:xfrm>
          <a:ln/>
        </p:spPr>
      </p:sp>
      <p:sp>
        <p:nvSpPr>
          <p:cNvPr id="78852" name="Rectangle 3"/>
          <p:cNvSpPr>
            <a:spLocks noGrp="1" noChangeArrowheads="1"/>
          </p:cNvSpPr>
          <p:nvPr>
            <p:ph type="body" idx="1"/>
          </p:nvPr>
        </p:nvSpPr>
        <p:spPr>
          <a:xfrm>
            <a:off x="914400" y="4341813"/>
            <a:ext cx="5029200" cy="4114800"/>
          </a:xfrm>
          <a:noFill/>
          <a:ln/>
        </p:spPr>
        <p:txBody>
          <a:bodyPr lIns="89894" tIns="44946" rIns="89894" bIns="44946"/>
          <a:lstStyle/>
          <a:p>
            <a:pPr algn="l" eaLnBrk="1" hangingPunct="1"/>
            <a:r>
              <a:rPr lang="en-US" smtClean="0">
                <a:cs typeface="Arial" pitchFamily="34" charset="0"/>
              </a:rPr>
              <a:t>Expenditure - </a:t>
            </a:r>
          </a:p>
        </p:txBody>
      </p:sp>
    </p:spTree>
    <p:extLst>
      <p:ext uri="{BB962C8B-B14F-4D97-AF65-F5344CB8AC3E}">
        <p14:creationId xmlns:p14="http://schemas.microsoft.com/office/powerpoint/2010/main" val="2665776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CC4E46F8-A4B6-41BD-8C16-9802178B33AB}" type="slidenum">
              <a:rPr lang="en-US" smtClean="0">
                <a:cs typeface="Arial" pitchFamily="34" charset="0"/>
              </a:rPr>
              <a:pPr/>
              <a:t>75</a:t>
            </a:fld>
            <a:endParaRPr lang="en-US" smtClean="0">
              <a:cs typeface="Arial" pitchFamily="34" charset="0"/>
            </a:endParaRPr>
          </a:p>
        </p:txBody>
      </p:sp>
      <p:sp>
        <p:nvSpPr>
          <p:cNvPr id="79875" name="Rectangle 2"/>
          <p:cNvSpPr>
            <a:spLocks noGrp="1" noRot="1" noChangeAspect="1" noChangeArrowheads="1" noTextEdit="1"/>
          </p:cNvSpPr>
          <p:nvPr>
            <p:ph type="sldImg"/>
          </p:nvPr>
        </p:nvSpPr>
        <p:spPr>
          <a:xfrm>
            <a:off x="385763" y="687388"/>
            <a:ext cx="6091237" cy="3427412"/>
          </a:xfrm>
          <a:ln/>
        </p:spPr>
      </p:sp>
      <p:sp>
        <p:nvSpPr>
          <p:cNvPr id="79876" name="Rectangle 3"/>
          <p:cNvSpPr>
            <a:spLocks noGrp="1" noChangeArrowheads="1"/>
          </p:cNvSpPr>
          <p:nvPr>
            <p:ph type="body" idx="1"/>
          </p:nvPr>
        </p:nvSpPr>
        <p:spPr>
          <a:xfrm>
            <a:off x="914400" y="4341813"/>
            <a:ext cx="5029200" cy="4114800"/>
          </a:xfrm>
          <a:noFill/>
          <a:ln/>
        </p:spPr>
        <p:txBody>
          <a:bodyPr lIns="89894" tIns="44946" rIns="89894" bIns="44946"/>
          <a:lstStyle/>
          <a:p>
            <a:pPr eaLnBrk="1" hangingPunct="1"/>
            <a:endParaRPr lang="en-US" smtClean="0">
              <a:cs typeface="Arial" pitchFamily="34" charset="0"/>
            </a:endParaRPr>
          </a:p>
        </p:txBody>
      </p:sp>
    </p:spTree>
    <p:extLst>
      <p:ext uri="{BB962C8B-B14F-4D97-AF65-F5344CB8AC3E}">
        <p14:creationId xmlns:p14="http://schemas.microsoft.com/office/powerpoint/2010/main" val="3891267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pPr algn="l" rtl="0"/>
            <a:r>
              <a:rPr lang="en-US" smtClean="0">
                <a:cs typeface="Arial" pitchFamily="34" charset="0"/>
              </a:rPr>
              <a:t>SSE – Sum of Squares </a:t>
            </a:r>
          </a:p>
        </p:txBody>
      </p:sp>
      <p:sp>
        <p:nvSpPr>
          <p:cNvPr id="53252" name="Slide Number Placeholder 3"/>
          <p:cNvSpPr>
            <a:spLocks noGrp="1"/>
          </p:cNvSpPr>
          <p:nvPr>
            <p:ph type="sldNum" sz="quarter" idx="5"/>
          </p:nvPr>
        </p:nvSpPr>
        <p:spPr>
          <a:noFill/>
        </p:spPr>
        <p:txBody>
          <a:bodyPr/>
          <a:lstStyle/>
          <a:p>
            <a:fld id="{430C09C7-0BD9-4A31-8A30-0E24DB078BCF}" type="slidenum">
              <a:rPr lang="he-IL" smtClean="0">
                <a:cs typeface="Arial" pitchFamily="34" charset="0"/>
              </a:rPr>
              <a:pPr/>
              <a:t>80</a:t>
            </a:fld>
            <a:endParaRPr lang="en-US" smtClean="0">
              <a:cs typeface="Arial" pitchFamily="34" charset="0"/>
            </a:endParaRPr>
          </a:p>
        </p:txBody>
      </p:sp>
    </p:spTree>
    <p:extLst>
      <p:ext uri="{BB962C8B-B14F-4D97-AF65-F5344CB8AC3E}">
        <p14:creationId xmlns:p14="http://schemas.microsoft.com/office/powerpoint/2010/main" val="1255572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393700" y="692150"/>
            <a:ext cx="6070600" cy="3416300"/>
          </a:xfrm>
          <a:ln/>
        </p:spPr>
      </p:sp>
      <p:sp>
        <p:nvSpPr>
          <p:cNvPr id="54275" name="Rectangle 3"/>
          <p:cNvSpPr>
            <a:spLocks noGrp="1" noChangeArrowheads="1"/>
          </p:cNvSpPr>
          <p:nvPr>
            <p:ph type="body" idx="1"/>
          </p:nvPr>
        </p:nvSpPr>
        <p:spPr>
          <a:noFill/>
          <a:ln/>
        </p:spPr>
        <p:txBody>
          <a:bodyPr/>
          <a:lstStyle/>
          <a:p>
            <a:endParaRPr lang="en-US" smtClean="0">
              <a:cs typeface="Arial" pitchFamily="34" charset="0"/>
            </a:endParaRPr>
          </a:p>
        </p:txBody>
      </p:sp>
    </p:spTree>
    <p:extLst>
      <p:ext uri="{BB962C8B-B14F-4D97-AF65-F5344CB8AC3E}">
        <p14:creationId xmlns:p14="http://schemas.microsoft.com/office/powerpoint/2010/main" val="1769957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https://www.globes.co.il/news/article.aspx?did=1001226310</a:t>
            </a:r>
            <a:endParaRPr lang="he-IL" dirty="0" smtClean="0"/>
          </a:p>
          <a:p>
            <a:r>
              <a:rPr lang="en-US" dirty="0" smtClean="0">
                <a:hlinkClick r:id="rId4"/>
              </a:rPr>
              <a:t>https://www.themarker.com/techblogs/misterdata/BLOG-1.6588600</a:t>
            </a:r>
            <a:endParaRPr lang="he-IL" dirty="0" smtClean="0"/>
          </a:p>
          <a:p>
            <a:endParaRPr lang="he-IL" dirty="0" smtClean="0"/>
          </a:p>
          <a:p>
            <a:r>
              <a:rPr lang="en-US" dirty="0" smtClean="0">
                <a:hlinkClick r:id="rId5"/>
              </a:rPr>
              <a:t>https://cs.wmich.edu/~trenary/files/cs5300/RLBook/the-book.html</a:t>
            </a:r>
            <a:endParaRPr lang="en-US" dirty="0"/>
          </a:p>
        </p:txBody>
      </p:sp>
      <p:sp>
        <p:nvSpPr>
          <p:cNvPr id="4" name="Slide Number Placeholder 3"/>
          <p:cNvSpPr>
            <a:spLocks noGrp="1"/>
          </p:cNvSpPr>
          <p:nvPr>
            <p:ph type="sldNum" sz="quarter" idx="10"/>
          </p:nvPr>
        </p:nvSpPr>
        <p:spPr/>
        <p:txBody>
          <a:bodyPr/>
          <a:lstStyle/>
          <a:p>
            <a:fld id="{684DE5B2-10B4-4411-83D9-3CB4DE84190B}" type="slidenum">
              <a:rPr lang="he-IL" smtClean="0"/>
              <a:t>10</a:t>
            </a:fld>
            <a:endParaRPr lang="he-IL"/>
          </a:p>
        </p:txBody>
      </p:sp>
    </p:spTree>
    <p:extLst>
      <p:ext uri="{BB962C8B-B14F-4D97-AF65-F5344CB8AC3E}">
        <p14:creationId xmlns:p14="http://schemas.microsoft.com/office/powerpoint/2010/main" val="1045405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1150938" y="692150"/>
            <a:ext cx="4556125" cy="3416300"/>
          </a:xfrm>
          <a:ln/>
        </p:spPr>
      </p:sp>
      <p:sp>
        <p:nvSpPr>
          <p:cNvPr id="55299" name="Rectangle 3"/>
          <p:cNvSpPr>
            <a:spLocks noGrp="1" noChangeArrowheads="1"/>
          </p:cNvSpPr>
          <p:nvPr>
            <p:ph type="body" idx="1"/>
          </p:nvPr>
        </p:nvSpPr>
        <p:spPr>
          <a:noFill/>
          <a:ln/>
        </p:spPr>
        <p:txBody>
          <a:bodyPr/>
          <a:lstStyle/>
          <a:p>
            <a:endParaRPr lang="en-US" smtClean="0">
              <a:cs typeface="Arial" pitchFamily="34" charset="0"/>
            </a:endParaRPr>
          </a:p>
        </p:txBody>
      </p:sp>
    </p:spTree>
    <p:extLst>
      <p:ext uri="{BB962C8B-B14F-4D97-AF65-F5344CB8AC3E}">
        <p14:creationId xmlns:p14="http://schemas.microsoft.com/office/powerpoint/2010/main" val="2752271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pPr algn="l"/>
            <a:endParaRPr lang="en-US" smtClean="0">
              <a:cs typeface="Arial" pitchFamily="34" charset="0"/>
            </a:endParaRPr>
          </a:p>
        </p:txBody>
      </p:sp>
      <p:sp>
        <p:nvSpPr>
          <p:cNvPr id="56324" name="Slide Number Placeholder 3"/>
          <p:cNvSpPr>
            <a:spLocks noGrp="1"/>
          </p:cNvSpPr>
          <p:nvPr>
            <p:ph type="sldNum" sz="quarter" idx="5"/>
          </p:nvPr>
        </p:nvSpPr>
        <p:spPr>
          <a:noFill/>
        </p:spPr>
        <p:txBody>
          <a:bodyPr/>
          <a:lstStyle/>
          <a:p>
            <a:fld id="{0EDCDAF8-FF78-4564-B68F-2228D6572D2E}" type="slidenum">
              <a:rPr lang="he-IL" smtClean="0">
                <a:cs typeface="Arial" pitchFamily="34" charset="0"/>
              </a:rPr>
              <a:pPr/>
              <a:t>83</a:t>
            </a:fld>
            <a:endParaRPr lang="en-US" smtClean="0">
              <a:cs typeface="Arial" pitchFamily="34" charset="0"/>
            </a:endParaRPr>
          </a:p>
        </p:txBody>
      </p:sp>
    </p:spTree>
    <p:extLst>
      <p:ext uri="{BB962C8B-B14F-4D97-AF65-F5344CB8AC3E}">
        <p14:creationId xmlns:p14="http://schemas.microsoft.com/office/powerpoint/2010/main" val="366604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a:lstStyle/>
          <a:p>
            <a:pPr>
              <a:spcBef>
                <a:spcPct val="0"/>
              </a:spcBef>
            </a:pPr>
            <a:endParaRPr lang="he-IL" smtClean="0"/>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95463A5-E686-4D13-BC61-03C1129105C3}" type="slidenum">
              <a:rPr lang="he-IL"/>
              <a:pPr/>
              <a:t>93</a:t>
            </a:fld>
            <a:endParaRPr lang="he-IL"/>
          </a:p>
        </p:txBody>
      </p:sp>
    </p:spTree>
    <p:extLst>
      <p:ext uri="{BB962C8B-B14F-4D97-AF65-F5344CB8AC3E}">
        <p14:creationId xmlns:p14="http://schemas.microsoft.com/office/powerpoint/2010/main" val="1556992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endParaRPr lang="he-IL" dirty="0" smtClean="0">
              <a:latin typeface="Arial" pitchFamily="34" charset="0"/>
            </a:endParaRPr>
          </a:p>
          <a:p>
            <a:pPr algn="r" rtl="1" eaLnBrk="1" hangingPunct="1"/>
            <a:r>
              <a:rPr lang="he-IL" sz="800" dirty="0" smtClean="0">
                <a:latin typeface="Arial" pitchFamily="34" charset="0"/>
              </a:rPr>
              <a:t>דוגמה רשימת תכונות וערכיהן (רשימת זוגות של קלט-פלט)).</a:t>
            </a:r>
            <a:endParaRPr lang="en-US" sz="800" dirty="0" smtClean="0">
              <a:latin typeface="Arial" pitchFamily="34" charset="0"/>
            </a:endParaRPr>
          </a:p>
          <a:p>
            <a:pPr algn="r" rtl="1" eaLnBrk="1" hangingPunct="1"/>
            <a:r>
              <a:rPr lang="he-IL" sz="800" dirty="0" smtClean="0">
                <a:latin typeface="Arial" pitchFamily="34" charset="0"/>
              </a:rPr>
              <a:t>למשל: משחק כדור: אילו שחקנים היו בהגנה</a:t>
            </a:r>
            <a:endParaRPr lang="en-US" sz="800" dirty="0" smtClean="0">
              <a:latin typeface="Arial" pitchFamily="34" charset="0"/>
            </a:endParaRPr>
          </a:p>
          <a:p>
            <a:pPr algn="r" rtl="1" eaLnBrk="1" hangingPunct="1"/>
            <a:r>
              <a:rPr lang="he-IL" sz="800" dirty="0" smtClean="0">
                <a:latin typeface="Arial" pitchFamily="34" charset="0"/>
              </a:rPr>
              <a:t>דוא"ל: מי שלח את הדוא"ל.</a:t>
            </a:r>
            <a:endParaRPr lang="en-US" sz="800" dirty="0" smtClean="0">
              <a:latin typeface="Arial" pitchFamily="34" charset="0"/>
            </a:endParaRPr>
          </a:p>
          <a:p>
            <a:pPr algn="r" rtl="1" eaLnBrk="1" hangingPunct="1"/>
            <a:r>
              <a:rPr lang="he-IL" sz="800" dirty="0" smtClean="0">
                <a:latin typeface="Arial" pitchFamily="34" charset="0"/>
              </a:rPr>
              <a:t> </a:t>
            </a:r>
            <a:endParaRPr lang="en-US" sz="800" dirty="0" smtClean="0">
              <a:latin typeface="Arial" pitchFamily="34" charset="0"/>
            </a:endParaRPr>
          </a:p>
          <a:p>
            <a:pPr algn="r" rtl="1" eaLnBrk="1" hangingPunct="1"/>
            <a:r>
              <a:rPr lang="he-IL" sz="800" dirty="0" smtClean="0">
                <a:latin typeface="Arial" pitchFamily="34" charset="0"/>
              </a:rPr>
              <a:t>בהינתן דוגמה, יש לסווג אותה לקטגוריה המתאימה.</a:t>
            </a:r>
            <a:endParaRPr lang="en-US" sz="800" dirty="0" smtClean="0">
              <a:latin typeface="Arial" pitchFamily="34" charset="0"/>
            </a:endParaRPr>
          </a:p>
          <a:p>
            <a:pPr algn="r" rtl="1" eaLnBrk="1" hangingPunct="1"/>
            <a:r>
              <a:rPr lang="he-IL" sz="800" dirty="0" smtClean="0">
                <a:latin typeface="Arial" pitchFamily="34" charset="0"/>
              </a:rPr>
              <a:t>למשל: מי ניצח במשחק כדור נתון?</a:t>
            </a:r>
            <a:endParaRPr lang="en-US" sz="800" dirty="0" smtClean="0">
              <a:latin typeface="Arial" pitchFamily="34" charset="0"/>
            </a:endParaRPr>
          </a:p>
          <a:p>
            <a:pPr algn="r" rtl="1" eaLnBrk="1" hangingPunct="1"/>
            <a:r>
              <a:rPr lang="he-IL" sz="800" dirty="0" smtClean="0">
                <a:latin typeface="Arial" pitchFamily="34" charset="0"/>
              </a:rPr>
              <a:t>כיצד לסווג הודעת דוא"ל נתונה (האם היא הודעת זבל או הודעה רצויה)?</a:t>
            </a:r>
            <a:endParaRPr lang="en-US" sz="800" dirty="0" smtClean="0">
              <a:latin typeface="Arial" pitchFamily="34" charset="0"/>
            </a:endParaRPr>
          </a:p>
          <a:p>
            <a:pPr algn="r" rtl="1" eaLnBrk="1" hangingPunct="1"/>
            <a:r>
              <a:rPr lang="he-IL" sz="800" dirty="0" smtClean="0">
                <a:latin typeface="Arial" pitchFamily="34" charset="0"/>
              </a:rPr>
              <a:t> </a:t>
            </a:r>
            <a:endParaRPr lang="en-US" sz="800" dirty="0" smtClean="0">
              <a:latin typeface="Arial" pitchFamily="34" charset="0"/>
            </a:endParaRPr>
          </a:p>
          <a:p>
            <a:pPr algn="r" rtl="1" eaLnBrk="1" hangingPunct="1"/>
            <a:r>
              <a:rPr lang="he-IL" sz="800" dirty="0" smtClean="0">
                <a:latin typeface="Arial" pitchFamily="34" charset="0"/>
              </a:rPr>
              <a:t>קבוצת אימון משמשת לבניית עץ ההחלטה.</a:t>
            </a:r>
            <a:endParaRPr lang="en-US" sz="800" dirty="0" smtClean="0">
              <a:latin typeface="Arial" pitchFamily="34" charset="0"/>
            </a:endParaRPr>
          </a:p>
          <a:p>
            <a:pPr algn="r" rtl="1" eaLnBrk="1" hangingPunct="1"/>
            <a:r>
              <a:rPr lang="he-IL" sz="800" dirty="0" smtClean="0">
                <a:latin typeface="Arial" pitchFamily="34" charset="0"/>
              </a:rPr>
              <a:t>עץ ההחלטה משמש לסיווג דוגמאות חדשות לקטגוריות.</a:t>
            </a:r>
            <a:endParaRPr lang="en-US" sz="800" dirty="0" smtClean="0">
              <a:latin typeface="Arial" pitchFamily="34" charset="0"/>
            </a:endParaRPr>
          </a:p>
          <a:p>
            <a:pPr eaLnBrk="1" hangingPunct="1"/>
            <a:endParaRPr lang="en-US" dirty="0" smtClean="0">
              <a:latin typeface="Arial" pitchFamily="34"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fld id="{98792C2D-52D4-4056-B53D-6A9B728E0FDE}" type="slidenum">
              <a:rPr lang="en-US"/>
              <a:pPr eaLnBrk="1" hangingPunct="1"/>
              <a:t>105</a:t>
            </a:fld>
            <a:endParaRPr lang="en-US"/>
          </a:p>
        </p:txBody>
      </p:sp>
    </p:spTree>
    <p:extLst>
      <p:ext uri="{BB962C8B-B14F-4D97-AF65-F5344CB8AC3E}">
        <p14:creationId xmlns:p14="http://schemas.microsoft.com/office/powerpoint/2010/main" val="2336173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54FCA3C-D239-4F3B-ACBA-B20F133271F9}" type="slidenum">
              <a:rPr lang="en-US"/>
              <a:pPr/>
              <a:t>142</a:t>
            </a:fld>
            <a:endParaRPr lang="en-US"/>
          </a:p>
        </p:txBody>
      </p:sp>
    </p:spTree>
    <p:extLst>
      <p:ext uri="{BB962C8B-B14F-4D97-AF65-F5344CB8AC3E}">
        <p14:creationId xmlns:p14="http://schemas.microsoft.com/office/powerpoint/2010/main" val="913932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54FCA3C-D239-4F3B-ACBA-B20F133271F9}" type="slidenum">
              <a:rPr lang="en-US"/>
              <a:pPr/>
              <a:t>143</a:t>
            </a:fld>
            <a:endParaRPr lang="en-US"/>
          </a:p>
        </p:txBody>
      </p:sp>
    </p:spTree>
    <p:extLst>
      <p:ext uri="{BB962C8B-B14F-4D97-AF65-F5344CB8AC3E}">
        <p14:creationId xmlns:p14="http://schemas.microsoft.com/office/powerpoint/2010/main" val="2123865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54FCA3C-D239-4F3B-ACBA-B20F133271F9}" type="slidenum">
              <a:rPr lang="en-US"/>
              <a:pPr/>
              <a:t>147</a:t>
            </a:fld>
            <a:endParaRPr lang="en-US"/>
          </a:p>
        </p:txBody>
      </p:sp>
    </p:spTree>
    <p:extLst>
      <p:ext uri="{BB962C8B-B14F-4D97-AF65-F5344CB8AC3E}">
        <p14:creationId xmlns:p14="http://schemas.microsoft.com/office/powerpoint/2010/main" val="902590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4E0638B-457C-46B3-990C-DEC89363B013}" type="slidenum">
              <a:rPr lang="en-US" altLang="he-IL"/>
              <a:pPr>
                <a:spcBef>
                  <a:spcPct val="0"/>
                </a:spcBef>
              </a:pPr>
              <a:t>198</a:t>
            </a:fld>
            <a:endParaRPr lang="en-US" altLang="he-IL"/>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928520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D2079982-5F5C-4EF5-A200-F5849B4BF057}"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199</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2465938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ACCA7747-CAC0-4B9A-819F-B2B8A10030D2}"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200</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38139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נכסה את הנושא הזה מפרק 8 ואילך</a:t>
            </a:r>
            <a:r>
              <a:rPr lang="he-IL" baseline="0" dirty="0" smtClean="0"/>
              <a:t> </a:t>
            </a:r>
          </a:p>
          <a:p>
            <a:endParaRPr lang="he-IL" baseline="0" dirty="0" smtClean="0"/>
          </a:p>
          <a:p>
            <a:r>
              <a:rPr lang="en-US" dirty="0" smtClean="0"/>
              <a:t>Automated machine learning</a:t>
            </a:r>
          </a:p>
          <a:p>
            <a:r>
              <a:rPr lang="en-US" dirty="0" smtClean="0"/>
              <a:t>Cluster analysis</a:t>
            </a:r>
          </a:p>
          <a:p>
            <a:r>
              <a:rPr lang="en-US" dirty="0" smtClean="0"/>
              <a:t>Anomaly detection</a:t>
            </a:r>
          </a:p>
          <a:p>
            <a:r>
              <a:rPr lang="en-US" dirty="0" smtClean="0"/>
              <a:t>Expectation–maximization algorithm</a:t>
            </a:r>
          </a:p>
          <a:p>
            <a:r>
              <a:rPr lang="en-US" dirty="0" smtClean="0"/>
              <a:t>Generative topographic map</a:t>
            </a:r>
          </a:p>
          <a:p>
            <a:r>
              <a:rPr lang="en-US" dirty="0" smtClean="0"/>
              <a:t>Meta-learning (computer science)</a:t>
            </a:r>
          </a:p>
          <a:p>
            <a:r>
              <a:rPr lang="en-US" dirty="0" smtClean="0"/>
              <a:t>Multivariate analysis</a:t>
            </a:r>
          </a:p>
          <a:p>
            <a:r>
              <a:rPr lang="en-US" dirty="0" smtClean="0"/>
              <a:t>Radial basis function network</a:t>
            </a:r>
            <a:endParaRPr lang="en-US" dirty="0"/>
          </a:p>
        </p:txBody>
      </p:sp>
      <p:sp>
        <p:nvSpPr>
          <p:cNvPr id="4" name="Slide Number Placeholder 3"/>
          <p:cNvSpPr>
            <a:spLocks noGrp="1"/>
          </p:cNvSpPr>
          <p:nvPr>
            <p:ph type="sldNum" sz="quarter" idx="10"/>
          </p:nvPr>
        </p:nvSpPr>
        <p:spPr/>
        <p:txBody>
          <a:bodyPr/>
          <a:lstStyle/>
          <a:p>
            <a:fld id="{684DE5B2-10B4-4411-83D9-3CB4DE84190B}" type="slidenum">
              <a:rPr lang="he-IL" smtClean="0"/>
              <a:t>11</a:t>
            </a:fld>
            <a:endParaRPr lang="he-IL"/>
          </a:p>
        </p:txBody>
      </p:sp>
    </p:spTree>
    <p:extLst>
      <p:ext uri="{BB962C8B-B14F-4D97-AF65-F5344CB8AC3E}">
        <p14:creationId xmlns:p14="http://schemas.microsoft.com/office/powerpoint/2010/main" val="968507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CA850534-C7D4-4B3A-8D5A-B62293D99126}"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201</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e-IL" smtClean="0"/>
              <a:t>I : the expected information needed to classify a given sample</a:t>
            </a:r>
          </a:p>
          <a:p>
            <a:r>
              <a:rPr lang="en-US" altLang="he-IL" smtClean="0"/>
              <a:t>E (entropy) : expected information based on the partitioning into subsets by A</a:t>
            </a:r>
          </a:p>
          <a:p>
            <a:r>
              <a:rPr lang="en-US" altLang="he-IL" smtClean="0"/>
              <a:t> </a:t>
            </a:r>
          </a:p>
        </p:txBody>
      </p:sp>
    </p:spTree>
    <p:extLst>
      <p:ext uri="{BB962C8B-B14F-4D97-AF65-F5344CB8AC3E}">
        <p14:creationId xmlns:p14="http://schemas.microsoft.com/office/powerpoint/2010/main" val="859629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45C65F94-8768-4F9B-B1FF-30B57F241548}"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202</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780715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1FACAB00-367B-45BC-B4B6-98BEAEFF7646}"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203</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3729905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A025DBFB-E002-4805-9E90-969452BA4DCB}"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204</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2952853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7BC62F1C-9369-4387-BB55-CB190084F1E1}"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205</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4015827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17DE504D-21A5-4765-BC89-490D5D72FB82}"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206</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4021200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AB4C0217-AC86-4B2B-B2C0-79C705CF556D}"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207</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185890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CF2282F3-61D5-4B23-BD5A-28CEE5CD6ECE}"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208</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193540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B8B144B8-7B85-424E-9030-5CEE9CA0E553}"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209</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43477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71E61E26-929E-4C0B-BA1C-765BA897D16F}" type="slidenum">
              <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931863" rtl="0" eaLnBrk="0" fontAlgn="base" latinLnBrk="0" hangingPunct="0">
                <a:lnSpc>
                  <a:spcPct val="100000"/>
                </a:lnSpc>
                <a:spcBef>
                  <a:spcPct val="0"/>
                </a:spcBef>
                <a:spcAft>
                  <a:spcPct val="0"/>
                </a:spcAft>
                <a:buClrTx/>
                <a:buSzTx/>
                <a:buFontTx/>
                <a:buNone/>
                <a:tabLst/>
                <a:defRPr/>
              </a:pPr>
              <a:t>210</a:t>
            </a:fld>
            <a:endParaRPr kumimoji="0" lang="en-US" altLang="he-IL"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smtClean="0"/>
          </a:p>
        </p:txBody>
      </p:sp>
    </p:spTree>
    <p:extLst>
      <p:ext uri="{BB962C8B-B14F-4D97-AF65-F5344CB8AC3E}">
        <p14:creationId xmlns:p14="http://schemas.microsoft.com/office/powerpoint/2010/main" val="1412144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12C449-95F8-449E-BC41-8968261912B7}" type="slidenum">
              <a:rPr lang="en-US" altLang="en-US"/>
              <a:pPr/>
              <a:t>12</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lIns="92974" tIns="46487" rIns="92974" bIns="46487"/>
          <a:lstStyle/>
          <a:p>
            <a:r>
              <a:rPr lang="en-US" altLang="en-US"/>
              <a:t>Classification		Assigning keywords to articles</a:t>
            </a:r>
          </a:p>
          <a:p>
            <a:r>
              <a:rPr lang="en-US" altLang="en-US"/>
              <a:t>		Classifying credit applications</a:t>
            </a:r>
          </a:p>
          <a:p>
            <a:r>
              <a:rPr lang="en-US" altLang="en-US"/>
              <a:t>Estimation		Number of children in a family</a:t>
            </a:r>
          </a:p>
          <a:p>
            <a:r>
              <a:rPr lang="en-US" altLang="en-US"/>
              <a:t>		Household income</a:t>
            </a:r>
          </a:p>
          <a:p>
            <a:r>
              <a:rPr lang="en-US" altLang="en-US"/>
              <a:t>Prediction		One step further</a:t>
            </a:r>
          </a:p>
          <a:p>
            <a:r>
              <a:rPr lang="en-US" altLang="en-US"/>
              <a:t>Affinity grouping	Items go together on a shelf</a:t>
            </a:r>
          </a:p>
          <a:p>
            <a:r>
              <a:rPr lang="en-US" altLang="en-US"/>
              <a:t>Clustering		Segementing a diverse group into subgroups</a:t>
            </a:r>
          </a:p>
          <a:p>
            <a:r>
              <a:rPr lang="en-US" altLang="en-US"/>
              <a:t>Description		Visualization of the behavior</a:t>
            </a:r>
          </a:p>
        </p:txBody>
      </p:sp>
    </p:spTree>
    <p:extLst>
      <p:ext uri="{BB962C8B-B14F-4D97-AF65-F5344CB8AC3E}">
        <p14:creationId xmlns:p14="http://schemas.microsoft.com/office/powerpoint/2010/main" val="3103455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D1EB89-57AA-4BAC-A991-41E5BA109C8E}" type="slidenum">
              <a:rPr lang="en-US" altLang="he-IL"/>
              <a:pPr/>
              <a:t>221</a:t>
            </a:fld>
            <a:endParaRPr lang="en-US" altLang="he-IL"/>
          </a:p>
        </p:txBody>
      </p:sp>
      <p:sp>
        <p:nvSpPr>
          <p:cNvPr id="425986" name="Rectangle 2"/>
          <p:cNvSpPr>
            <a:spLocks noGrp="1" noRot="1" noChangeAspect="1" noChangeArrowheads="1" noTextEdit="1"/>
          </p:cNvSpPr>
          <p:nvPr>
            <p:ph type="sldImg"/>
          </p:nvPr>
        </p:nvSpPr>
        <p:spPr>
          <a:ln/>
        </p:spPr>
      </p:sp>
      <p:sp>
        <p:nvSpPr>
          <p:cNvPr id="425987" name="Rectangle 3"/>
          <p:cNvSpPr>
            <a:spLocks noGrp="1" noChangeArrowheads="1"/>
          </p:cNvSpPr>
          <p:nvPr>
            <p:ph type="body" idx="1"/>
          </p:nvPr>
        </p:nvSpPr>
        <p:spPr/>
        <p:txBody>
          <a:bodyPr/>
          <a:lstStyle/>
          <a:p>
            <a:endParaRPr lang="he-IL" altLang="he-IL"/>
          </a:p>
        </p:txBody>
      </p:sp>
    </p:spTree>
    <p:extLst>
      <p:ext uri="{BB962C8B-B14F-4D97-AF65-F5344CB8AC3E}">
        <p14:creationId xmlns:p14="http://schemas.microsoft.com/office/powerpoint/2010/main" val="3198506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544051-BF42-44FC-9749-D7DCB1364E9D}" type="slidenum">
              <a:rPr lang="en-US" altLang="he-IL"/>
              <a:pPr/>
              <a:t>230</a:t>
            </a:fld>
            <a:endParaRPr lang="en-US" altLang="he-IL"/>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p:txBody>
          <a:bodyPr/>
          <a:lstStyle/>
          <a:p>
            <a:endParaRPr lang="he-IL" altLang="he-IL"/>
          </a:p>
        </p:txBody>
      </p:sp>
    </p:spTree>
    <p:extLst>
      <p:ext uri="{BB962C8B-B14F-4D97-AF65-F5344CB8AC3E}">
        <p14:creationId xmlns:p14="http://schemas.microsoft.com/office/powerpoint/2010/main" val="3766870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308E43-88D3-4132-AC84-53ED48A71384}" type="slidenum">
              <a:rPr lang="en-US" altLang="he-IL"/>
              <a:pPr/>
              <a:t>231</a:t>
            </a:fld>
            <a:endParaRPr lang="en-US" altLang="he-IL"/>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p:txBody>
          <a:bodyPr/>
          <a:lstStyle/>
          <a:p>
            <a:endParaRPr lang="he-IL" altLang="he-IL"/>
          </a:p>
        </p:txBody>
      </p:sp>
    </p:spTree>
    <p:extLst>
      <p:ext uri="{BB962C8B-B14F-4D97-AF65-F5344CB8AC3E}">
        <p14:creationId xmlns:p14="http://schemas.microsoft.com/office/powerpoint/2010/main" val="3580586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C9DFBA-96D5-404B-BC88-6BD58DDAFFA9}" type="slidenum">
              <a:rPr lang="en-US" altLang="he-IL"/>
              <a:pPr/>
              <a:t>232</a:t>
            </a:fld>
            <a:endParaRPr lang="en-US" altLang="he-IL"/>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he-IL" altLang="he-IL"/>
          </a:p>
        </p:txBody>
      </p:sp>
    </p:spTree>
    <p:extLst>
      <p:ext uri="{BB962C8B-B14F-4D97-AF65-F5344CB8AC3E}">
        <p14:creationId xmlns:p14="http://schemas.microsoft.com/office/powerpoint/2010/main" val="2746440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24E579-0D16-4BC8-9A8B-4D04BF6DDDA8}" type="slidenum">
              <a:rPr lang="en-US" altLang="he-IL"/>
              <a:pPr/>
              <a:t>233</a:t>
            </a:fld>
            <a:endParaRPr lang="en-US" altLang="he-IL"/>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endParaRPr lang="he-IL" altLang="he-IL"/>
          </a:p>
        </p:txBody>
      </p:sp>
    </p:spTree>
    <p:extLst>
      <p:ext uri="{BB962C8B-B14F-4D97-AF65-F5344CB8AC3E}">
        <p14:creationId xmlns:p14="http://schemas.microsoft.com/office/powerpoint/2010/main" val="2199436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F4FD8-7749-45A7-A31A-5AA00FCE7D23}" type="slidenum">
              <a:rPr lang="en-US" altLang="he-IL"/>
              <a:pPr/>
              <a:t>234</a:t>
            </a:fld>
            <a:endParaRPr lang="en-US" altLang="he-IL"/>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he-IL" altLang="he-IL"/>
          </a:p>
        </p:txBody>
      </p:sp>
    </p:spTree>
    <p:extLst>
      <p:ext uri="{BB962C8B-B14F-4D97-AF65-F5344CB8AC3E}">
        <p14:creationId xmlns:p14="http://schemas.microsoft.com/office/powerpoint/2010/main" val="3624730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5B9513-3D0B-46BC-8749-808032B35061}" type="slidenum">
              <a:rPr lang="en-US" altLang="he-IL"/>
              <a:pPr/>
              <a:t>235</a:t>
            </a:fld>
            <a:endParaRPr lang="en-US" altLang="he-IL"/>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p:txBody>
          <a:bodyPr/>
          <a:lstStyle/>
          <a:p>
            <a:endParaRPr lang="he-IL" altLang="he-IL"/>
          </a:p>
        </p:txBody>
      </p:sp>
    </p:spTree>
    <p:extLst>
      <p:ext uri="{BB962C8B-B14F-4D97-AF65-F5344CB8AC3E}">
        <p14:creationId xmlns:p14="http://schemas.microsoft.com/office/powerpoint/2010/main" val="2437286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AF13F-4F9D-4E7E-9675-39BA03C87293}" type="slidenum">
              <a:rPr lang="en-US" altLang="he-IL"/>
              <a:pPr/>
              <a:t>236</a:t>
            </a:fld>
            <a:endParaRPr lang="en-US" altLang="he-IL"/>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he-IL" altLang="he-IL"/>
          </a:p>
        </p:txBody>
      </p:sp>
    </p:spTree>
    <p:extLst>
      <p:ext uri="{BB962C8B-B14F-4D97-AF65-F5344CB8AC3E}">
        <p14:creationId xmlns:p14="http://schemas.microsoft.com/office/powerpoint/2010/main" val="2750348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he-IL" smtClean="0">
                <a:latin typeface="Arial" pitchFamily="34" charset="0"/>
              </a:rPr>
              <a:t>נניח כי כל ערכי הקלט והפלט הם בוליאניים. אזי בעזרת עצי החלטה ניתן לייצג את כל הפונקציות הבוליאניות. (ניקח פונקציה בוליאנית, נמיר אותה לטבלת אמת ונבנה עץ החלטה שבו כל שורה בטבלת האמת מתאימה למסלול מהשורש לעלה בעץ ההחלטה). </a:t>
            </a:r>
            <a:endParaRPr lang="en-US" smtClean="0">
              <a:latin typeface="Arial" pitchFamily="34" charset="0"/>
            </a:endParaRPr>
          </a:p>
          <a:p>
            <a:pPr algn="r" rtl="1" eaLnBrk="1" hangingPunct="1"/>
            <a:r>
              <a:rPr lang="he-IL" smtClean="0">
                <a:latin typeface="Arial" pitchFamily="34" charset="0"/>
              </a:rPr>
              <a:t>מספר עצי ההחלטה השונים עם </a:t>
            </a:r>
            <a:r>
              <a:rPr lang="en-US" smtClean="0">
                <a:latin typeface="Arial" pitchFamily="34" charset="0"/>
              </a:rPr>
              <a:t>n</a:t>
            </a:r>
            <a:r>
              <a:rPr lang="he-IL" smtClean="0">
                <a:latin typeface="Arial" pitchFamily="34" charset="0"/>
              </a:rPr>
              <a:t> מאפיינים בוליאניים = מספר הפונקציות הבוליאניות = מספר טבלאות האמת השונות עם </a:t>
            </a:r>
            <a:r>
              <a:rPr lang="en-US" smtClean="0">
                <a:latin typeface="Arial" pitchFamily="34" charset="0"/>
              </a:rPr>
              <a:t>2</a:t>
            </a:r>
            <a:r>
              <a:rPr lang="en-US" baseline="30000" smtClean="0">
                <a:latin typeface="Arial" pitchFamily="34" charset="0"/>
              </a:rPr>
              <a:t>n</a:t>
            </a:r>
            <a:r>
              <a:rPr lang="he-IL" smtClean="0">
                <a:latin typeface="Arial" pitchFamily="34" charset="0"/>
              </a:rPr>
              <a:t> שורות </a:t>
            </a:r>
            <a:r>
              <a:rPr lang="en-US" smtClean="0">
                <a:latin typeface="Arial" pitchFamily="34" charset="0"/>
              </a:rPr>
              <a:t>    </a:t>
            </a:r>
          </a:p>
          <a:p>
            <a:pPr algn="r" rtl="1" eaLnBrk="1" hangingPunct="1"/>
            <a:r>
              <a:rPr lang="he-IL" smtClean="0">
                <a:latin typeface="Arial" pitchFamily="34" charset="0"/>
              </a:rPr>
              <a:t>עבור בעיית ההמתנה במסעדה (10 מאפיינים בוליאניים) יש 2</a:t>
            </a:r>
            <a:r>
              <a:rPr lang="he-IL" baseline="30000" smtClean="0">
                <a:latin typeface="Arial" pitchFamily="34" charset="0"/>
              </a:rPr>
              <a:t>1024</a:t>
            </a:r>
            <a:r>
              <a:rPr lang="he-IL" smtClean="0">
                <a:latin typeface="Arial" pitchFamily="34" charset="0"/>
              </a:rPr>
              <a:t> פונקציות שונות שמתוכן צריך לבחור השערה טובה.</a:t>
            </a:r>
            <a:endParaRPr lang="en-US" smtClean="0">
              <a:latin typeface="Arial" pitchFamily="34" charset="0"/>
            </a:endParaRPr>
          </a:p>
          <a:p>
            <a:pPr algn="r" rtl="1" eaLnBrk="1" hangingPunct="1"/>
            <a:r>
              <a:rPr lang="he-IL" smtClean="0">
                <a:latin typeface="Arial" pitchFamily="34" charset="0"/>
              </a:rPr>
              <a:t> </a:t>
            </a:r>
            <a:endParaRPr lang="en-US" smtClean="0">
              <a:latin typeface="Arial" pitchFamily="34" charset="0"/>
            </a:endParaRPr>
          </a:p>
          <a:p>
            <a:pPr algn="r" rtl="1" eaLnBrk="1" hangingPunct="1"/>
            <a:r>
              <a:rPr lang="he-IL" smtClean="0">
                <a:latin typeface="Arial" pitchFamily="34" charset="0"/>
              </a:rPr>
              <a:t>עצי החלטה יכולים לבטא כל פונקציה של תכונות הקלט. </a:t>
            </a:r>
            <a:endParaRPr lang="en-US" smtClean="0">
              <a:latin typeface="Arial" pitchFamily="34" charset="0"/>
            </a:endParaRPr>
          </a:p>
          <a:p>
            <a:pPr algn="r" rtl="1" eaLnBrk="1" hangingPunct="1"/>
            <a:r>
              <a:rPr lang="he-IL" smtClean="0">
                <a:latin typeface="Arial" pitchFamily="34" charset="0"/>
              </a:rPr>
              <a:t>למשל, עבור פונקציות בוליאניות, שורה בטבלת אמת מתאימה למסלול מהשורש לעלה בעץ.</a:t>
            </a:r>
            <a:endParaRPr lang="en-US" smtClean="0">
              <a:latin typeface="Arial" pitchFamily="34" charset="0"/>
            </a:endParaRPr>
          </a:p>
          <a:p>
            <a:pPr algn="r" rtl="1" eaLnBrk="1" hangingPunct="1"/>
            <a:r>
              <a:rPr lang="he-IL" smtClean="0">
                <a:latin typeface="Arial" pitchFamily="34" charset="0"/>
              </a:rPr>
              <a:t>  </a:t>
            </a:r>
            <a:endParaRPr lang="en-US" smtClean="0">
              <a:latin typeface="Arial" pitchFamily="34" charset="0"/>
            </a:endParaRPr>
          </a:p>
          <a:p>
            <a:pPr algn="r" rtl="1" eaLnBrk="1" hangingPunct="1"/>
            <a:r>
              <a:rPr lang="he-IL" smtClean="0">
                <a:latin typeface="Arial" pitchFamily="34" charset="0"/>
              </a:rPr>
              <a:t>קיים עץ החלטה עקבי לכל קבוצת אימון עם מסלול אחד מהשורש לעלה לכל דוגמה בה, אבל יתכן שלא יתאים לדוגמאות חדשות.</a:t>
            </a:r>
            <a:endParaRPr lang="en-US" smtClean="0">
              <a:latin typeface="Arial" pitchFamily="34" charset="0"/>
            </a:endParaRPr>
          </a:p>
          <a:p>
            <a:pPr eaLnBrk="1" hangingPunct="1"/>
            <a:endParaRPr lang="en-US" smtClean="0">
              <a:latin typeface="Arial"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fld id="{22175410-214E-4031-AADD-C736ECEECC78}" type="slidenum">
              <a:rPr lang="en-US"/>
              <a:pPr eaLnBrk="1" hangingPunct="1"/>
              <a:t>238</a:t>
            </a:fld>
            <a:endParaRPr lang="en-US"/>
          </a:p>
        </p:txBody>
      </p:sp>
    </p:spTree>
    <p:extLst>
      <p:ext uri="{BB962C8B-B14F-4D97-AF65-F5344CB8AC3E}">
        <p14:creationId xmlns:p14="http://schemas.microsoft.com/office/powerpoint/2010/main" val="78197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smtClean="0">
              <a:latin typeface="Arial" pitchFamily="34" charset="0"/>
            </a:endParaRP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7AB26BD-BD04-43FC-A399-884A98218EBC}" type="slidenum">
              <a:rPr kumimoji="0" lang="en-US"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666584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ABBCC1-4D9E-4804-834F-E4BD2D7247C6}" type="slidenum">
              <a:rPr lang="en-US" altLang="he-IL"/>
              <a:pPr>
                <a:spcBef>
                  <a:spcPct val="0"/>
                </a:spcBef>
              </a:pPr>
              <a:t>26</a:t>
            </a:fld>
            <a:endParaRPr lang="en-US" altLang="he-IL"/>
          </a:p>
        </p:txBody>
      </p:sp>
      <p:sp>
        <p:nvSpPr>
          <p:cNvPr id="8195" name="Rectangle 2"/>
          <p:cNvSpPr>
            <a:spLocks noGrp="1" noRot="1" noChangeAspect="1" noChangeArrowheads="1" noTextEdit="1"/>
          </p:cNvSpPr>
          <p:nvPr>
            <p:ph type="sldImg"/>
          </p:nvPr>
        </p:nvSpPr>
        <p:spPr>
          <a:xfrm>
            <a:off x="441325" y="698500"/>
            <a:ext cx="6132513" cy="3451225"/>
          </a:xfrm>
          <a:ln w="12700" cap="flat">
            <a:solidFill>
              <a:schemeClr val="tx1"/>
            </a:solidFill>
          </a:ln>
        </p:spPr>
      </p:sp>
      <p:sp>
        <p:nvSpPr>
          <p:cNvPr id="8196" name="Rectangle 3"/>
          <p:cNvSpPr>
            <a:spLocks noGrp="1" noChangeArrowheads="1"/>
          </p:cNvSpPr>
          <p:nvPr>
            <p:ph type="body" idx="1"/>
          </p:nvPr>
        </p:nvSpPr>
        <p:spPr>
          <a:xfrm>
            <a:off x="935038" y="4387850"/>
            <a:ext cx="5140325" cy="41576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48" tIns="43673" rIns="87348" bIns="43673"/>
          <a:lstStyle/>
          <a:p>
            <a:pPr algn="r" rtl="1"/>
            <a:r>
              <a:rPr lang="en-US" altLang="he-IL" sz="1200" dirty="0" smtClean="0">
                <a:solidFill>
                  <a:schemeClr val="hlink"/>
                </a:solidFill>
              </a:rPr>
              <a:t>Classification</a:t>
            </a:r>
            <a:endParaRPr lang="he-IL" altLang="he-IL" dirty="0" smtClean="0"/>
          </a:p>
          <a:p>
            <a:pPr algn="r" rtl="1"/>
            <a:r>
              <a:rPr lang="he-IL" altLang="he-IL" dirty="0" smtClean="0"/>
              <a:t>מנבא תוויות מחלקה קטגורית (בדידה או נומינלי)</a:t>
            </a:r>
          </a:p>
          <a:p>
            <a:pPr algn="r" rtl="1"/>
            <a:r>
              <a:rPr lang="he-IL" altLang="he-IL" dirty="0" smtClean="0"/>
              <a:t>מסווגת נתונים (בונה מודל) על בסיס מערך ההדרכה והערכים (תוויות מחלקה) בתכונה מסווגת ומשתמשת בה בסיווג נתונים חדשים</a:t>
            </a:r>
          </a:p>
          <a:p>
            <a:pPr algn="r" rtl="1"/>
            <a:r>
              <a:rPr lang="he-IL" altLang="he-IL" dirty="0" smtClean="0"/>
              <a:t>חיזוי מספרי</a:t>
            </a:r>
          </a:p>
          <a:p>
            <a:pPr algn="r" rtl="1"/>
            <a:r>
              <a:rPr lang="he-IL" altLang="he-IL" dirty="0" smtClean="0"/>
              <a:t>פונקציות מתמשכות של ערכים, כלומר, מנבאת ערכים לא ידועים או חסרים</a:t>
            </a:r>
          </a:p>
          <a:p>
            <a:pPr algn="r" rtl="1"/>
            <a:r>
              <a:rPr lang="he-IL" altLang="he-IL" dirty="0" smtClean="0"/>
              <a:t>יישומים אופייניים</a:t>
            </a:r>
          </a:p>
          <a:p>
            <a:pPr algn="r" rtl="1"/>
            <a:r>
              <a:rPr lang="he-IL" altLang="he-IL" dirty="0" smtClean="0"/>
              <a:t>אישור אשראי / אשראי:</a:t>
            </a:r>
          </a:p>
          <a:p>
            <a:pPr algn="r" rtl="1"/>
            <a:r>
              <a:rPr lang="he-IL" altLang="he-IL" dirty="0" smtClean="0"/>
              <a:t>אבחנה רפואית: אם הגידול סרטני או שפיר</a:t>
            </a:r>
          </a:p>
          <a:p>
            <a:pPr algn="r" rtl="1"/>
            <a:r>
              <a:rPr lang="he-IL" altLang="he-IL" dirty="0" smtClean="0"/>
              <a:t>זיהוי הונאה: אם העסקה היא הונאה</a:t>
            </a:r>
          </a:p>
          <a:p>
            <a:pPr algn="r" rtl="1"/>
            <a:r>
              <a:rPr lang="he-IL" altLang="he-IL" dirty="0" smtClean="0"/>
              <a:t>סיווג דף אינטרנט: איזו קטגוריה היא</a:t>
            </a:r>
          </a:p>
        </p:txBody>
      </p:sp>
    </p:spTree>
    <p:extLst>
      <p:ext uri="{BB962C8B-B14F-4D97-AF65-F5344CB8AC3E}">
        <p14:creationId xmlns:p14="http://schemas.microsoft.com/office/powerpoint/2010/main" val="2059350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נניח שיש לנו מאגר נתונים של גומות</a:t>
            </a:r>
          </a:p>
          <a:p>
            <a:r>
              <a:rPr lang="he-IL" dirty="0" smtClean="0"/>
              <a:t>המערך נדגם  </a:t>
            </a:r>
            <a:r>
              <a:rPr lang="en-US" dirty="0" smtClean="0"/>
              <a:t>d </a:t>
            </a:r>
            <a:r>
              <a:rPr lang="he-IL" dirty="0" smtClean="0"/>
              <a:t>פעמים עם תחליפים (כמה </a:t>
            </a:r>
            <a:r>
              <a:rPr lang="en-US" dirty="0" smtClean="0"/>
              <a:t> tuples </a:t>
            </a:r>
            <a:r>
              <a:rPr lang="he-IL" dirty="0" smtClean="0"/>
              <a:t>יהיה דגימה יותר מפעם אחת, כמה לא</a:t>
            </a:r>
            <a:r>
              <a:rPr lang="he-IL" baseline="0" dirty="0" smtClean="0"/>
              <a:t> ידגמו אולי </a:t>
            </a:r>
            <a:r>
              <a:rPr lang="en-US" dirty="0" smtClean="0"/>
              <a:t>(</a:t>
            </a:r>
            <a:endParaRPr lang="he-IL" dirty="0" smtClean="0"/>
          </a:p>
          <a:p>
            <a:r>
              <a:rPr lang="he-IL" dirty="0" smtClean="0"/>
              <a:t>הדוגמאות שנדגמו ( </a:t>
            </a:r>
            <a:r>
              <a:rPr lang="en-US" dirty="0" smtClean="0"/>
              <a:t>bootstrap</a:t>
            </a:r>
            <a:r>
              <a:rPr lang="he-IL" dirty="0" smtClean="0"/>
              <a:t> ) </a:t>
            </a:r>
            <a:r>
              <a:rPr lang="en-US" dirty="0" smtClean="0"/>
              <a:t> </a:t>
            </a:r>
            <a:r>
              <a:rPr lang="he-IL" dirty="0" smtClean="0"/>
              <a:t>יהוו את מערך האימון </a:t>
            </a:r>
          </a:p>
          <a:p>
            <a:r>
              <a:rPr lang="he-IL" dirty="0" smtClean="0"/>
              <a:t>אילו</a:t>
            </a:r>
            <a:r>
              <a:rPr lang="he-IL" baseline="0" dirty="0" smtClean="0"/>
              <a:t> שלא נדגמו </a:t>
            </a:r>
            <a:r>
              <a:rPr lang="en-US" dirty="0" smtClean="0"/>
              <a:t> </a:t>
            </a:r>
            <a:r>
              <a:rPr lang="he-IL" dirty="0" smtClean="0"/>
              <a:t>יהוו את מערך הבדיקה</a:t>
            </a:r>
          </a:p>
          <a:p>
            <a:r>
              <a:rPr lang="he-IL" dirty="0" smtClean="0"/>
              <a:t>בממוצע 63.2% יסתיים ב </a:t>
            </a:r>
            <a:r>
              <a:rPr lang="en-US" dirty="0" smtClean="0"/>
              <a:t>bootstrap, </a:t>
            </a:r>
            <a:r>
              <a:rPr lang="he-IL" dirty="0" smtClean="0"/>
              <a:t>ומכאן שמו</a:t>
            </a:r>
            <a:endParaRPr lang="en-US" dirty="0"/>
          </a:p>
        </p:txBody>
      </p:sp>
      <p:sp>
        <p:nvSpPr>
          <p:cNvPr id="4" name="Slide Number Placeholder 3"/>
          <p:cNvSpPr>
            <a:spLocks noGrp="1"/>
          </p:cNvSpPr>
          <p:nvPr>
            <p:ph type="sldNum" sz="quarter" idx="10"/>
          </p:nvPr>
        </p:nvSpPr>
        <p:spPr/>
        <p:txBody>
          <a:bodyPr/>
          <a:lstStyle/>
          <a:p>
            <a:fld id="{684DE5B2-10B4-4411-83D9-3CB4DE84190B}" type="slidenum">
              <a:rPr lang="he-IL" smtClean="0"/>
              <a:t>33</a:t>
            </a:fld>
            <a:endParaRPr lang="he-IL"/>
          </a:p>
        </p:txBody>
      </p:sp>
    </p:spTree>
    <p:extLst>
      <p:ext uri="{BB962C8B-B14F-4D97-AF65-F5344CB8AC3E}">
        <p14:creationId xmlns:p14="http://schemas.microsoft.com/office/powerpoint/2010/main" val="39749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בעמודים</a:t>
            </a:r>
          </a:p>
          <a:p>
            <a:r>
              <a:rPr lang="he-IL" dirty="0" smtClean="0"/>
              <a:t>366-367 , </a:t>
            </a:r>
            <a:endParaRPr lang="en-US" dirty="0"/>
          </a:p>
        </p:txBody>
      </p:sp>
      <p:sp>
        <p:nvSpPr>
          <p:cNvPr id="4" name="Slide Number Placeholder 3"/>
          <p:cNvSpPr>
            <a:spLocks noGrp="1"/>
          </p:cNvSpPr>
          <p:nvPr>
            <p:ph type="sldNum" sz="quarter" idx="10"/>
          </p:nvPr>
        </p:nvSpPr>
        <p:spPr/>
        <p:txBody>
          <a:bodyPr/>
          <a:lstStyle/>
          <a:p>
            <a:fld id="{684DE5B2-10B4-4411-83D9-3CB4DE84190B}" type="slidenum">
              <a:rPr lang="he-IL" smtClean="0"/>
              <a:t>34</a:t>
            </a:fld>
            <a:endParaRPr lang="he-IL"/>
          </a:p>
        </p:txBody>
      </p:sp>
    </p:spTree>
    <p:extLst>
      <p:ext uri="{BB962C8B-B14F-4D97-AF65-F5344CB8AC3E}">
        <p14:creationId xmlns:p14="http://schemas.microsoft.com/office/powerpoint/2010/main" val="1021553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endParaRPr lang="he-IL" sz="1200" b="0" i="0" kern="1200" dirty="0" smtClean="0">
              <a:solidFill>
                <a:schemeClr val="tx1"/>
              </a:solidFill>
              <a:effectLst/>
              <a:latin typeface="+mn-lt"/>
              <a:ea typeface="+mn-ea"/>
              <a:cs typeface="+mn-cs"/>
            </a:endParaRPr>
          </a:p>
          <a:p>
            <a:r>
              <a:rPr lang="he-IL" dirty="0" smtClean="0"/>
              <a:t/>
            </a:r>
            <a:br>
              <a:rPr lang="he-IL" dirty="0" smtClean="0"/>
            </a:br>
            <a:r>
              <a:rPr lang="en-US" dirty="0" smtClean="0"/>
              <a:t>https://he.wikipedia.org/wiki/%D7%A2%D7%A7%D7%95%D7%9E%D7%AA_ROC</a:t>
            </a:r>
            <a:endParaRPr lang="en-US" dirty="0"/>
          </a:p>
        </p:txBody>
      </p:sp>
      <p:sp>
        <p:nvSpPr>
          <p:cNvPr id="4" name="Slide Number Placeholder 3"/>
          <p:cNvSpPr>
            <a:spLocks noGrp="1"/>
          </p:cNvSpPr>
          <p:nvPr>
            <p:ph type="sldNum" sz="quarter" idx="10"/>
          </p:nvPr>
        </p:nvSpPr>
        <p:spPr/>
        <p:txBody>
          <a:bodyPr/>
          <a:lstStyle/>
          <a:p>
            <a:fld id="{684DE5B2-10B4-4411-83D9-3CB4DE84190B}" type="slidenum">
              <a:rPr lang="he-IL" smtClean="0"/>
              <a:t>37</a:t>
            </a:fld>
            <a:endParaRPr lang="he-IL"/>
          </a:p>
        </p:txBody>
      </p:sp>
    </p:spTree>
    <p:extLst>
      <p:ext uri="{BB962C8B-B14F-4D97-AF65-F5344CB8AC3E}">
        <p14:creationId xmlns:p14="http://schemas.microsoft.com/office/powerpoint/2010/main" val="272599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3C98203-2C1F-4A0E-858A-9C4982B3919A}" type="datetime8">
              <a:rPr lang="he-IL" smtClean="0"/>
              <a:t>05 אפריל 19</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790550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D693E4-C742-47BE-86DF-9F56B5B41639}" type="datetime8">
              <a:rPr lang="he-IL" smtClean="0"/>
              <a:t>05 אפריל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3357545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F5409F-69AB-404A-BC5A-359F697A6784}" type="datetime8">
              <a:rPr lang="he-IL" smtClean="0"/>
              <a:t>05 אפריל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2413064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DFF660-B90E-4869-932D-AEC7820D722C}" type="datetime8">
              <a:rPr lang="he-IL" smtClean="0"/>
              <a:t>05 אפריל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F0DCAA7-13FC-494B-A25B-5DFED9B63B03}" type="slidenum">
              <a:rPr lang="he-IL" smtClean="0"/>
              <a:t>‹#›</a:t>
            </a:fld>
            <a:endParaRPr lang="he-IL"/>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51847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2EDD25-9ADB-4702-84E2-B3D20CF7C644}" type="datetime8">
              <a:rPr lang="he-IL" smtClean="0"/>
              <a:t>05 אפריל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2702139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1312080-E125-4D85-9295-A5BDBA21E898}" type="datetime8">
              <a:rPr lang="he-IL" smtClean="0"/>
              <a:t>05 אפריל 19</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2734798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B0049D4-D604-4554-9F0F-E755C0706047}" type="datetime8">
              <a:rPr lang="he-IL" smtClean="0"/>
              <a:t>05 אפריל 19</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1444446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C39E09-0222-4B99-A6A6-D171142AB4E1}" type="datetime8">
              <a:rPr lang="he-IL" smtClean="0"/>
              <a:t>05 אפריל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2574094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836CDE-2A6E-43FA-BA79-D7A929FFE371}" type="datetime8">
              <a:rPr lang="he-IL" smtClean="0"/>
              <a:t>05 אפריל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3647104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07DA4EBB-E194-4B11-9985-BD00983A71DE}" type="datetime1">
              <a:rPr lang="en-US" smtClean="0"/>
              <a:t>4/5/2019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640E4DE-41A4-4279-A707-4F65B9C543A2}" type="slidenum">
              <a:rPr lang="he-IL"/>
              <a:pPr>
                <a:defRPr/>
              </a:pPr>
              <a:t>‹#›</a:t>
            </a:fld>
            <a:endParaRPr lang="en-US"/>
          </a:p>
        </p:txBody>
      </p:sp>
    </p:spTree>
    <p:extLst>
      <p:ext uri="{BB962C8B-B14F-4D97-AF65-F5344CB8AC3E}">
        <p14:creationId xmlns:p14="http://schemas.microsoft.com/office/powerpoint/2010/main" val="599670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62051" y="192089"/>
            <a:ext cx="10883900" cy="1431925"/>
          </a:xfrm>
        </p:spPr>
        <p:txBody>
          <a:bodyPr/>
          <a:lstStyle/>
          <a:p>
            <a:r>
              <a:rPr lang="en-US" smtClean="0"/>
              <a:t>Click to edit Master title style</a:t>
            </a:r>
            <a:endParaRPr lang="he-IL"/>
          </a:p>
        </p:txBody>
      </p:sp>
      <p:sp>
        <p:nvSpPr>
          <p:cNvPr id="3" name="Content Placeholder 2"/>
          <p:cNvSpPr>
            <a:spLocks noGrp="1"/>
          </p:cNvSpPr>
          <p:nvPr>
            <p:ph sz="quarter" idx="1"/>
          </p:nvPr>
        </p:nvSpPr>
        <p:spPr>
          <a:xfrm>
            <a:off x="1217084" y="1905000"/>
            <a:ext cx="5304367" cy="2019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quarter" idx="2"/>
          </p:nvPr>
        </p:nvSpPr>
        <p:spPr>
          <a:xfrm>
            <a:off x="6724651" y="1905000"/>
            <a:ext cx="5306483" cy="2019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Content Placeholder 4"/>
          <p:cNvSpPr>
            <a:spLocks noGrp="1"/>
          </p:cNvSpPr>
          <p:nvPr>
            <p:ph sz="quarter" idx="3"/>
          </p:nvPr>
        </p:nvSpPr>
        <p:spPr>
          <a:xfrm>
            <a:off x="1217084" y="4076700"/>
            <a:ext cx="5304367" cy="2019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Content Placeholder 5"/>
          <p:cNvSpPr>
            <a:spLocks noGrp="1"/>
          </p:cNvSpPr>
          <p:nvPr>
            <p:ph sz="quarter" idx="4"/>
          </p:nvPr>
        </p:nvSpPr>
        <p:spPr>
          <a:xfrm>
            <a:off x="6724651" y="4076700"/>
            <a:ext cx="5306483" cy="2019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a:xfrm>
            <a:off x="1536700" y="6286500"/>
            <a:ext cx="2540000" cy="457200"/>
          </a:xfrm>
        </p:spPr>
        <p:txBody>
          <a:bodyPr/>
          <a:lstStyle>
            <a:lvl1pPr>
              <a:defRPr/>
            </a:lvl1pPr>
          </a:lstStyle>
          <a:p>
            <a:endParaRPr lang="en-US" altLang="he-IL"/>
          </a:p>
        </p:txBody>
      </p:sp>
      <p:sp>
        <p:nvSpPr>
          <p:cNvPr id="8" name="Footer Placeholder 7"/>
          <p:cNvSpPr>
            <a:spLocks noGrp="1"/>
          </p:cNvSpPr>
          <p:nvPr>
            <p:ph type="ftr" sz="quarter" idx="11"/>
          </p:nvPr>
        </p:nvSpPr>
        <p:spPr>
          <a:xfrm>
            <a:off x="4787900" y="6286500"/>
            <a:ext cx="3860800" cy="457200"/>
          </a:xfrm>
        </p:spPr>
        <p:txBody>
          <a:bodyPr/>
          <a:lstStyle>
            <a:lvl1pPr>
              <a:defRPr/>
            </a:lvl1pPr>
          </a:lstStyle>
          <a:p>
            <a:endParaRPr lang="en-US" altLang="he-IL"/>
          </a:p>
        </p:txBody>
      </p:sp>
      <p:sp>
        <p:nvSpPr>
          <p:cNvPr id="9" name="Slide Number Placeholder 8"/>
          <p:cNvSpPr>
            <a:spLocks noGrp="1"/>
          </p:cNvSpPr>
          <p:nvPr>
            <p:ph type="sldNum" sz="quarter" idx="12"/>
          </p:nvPr>
        </p:nvSpPr>
        <p:spPr>
          <a:xfrm>
            <a:off x="9359900" y="6286500"/>
            <a:ext cx="2540000" cy="457200"/>
          </a:xfrm>
        </p:spPr>
        <p:txBody>
          <a:bodyPr/>
          <a:lstStyle>
            <a:lvl1pPr>
              <a:defRPr/>
            </a:lvl1pPr>
          </a:lstStyle>
          <a:p>
            <a:fld id="{92626323-E232-4430-8CA0-782E3FE6E4B4}" type="slidenum">
              <a:rPr lang="en-US" altLang="he-IL"/>
              <a:pPr/>
              <a:t>‹#›</a:t>
            </a:fld>
            <a:endParaRPr lang="en-US" altLang="he-IL"/>
          </a:p>
        </p:txBody>
      </p:sp>
    </p:spTree>
    <p:extLst>
      <p:ext uri="{BB962C8B-B14F-4D97-AF65-F5344CB8AC3E}">
        <p14:creationId xmlns:p14="http://schemas.microsoft.com/office/powerpoint/2010/main" val="3667683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baseline="0">
                <a:latin typeface="MS UI Gothic" panose="020B0600070205080204" pitchFamily="34" charset="-128"/>
              </a:defRPr>
            </a:lvl1pPr>
            <a:lvl2pPr>
              <a:defRPr baseline="0">
                <a:latin typeface="MS Gothic" panose="020B0609070205080204" pitchFamily="49" charset="-128"/>
              </a:defRPr>
            </a:lvl2pPr>
            <a:lvl3pPr>
              <a:defRPr baseline="0">
                <a:latin typeface="MS Gothic" panose="020B0609070205080204" pitchFamily="49" charset="-128"/>
              </a:defRPr>
            </a:lvl3pPr>
            <a:lvl4pPr>
              <a:defRPr baseline="0">
                <a:latin typeface="MS Gothic" panose="020B0609070205080204" pitchFamily="49" charset="-128"/>
              </a:defRPr>
            </a:lvl4pPr>
            <a:lvl5pPr>
              <a:defRPr baseline="0">
                <a:latin typeface="MS Gothic" panose="020B0609070205080204" pitchFamily="49" charset="-12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B6F978-5986-489A-9A49-A9810DD0AC28}" type="datetime8">
              <a:rPr lang="he-IL" smtClean="0"/>
              <a:t>05 אפריל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38597420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62051" y="192088"/>
            <a:ext cx="10883900" cy="59039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3" name="Date Placeholder 2"/>
          <p:cNvSpPr>
            <a:spLocks noGrp="1"/>
          </p:cNvSpPr>
          <p:nvPr>
            <p:ph type="dt" sz="half" idx="10"/>
          </p:nvPr>
        </p:nvSpPr>
        <p:spPr>
          <a:xfrm>
            <a:off x="1536700" y="6286500"/>
            <a:ext cx="2540000" cy="457200"/>
          </a:xfrm>
        </p:spPr>
        <p:txBody>
          <a:bodyPr/>
          <a:lstStyle>
            <a:lvl1pPr>
              <a:defRPr/>
            </a:lvl1pPr>
          </a:lstStyle>
          <a:p>
            <a:endParaRPr lang="en-US" altLang="he-IL"/>
          </a:p>
        </p:txBody>
      </p:sp>
      <p:sp>
        <p:nvSpPr>
          <p:cNvPr id="4" name="Footer Placeholder 3"/>
          <p:cNvSpPr>
            <a:spLocks noGrp="1"/>
          </p:cNvSpPr>
          <p:nvPr>
            <p:ph type="ftr" sz="quarter" idx="11"/>
          </p:nvPr>
        </p:nvSpPr>
        <p:spPr>
          <a:xfrm>
            <a:off x="4787900" y="6286500"/>
            <a:ext cx="3860800" cy="457200"/>
          </a:xfrm>
        </p:spPr>
        <p:txBody>
          <a:bodyPr/>
          <a:lstStyle>
            <a:lvl1pPr>
              <a:defRPr/>
            </a:lvl1pPr>
          </a:lstStyle>
          <a:p>
            <a:endParaRPr lang="en-US" altLang="he-IL"/>
          </a:p>
        </p:txBody>
      </p:sp>
      <p:sp>
        <p:nvSpPr>
          <p:cNvPr id="5" name="Slide Number Placeholder 4"/>
          <p:cNvSpPr>
            <a:spLocks noGrp="1"/>
          </p:cNvSpPr>
          <p:nvPr>
            <p:ph type="sldNum" sz="quarter" idx="12"/>
          </p:nvPr>
        </p:nvSpPr>
        <p:spPr>
          <a:xfrm>
            <a:off x="9359900" y="6286500"/>
            <a:ext cx="2540000" cy="457200"/>
          </a:xfrm>
        </p:spPr>
        <p:txBody>
          <a:bodyPr/>
          <a:lstStyle>
            <a:lvl1pPr>
              <a:defRPr/>
            </a:lvl1pPr>
          </a:lstStyle>
          <a:p>
            <a:fld id="{6FD483C6-7074-4407-988C-006534E1C4D4}" type="slidenum">
              <a:rPr lang="en-US" altLang="he-IL"/>
              <a:pPr/>
              <a:t>‹#›</a:t>
            </a:fld>
            <a:endParaRPr lang="en-US" altLang="he-IL"/>
          </a:p>
        </p:txBody>
      </p:sp>
    </p:spTree>
    <p:extLst>
      <p:ext uri="{BB962C8B-B14F-4D97-AF65-F5344CB8AC3E}">
        <p14:creationId xmlns:p14="http://schemas.microsoft.com/office/powerpoint/2010/main" val="20151602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algn="l" rtl="0" eaLnBrk="0" fontAlgn="base" hangingPunct="0">
                  <a:spcBef>
                    <a:spcPct val="0"/>
                  </a:spcBef>
                  <a:spcAft>
                    <a:spcPct val="0"/>
                  </a:spcAft>
                  <a:defRPr>
                    <a:solidFill>
                      <a:schemeClr val="tx1"/>
                    </a:solidFill>
                    <a:latin typeface="Tahoma" panose="020B0604030504040204" pitchFamily="34" charset="0"/>
                  </a:defRPr>
                </a:lvl6pPr>
                <a:lvl7pPr marL="2971800" indent="-228600" algn="l" rtl="0" eaLnBrk="0" fontAlgn="base" hangingPunct="0">
                  <a:spcBef>
                    <a:spcPct val="0"/>
                  </a:spcBef>
                  <a:spcAft>
                    <a:spcPct val="0"/>
                  </a:spcAft>
                  <a:defRPr>
                    <a:solidFill>
                      <a:schemeClr val="tx1"/>
                    </a:solidFill>
                    <a:latin typeface="Tahoma" panose="020B0604030504040204" pitchFamily="34" charset="0"/>
                  </a:defRPr>
                </a:lvl7pPr>
                <a:lvl8pPr marL="3429000" indent="-228600" algn="l" rtl="0" eaLnBrk="0" fontAlgn="base" hangingPunct="0">
                  <a:spcBef>
                    <a:spcPct val="0"/>
                  </a:spcBef>
                  <a:spcAft>
                    <a:spcPct val="0"/>
                  </a:spcAft>
                  <a:defRPr>
                    <a:solidFill>
                      <a:schemeClr val="tx1"/>
                    </a:solidFill>
                    <a:latin typeface="Tahoma" panose="020B0604030504040204" pitchFamily="34" charset="0"/>
                  </a:defRPr>
                </a:lvl8pPr>
                <a:lvl9pPr marL="3886200" indent="-228600" algn="l" rtl="0" eaLnBrk="0" fontAlgn="base" hangingPunct="0">
                  <a:spcBef>
                    <a:spcPct val="0"/>
                  </a:spcBef>
                  <a:spcAft>
                    <a:spcPct val="0"/>
                  </a:spcAft>
                  <a:defRPr>
                    <a:solidFill>
                      <a:schemeClr val="tx1"/>
                    </a:solidFill>
                    <a:latin typeface="Tahoma" panose="020B0604030504040204" pitchFamily="34" charset="0"/>
                  </a:defRPr>
                </a:lvl9pPr>
              </a:lstStyle>
              <a:p>
                <a:pPr eaLnBrk="1" hangingPunct="1">
                  <a:defRPr/>
                </a:pPr>
                <a:endParaRPr lang="he-IL" altLang="he-IL" sz="1800"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algn="l" rtl="0" eaLnBrk="0" fontAlgn="base" hangingPunct="0">
                  <a:spcBef>
                    <a:spcPct val="0"/>
                  </a:spcBef>
                  <a:spcAft>
                    <a:spcPct val="0"/>
                  </a:spcAft>
                  <a:defRPr>
                    <a:solidFill>
                      <a:schemeClr val="tx1"/>
                    </a:solidFill>
                    <a:latin typeface="Tahoma" panose="020B0604030504040204" pitchFamily="34" charset="0"/>
                  </a:defRPr>
                </a:lvl6pPr>
                <a:lvl7pPr marL="2971800" indent="-228600" algn="l" rtl="0" eaLnBrk="0" fontAlgn="base" hangingPunct="0">
                  <a:spcBef>
                    <a:spcPct val="0"/>
                  </a:spcBef>
                  <a:spcAft>
                    <a:spcPct val="0"/>
                  </a:spcAft>
                  <a:defRPr>
                    <a:solidFill>
                      <a:schemeClr val="tx1"/>
                    </a:solidFill>
                    <a:latin typeface="Tahoma" panose="020B0604030504040204" pitchFamily="34" charset="0"/>
                  </a:defRPr>
                </a:lvl7pPr>
                <a:lvl8pPr marL="3429000" indent="-228600" algn="l" rtl="0" eaLnBrk="0" fontAlgn="base" hangingPunct="0">
                  <a:spcBef>
                    <a:spcPct val="0"/>
                  </a:spcBef>
                  <a:spcAft>
                    <a:spcPct val="0"/>
                  </a:spcAft>
                  <a:defRPr>
                    <a:solidFill>
                      <a:schemeClr val="tx1"/>
                    </a:solidFill>
                    <a:latin typeface="Tahoma" panose="020B0604030504040204" pitchFamily="34" charset="0"/>
                  </a:defRPr>
                </a:lvl8pPr>
                <a:lvl9pPr marL="3886200" indent="-228600" algn="l" rtl="0" eaLnBrk="0" fontAlgn="base" hangingPunct="0">
                  <a:spcBef>
                    <a:spcPct val="0"/>
                  </a:spcBef>
                  <a:spcAft>
                    <a:spcPct val="0"/>
                  </a:spcAft>
                  <a:defRPr>
                    <a:solidFill>
                      <a:schemeClr val="tx1"/>
                    </a:solidFill>
                    <a:latin typeface="Tahoma" panose="020B0604030504040204" pitchFamily="34" charset="0"/>
                  </a:defRPr>
                </a:lvl9pPr>
              </a:lstStyle>
              <a:p>
                <a:pPr eaLnBrk="1" hangingPunct="1">
                  <a:defRPr/>
                </a:pPr>
                <a:endParaRPr lang="he-IL" altLang="he-IL" sz="1800" smtClean="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algn="l" rtl="0" eaLnBrk="0" fontAlgn="base" hangingPunct="0">
                  <a:spcBef>
                    <a:spcPct val="0"/>
                  </a:spcBef>
                  <a:spcAft>
                    <a:spcPct val="0"/>
                  </a:spcAft>
                  <a:defRPr>
                    <a:solidFill>
                      <a:schemeClr val="tx1"/>
                    </a:solidFill>
                    <a:latin typeface="Tahoma" panose="020B0604030504040204" pitchFamily="34" charset="0"/>
                  </a:defRPr>
                </a:lvl6pPr>
                <a:lvl7pPr marL="2971800" indent="-228600" algn="l" rtl="0" eaLnBrk="0" fontAlgn="base" hangingPunct="0">
                  <a:spcBef>
                    <a:spcPct val="0"/>
                  </a:spcBef>
                  <a:spcAft>
                    <a:spcPct val="0"/>
                  </a:spcAft>
                  <a:defRPr>
                    <a:solidFill>
                      <a:schemeClr val="tx1"/>
                    </a:solidFill>
                    <a:latin typeface="Tahoma" panose="020B0604030504040204" pitchFamily="34" charset="0"/>
                  </a:defRPr>
                </a:lvl7pPr>
                <a:lvl8pPr marL="3429000" indent="-228600" algn="l" rtl="0" eaLnBrk="0" fontAlgn="base" hangingPunct="0">
                  <a:spcBef>
                    <a:spcPct val="0"/>
                  </a:spcBef>
                  <a:spcAft>
                    <a:spcPct val="0"/>
                  </a:spcAft>
                  <a:defRPr>
                    <a:solidFill>
                      <a:schemeClr val="tx1"/>
                    </a:solidFill>
                    <a:latin typeface="Tahoma" panose="020B0604030504040204" pitchFamily="34" charset="0"/>
                  </a:defRPr>
                </a:lvl8pPr>
                <a:lvl9pPr marL="3886200" indent="-228600" algn="l" rtl="0" eaLnBrk="0" fontAlgn="base" hangingPunct="0">
                  <a:spcBef>
                    <a:spcPct val="0"/>
                  </a:spcBef>
                  <a:spcAft>
                    <a:spcPct val="0"/>
                  </a:spcAft>
                  <a:defRPr>
                    <a:solidFill>
                      <a:schemeClr val="tx1"/>
                    </a:solidFill>
                    <a:latin typeface="Tahoma" panose="020B0604030504040204" pitchFamily="34" charset="0"/>
                  </a:defRPr>
                </a:lvl9pPr>
              </a:lstStyle>
              <a:p>
                <a:pPr eaLnBrk="1" hangingPunct="1">
                  <a:defRPr/>
                </a:pPr>
                <a:endParaRPr lang="he-IL" altLang="he-IL" sz="1800" smtClean="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algn="l" rtl="0" eaLnBrk="0" fontAlgn="base" hangingPunct="0">
                  <a:spcBef>
                    <a:spcPct val="0"/>
                  </a:spcBef>
                  <a:spcAft>
                    <a:spcPct val="0"/>
                  </a:spcAft>
                  <a:defRPr>
                    <a:solidFill>
                      <a:schemeClr val="tx1"/>
                    </a:solidFill>
                    <a:latin typeface="Tahoma" panose="020B0604030504040204" pitchFamily="34" charset="0"/>
                  </a:defRPr>
                </a:lvl6pPr>
                <a:lvl7pPr marL="2971800" indent="-228600" algn="l" rtl="0" eaLnBrk="0" fontAlgn="base" hangingPunct="0">
                  <a:spcBef>
                    <a:spcPct val="0"/>
                  </a:spcBef>
                  <a:spcAft>
                    <a:spcPct val="0"/>
                  </a:spcAft>
                  <a:defRPr>
                    <a:solidFill>
                      <a:schemeClr val="tx1"/>
                    </a:solidFill>
                    <a:latin typeface="Tahoma" panose="020B0604030504040204" pitchFamily="34" charset="0"/>
                  </a:defRPr>
                </a:lvl7pPr>
                <a:lvl8pPr marL="3429000" indent="-228600" algn="l" rtl="0" eaLnBrk="0" fontAlgn="base" hangingPunct="0">
                  <a:spcBef>
                    <a:spcPct val="0"/>
                  </a:spcBef>
                  <a:spcAft>
                    <a:spcPct val="0"/>
                  </a:spcAft>
                  <a:defRPr>
                    <a:solidFill>
                      <a:schemeClr val="tx1"/>
                    </a:solidFill>
                    <a:latin typeface="Tahoma" panose="020B0604030504040204" pitchFamily="34" charset="0"/>
                  </a:defRPr>
                </a:lvl8pPr>
                <a:lvl9pPr marL="3886200" indent="-228600" algn="l" rtl="0" eaLnBrk="0" fontAlgn="base" hangingPunct="0">
                  <a:spcBef>
                    <a:spcPct val="0"/>
                  </a:spcBef>
                  <a:spcAft>
                    <a:spcPct val="0"/>
                  </a:spcAft>
                  <a:defRPr>
                    <a:solidFill>
                      <a:schemeClr val="tx1"/>
                    </a:solidFill>
                    <a:latin typeface="Tahoma" panose="020B0604030504040204" pitchFamily="34" charset="0"/>
                  </a:defRPr>
                </a:lvl9pPr>
              </a:lstStyle>
              <a:p>
                <a:pPr eaLnBrk="1" hangingPunct="1">
                  <a:defRPr/>
                </a:pPr>
                <a:endParaRPr lang="he-IL" altLang="he-IL" sz="1800"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algn="l" rtl="0" eaLnBrk="0" fontAlgn="base" hangingPunct="0">
                <a:spcBef>
                  <a:spcPct val="0"/>
                </a:spcBef>
                <a:spcAft>
                  <a:spcPct val="0"/>
                </a:spcAft>
                <a:defRPr>
                  <a:solidFill>
                    <a:schemeClr val="tx1"/>
                  </a:solidFill>
                  <a:latin typeface="Tahoma" panose="020B0604030504040204" pitchFamily="34" charset="0"/>
                </a:defRPr>
              </a:lvl6pPr>
              <a:lvl7pPr marL="2971800" indent="-228600" algn="l" rtl="0" eaLnBrk="0" fontAlgn="base" hangingPunct="0">
                <a:spcBef>
                  <a:spcPct val="0"/>
                </a:spcBef>
                <a:spcAft>
                  <a:spcPct val="0"/>
                </a:spcAft>
                <a:defRPr>
                  <a:solidFill>
                    <a:schemeClr val="tx1"/>
                  </a:solidFill>
                  <a:latin typeface="Tahoma" panose="020B0604030504040204" pitchFamily="34" charset="0"/>
                </a:defRPr>
              </a:lvl7pPr>
              <a:lvl8pPr marL="3429000" indent="-228600" algn="l" rtl="0" eaLnBrk="0" fontAlgn="base" hangingPunct="0">
                <a:spcBef>
                  <a:spcPct val="0"/>
                </a:spcBef>
                <a:spcAft>
                  <a:spcPct val="0"/>
                </a:spcAft>
                <a:defRPr>
                  <a:solidFill>
                    <a:schemeClr val="tx1"/>
                  </a:solidFill>
                  <a:latin typeface="Tahoma" panose="020B0604030504040204" pitchFamily="34" charset="0"/>
                </a:defRPr>
              </a:lvl8pPr>
              <a:lvl9pPr marL="3886200" indent="-228600" algn="l" rtl="0" eaLnBrk="0" fontAlgn="base" hangingPunct="0">
                <a:spcBef>
                  <a:spcPct val="0"/>
                </a:spcBef>
                <a:spcAft>
                  <a:spcPct val="0"/>
                </a:spcAft>
                <a:defRPr>
                  <a:solidFill>
                    <a:schemeClr val="tx1"/>
                  </a:solidFill>
                  <a:latin typeface="Tahoma" panose="020B0604030504040204" pitchFamily="34" charset="0"/>
                </a:defRPr>
              </a:lvl9pPr>
            </a:lstStyle>
            <a:p>
              <a:pPr eaLnBrk="1" hangingPunct="1">
                <a:defRPr/>
              </a:pPr>
              <a:endParaRPr lang="he-IL" altLang="he-IL" sz="1800"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algn="l" rtl="0" eaLnBrk="0" fontAlgn="base" hangingPunct="0">
                <a:spcBef>
                  <a:spcPct val="0"/>
                </a:spcBef>
                <a:spcAft>
                  <a:spcPct val="0"/>
                </a:spcAft>
                <a:defRPr>
                  <a:solidFill>
                    <a:schemeClr val="tx1"/>
                  </a:solidFill>
                  <a:latin typeface="Tahoma" panose="020B0604030504040204" pitchFamily="34" charset="0"/>
                </a:defRPr>
              </a:lvl6pPr>
              <a:lvl7pPr marL="2971800" indent="-228600" algn="l" rtl="0" eaLnBrk="0" fontAlgn="base" hangingPunct="0">
                <a:spcBef>
                  <a:spcPct val="0"/>
                </a:spcBef>
                <a:spcAft>
                  <a:spcPct val="0"/>
                </a:spcAft>
                <a:defRPr>
                  <a:solidFill>
                    <a:schemeClr val="tx1"/>
                  </a:solidFill>
                  <a:latin typeface="Tahoma" panose="020B0604030504040204" pitchFamily="34" charset="0"/>
                </a:defRPr>
              </a:lvl7pPr>
              <a:lvl8pPr marL="3429000" indent="-228600" algn="l" rtl="0" eaLnBrk="0" fontAlgn="base" hangingPunct="0">
                <a:spcBef>
                  <a:spcPct val="0"/>
                </a:spcBef>
                <a:spcAft>
                  <a:spcPct val="0"/>
                </a:spcAft>
                <a:defRPr>
                  <a:solidFill>
                    <a:schemeClr val="tx1"/>
                  </a:solidFill>
                  <a:latin typeface="Tahoma" panose="020B0604030504040204" pitchFamily="34" charset="0"/>
                </a:defRPr>
              </a:lvl8pPr>
              <a:lvl9pPr marL="3886200" indent="-228600" algn="l" rtl="0" eaLnBrk="0" fontAlgn="base" hangingPunct="0">
                <a:spcBef>
                  <a:spcPct val="0"/>
                </a:spcBef>
                <a:spcAft>
                  <a:spcPct val="0"/>
                </a:spcAft>
                <a:defRPr>
                  <a:solidFill>
                    <a:schemeClr val="tx1"/>
                  </a:solidFill>
                  <a:latin typeface="Tahoma" panose="020B0604030504040204" pitchFamily="34" charset="0"/>
                </a:defRPr>
              </a:lvl9pPr>
            </a:lstStyle>
            <a:p>
              <a:pPr eaLnBrk="1" hangingPunct="1">
                <a:defRPr/>
              </a:pPr>
              <a:endParaRPr lang="he-IL" altLang="he-IL" sz="1800"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algn="l" rtl="0" eaLnBrk="0" fontAlgn="base" hangingPunct="0">
                <a:spcBef>
                  <a:spcPct val="0"/>
                </a:spcBef>
                <a:spcAft>
                  <a:spcPct val="0"/>
                </a:spcAft>
                <a:defRPr>
                  <a:solidFill>
                    <a:schemeClr val="tx1"/>
                  </a:solidFill>
                  <a:latin typeface="Tahoma" panose="020B0604030504040204" pitchFamily="34" charset="0"/>
                </a:defRPr>
              </a:lvl6pPr>
              <a:lvl7pPr marL="2971800" indent="-228600" algn="l" rtl="0" eaLnBrk="0" fontAlgn="base" hangingPunct="0">
                <a:spcBef>
                  <a:spcPct val="0"/>
                </a:spcBef>
                <a:spcAft>
                  <a:spcPct val="0"/>
                </a:spcAft>
                <a:defRPr>
                  <a:solidFill>
                    <a:schemeClr val="tx1"/>
                  </a:solidFill>
                  <a:latin typeface="Tahoma" panose="020B0604030504040204" pitchFamily="34" charset="0"/>
                </a:defRPr>
              </a:lvl7pPr>
              <a:lvl8pPr marL="3429000" indent="-228600" algn="l" rtl="0" eaLnBrk="0" fontAlgn="base" hangingPunct="0">
                <a:spcBef>
                  <a:spcPct val="0"/>
                </a:spcBef>
                <a:spcAft>
                  <a:spcPct val="0"/>
                </a:spcAft>
                <a:defRPr>
                  <a:solidFill>
                    <a:schemeClr val="tx1"/>
                  </a:solidFill>
                  <a:latin typeface="Tahoma" panose="020B0604030504040204" pitchFamily="34" charset="0"/>
                </a:defRPr>
              </a:lvl8pPr>
              <a:lvl9pPr marL="3886200" indent="-228600" algn="l" rtl="0" eaLnBrk="0" fontAlgn="base" hangingPunct="0">
                <a:spcBef>
                  <a:spcPct val="0"/>
                </a:spcBef>
                <a:spcAft>
                  <a:spcPct val="0"/>
                </a:spcAft>
                <a:defRPr>
                  <a:solidFill>
                    <a:schemeClr val="tx1"/>
                  </a:solidFill>
                  <a:latin typeface="Tahoma" panose="020B0604030504040204" pitchFamily="34" charset="0"/>
                </a:defRPr>
              </a:lvl9pPr>
            </a:lstStyle>
            <a:p>
              <a:pPr eaLnBrk="1" hangingPunct="1">
                <a:defRPr/>
              </a:pPr>
              <a:endParaRPr lang="he-IL" altLang="he-IL" sz="1800" smtClean="0"/>
            </a:p>
          </p:txBody>
        </p:sp>
      </p:grpSp>
      <p:sp>
        <p:nvSpPr>
          <p:cNvPr id="929804" name="Rectangle 12"/>
          <p:cNvSpPr>
            <a:spLocks noGrp="1" noChangeArrowheads="1"/>
          </p:cNvSpPr>
          <p:nvPr>
            <p:ph type="ctrTitle"/>
          </p:nvPr>
        </p:nvSpPr>
        <p:spPr>
          <a:xfrm>
            <a:off x="1320800" y="1828800"/>
            <a:ext cx="10363200" cy="1143000"/>
          </a:xfrm>
        </p:spPr>
        <p:txBody>
          <a:bodyPr/>
          <a:lstStyle>
            <a:lvl1pPr>
              <a:defRPr sz="4400"/>
            </a:lvl1pPr>
          </a:lstStyle>
          <a:p>
            <a:r>
              <a:rPr lang="en-US"/>
              <a:t>Click to edit Master title style</a:t>
            </a:r>
          </a:p>
        </p:txBody>
      </p:sp>
      <p:sp>
        <p:nvSpPr>
          <p:cNvPr id="929805"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3300318522"/>
      </p:ext>
    </p:extLst>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pPr>
              <a:defRPr/>
            </a:pPr>
            <a:fld id="{5F51A2E9-3E84-406D-8CF6-37177B81BB3A}" type="slidenum">
              <a:rPr lang="en-US" altLang="he-IL"/>
              <a:pPr>
                <a:defRPr/>
              </a:pPr>
              <a:t>‹#›</a:t>
            </a:fld>
            <a:endParaRPr lang="en-US" altLang="he-IL"/>
          </a:p>
        </p:txBody>
      </p:sp>
    </p:spTree>
    <p:extLst>
      <p:ext uri="{BB962C8B-B14F-4D97-AF65-F5344CB8AC3E}">
        <p14:creationId xmlns:p14="http://schemas.microsoft.com/office/powerpoint/2010/main" val="2333125808"/>
      </p:ext>
    </p:extLst>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061"/>
          <p:cNvSpPr>
            <a:spLocks noGrp="1" noChangeArrowheads="1"/>
          </p:cNvSpPr>
          <p:nvPr>
            <p:ph type="sldNum" sz="quarter" idx="10"/>
          </p:nvPr>
        </p:nvSpPr>
        <p:spPr>
          <a:ln/>
        </p:spPr>
        <p:txBody>
          <a:bodyPr/>
          <a:lstStyle>
            <a:lvl1pPr>
              <a:defRPr/>
            </a:lvl1pPr>
          </a:lstStyle>
          <a:p>
            <a:pPr>
              <a:defRPr/>
            </a:pPr>
            <a:fld id="{667CE3F1-B2D1-4838-8DCE-11D1B7D234A9}" type="slidenum">
              <a:rPr lang="en-US" altLang="he-IL"/>
              <a:pPr>
                <a:defRPr/>
              </a:pPr>
              <a:t>‹#›</a:t>
            </a:fld>
            <a:endParaRPr lang="en-US" altLang="he-IL"/>
          </a:p>
        </p:txBody>
      </p:sp>
    </p:spTree>
    <p:extLst>
      <p:ext uri="{BB962C8B-B14F-4D97-AF65-F5344CB8AC3E}">
        <p14:creationId xmlns:p14="http://schemas.microsoft.com/office/powerpoint/2010/main" val="3674722641"/>
      </p:ext>
    </p:extLst>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1371600"/>
            <a:ext cx="5537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371600"/>
            <a:ext cx="5537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pPr>
              <a:defRPr/>
            </a:pPr>
            <a:fld id="{D1CAADAB-5BD5-4ABE-90C4-8980BCD4B46D}" type="slidenum">
              <a:rPr lang="en-US" altLang="he-IL"/>
              <a:pPr>
                <a:defRPr/>
              </a:pPr>
              <a:t>‹#›</a:t>
            </a:fld>
            <a:endParaRPr lang="en-US" altLang="he-IL"/>
          </a:p>
        </p:txBody>
      </p:sp>
    </p:spTree>
    <p:extLst>
      <p:ext uri="{BB962C8B-B14F-4D97-AF65-F5344CB8AC3E}">
        <p14:creationId xmlns:p14="http://schemas.microsoft.com/office/powerpoint/2010/main" val="1696197327"/>
      </p:ext>
    </p:extLst>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ln/>
        </p:spPr>
        <p:txBody>
          <a:bodyPr/>
          <a:lstStyle>
            <a:lvl1pPr>
              <a:defRPr/>
            </a:lvl1pPr>
          </a:lstStyle>
          <a:p>
            <a:pPr>
              <a:defRPr/>
            </a:pPr>
            <a:fld id="{E7B7B2B9-FFEE-4784-AF26-648429B4AB17}" type="slidenum">
              <a:rPr lang="en-US" altLang="he-IL"/>
              <a:pPr>
                <a:defRPr/>
              </a:pPr>
              <a:t>‹#›</a:t>
            </a:fld>
            <a:endParaRPr lang="en-US" altLang="he-IL"/>
          </a:p>
        </p:txBody>
      </p:sp>
    </p:spTree>
    <p:extLst>
      <p:ext uri="{BB962C8B-B14F-4D97-AF65-F5344CB8AC3E}">
        <p14:creationId xmlns:p14="http://schemas.microsoft.com/office/powerpoint/2010/main" val="412951497"/>
      </p:ext>
    </p:extLst>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061"/>
          <p:cNvSpPr>
            <a:spLocks noGrp="1" noChangeArrowheads="1"/>
          </p:cNvSpPr>
          <p:nvPr>
            <p:ph type="sldNum" sz="quarter" idx="10"/>
          </p:nvPr>
        </p:nvSpPr>
        <p:spPr>
          <a:ln/>
        </p:spPr>
        <p:txBody>
          <a:bodyPr/>
          <a:lstStyle>
            <a:lvl1pPr>
              <a:defRPr/>
            </a:lvl1pPr>
          </a:lstStyle>
          <a:p>
            <a:pPr>
              <a:defRPr/>
            </a:pPr>
            <a:fld id="{304FB451-C7B8-437A-B684-3AD40B392FCE}" type="slidenum">
              <a:rPr lang="en-US" altLang="he-IL"/>
              <a:pPr>
                <a:defRPr/>
              </a:pPr>
              <a:t>‹#›</a:t>
            </a:fld>
            <a:endParaRPr lang="en-US" altLang="he-IL"/>
          </a:p>
        </p:txBody>
      </p:sp>
    </p:spTree>
    <p:extLst>
      <p:ext uri="{BB962C8B-B14F-4D97-AF65-F5344CB8AC3E}">
        <p14:creationId xmlns:p14="http://schemas.microsoft.com/office/powerpoint/2010/main" val="1602908363"/>
      </p:ext>
    </p:extLst>
  </p:cSld>
  <p:clrMapOvr>
    <a:masterClrMapping/>
  </p:clrMapOvr>
  <p:transition>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ln/>
        </p:spPr>
        <p:txBody>
          <a:bodyPr/>
          <a:lstStyle>
            <a:lvl1pPr>
              <a:defRPr/>
            </a:lvl1pPr>
          </a:lstStyle>
          <a:p>
            <a:pPr>
              <a:defRPr/>
            </a:pPr>
            <a:fld id="{56C4E2D7-38BC-4CC2-B330-C04962424567}" type="slidenum">
              <a:rPr lang="en-US" altLang="he-IL"/>
              <a:pPr>
                <a:defRPr/>
              </a:pPr>
              <a:t>‹#›</a:t>
            </a:fld>
            <a:endParaRPr lang="en-US" altLang="he-IL"/>
          </a:p>
        </p:txBody>
      </p:sp>
    </p:spTree>
    <p:extLst>
      <p:ext uri="{BB962C8B-B14F-4D97-AF65-F5344CB8AC3E}">
        <p14:creationId xmlns:p14="http://schemas.microsoft.com/office/powerpoint/2010/main" val="1758603212"/>
      </p:ext>
    </p:extLst>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pPr>
              <a:defRPr/>
            </a:pPr>
            <a:fld id="{F1D1F32C-5D76-4E4A-AA02-13FC31366058}" type="slidenum">
              <a:rPr lang="en-US" altLang="he-IL"/>
              <a:pPr>
                <a:defRPr/>
              </a:pPr>
              <a:t>‹#›</a:t>
            </a:fld>
            <a:endParaRPr lang="en-US" altLang="he-IL"/>
          </a:p>
        </p:txBody>
      </p:sp>
    </p:spTree>
    <p:extLst>
      <p:ext uri="{BB962C8B-B14F-4D97-AF65-F5344CB8AC3E}">
        <p14:creationId xmlns:p14="http://schemas.microsoft.com/office/powerpoint/2010/main" val="2683099246"/>
      </p:ext>
    </p:extLst>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pPr>
              <a:defRPr/>
            </a:pPr>
            <a:fld id="{5696290D-ECBA-479D-9812-EE98F1A8DF0D}" type="slidenum">
              <a:rPr lang="en-US" altLang="he-IL"/>
              <a:pPr>
                <a:defRPr/>
              </a:pPr>
              <a:t>‹#›</a:t>
            </a:fld>
            <a:endParaRPr lang="en-US" altLang="he-IL"/>
          </a:p>
        </p:txBody>
      </p:sp>
    </p:spTree>
    <p:extLst>
      <p:ext uri="{BB962C8B-B14F-4D97-AF65-F5344CB8AC3E}">
        <p14:creationId xmlns:p14="http://schemas.microsoft.com/office/powerpoint/2010/main" val="2674024610"/>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34A95E7-A0B8-4889-A1EE-A70B8EEF1E68}" type="datetime8">
              <a:rPr lang="he-IL" smtClean="0"/>
              <a:t>05 אפריל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1228372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pPr>
              <a:defRPr/>
            </a:pPr>
            <a:fld id="{ED49AB92-EFE2-47F8-B93D-B75DFA9C4EED}" type="slidenum">
              <a:rPr lang="en-US" altLang="he-IL"/>
              <a:pPr>
                <a:defRPr/>
              </a:pPr>
              <a:t>‹#›</a:t>
            </a:fld>
            <a:endParaRPr lang="en-US" altLang="he-IL"/>
          </a:p>
        </p:txBody>
      </p:sp>
    </p:spTree>
    <p:extLst>
      <p:ext uri="{BB962C8B-B14F-4D97-AF65-F5344CB8AC3E}">
        <p14:creationId xmlns:p14="http://schemas.microsoft.com/office/powerpoint/2010/main" val="2587092091"/>
      </p:ext>
    </p:extLst>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64600" y="381000"/>
            <a:ext cx="28194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06400" y="381000"/>
            <a:ext cx="82550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pPr>
              <a:defRPr/>
            </a:pPr>
            <a:fld id="{EE6C3A26-062D-42D2-A856-24B4CEB5CE1B}" type="slidenum">
              <a:rPr lang="en-US" altLang="he-IL"/>
              <a:pPr>
                <a:defRPr/>
              </a:pPr>
              <a:t>‹#›</a:t>
            </a:fld>
            <a:endParaRPr lang="en-US" altLang="he-IL"/>
          </a:p>
        </p:txBody>
      </p:sp>
    </p:spTree>
    <p:extLst>
      <p:ext uri="{BB962C8B-B14F-4D97-AF65-F5344CB8AC3E}">
        <p14:creationId xmlns:p14="http://schemas.microsoft.com/office/powerpoint/2010/main" val="1290751591"/>
      </p:ext>
    </p:extLst>
  </p:cSld>
  <p:clrMapOvr>
    <a:masterClrMapping/>
  </p:clrMapOvr>
  <p:transition>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46800" y="1371600"/>
            <a:ext cx="55372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46800" y="4000500"/>
            <a:ext cx="55372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ln/>
        </p:spPr>
        <p:txBody>
          <a:bodyPr/>
          <a:lstStyle>
            <a:lvl1pPr>
              <a:defRPr/>
            </a:lvl1pPr>
          </a:lstStyle>
          <a:p>
            <a:pPr>
              <a:defRPr/>
            </a:pPr>
            <a:fld id="{B82BE417-41CF-4B7A-8AFB-728ED9E45AF4}" type="slidenum">
              <a:rPr lang="en-US" altLang="he-IL"/>
              <a:pPr>
                <a:defRPr/>
              </a:pPr>
              <a:t>‹#›</a:t>
            </a:fld>
            <a:endParaRPr lang="en-US" altLang="he-IL"/>
          </a:p>
        </p:txBody>
      </p:sp>
    </p:spTree>
    <p:extLst>
      <p:ext uri="{BB962C8B-B14F-4D97-AF65-F5344CB8AC3E}">
        <p14:creationId xmlns:p14="http://schemas.microsoft.com/office/powerpoint/2010/main" val="2218754185"/>
      </p:ext>
    </p:extLst>
  </p:cSld>
  <p:clrMapOvr>
    <a:masterClrMapping/>
  </p:clrMapOvr>
  <p:transition>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pPr>
              <a:defRPr/>
            </a:pPr>
            <a:fld id="{422195D9-7BEA-44F8-B16D-FF844D45D2F0}" type="slidenum">
              <a:rPr lang="en-US" altLang="he-IL"/>
              <a:pPr>
                <a:defRPr/>
              </a:pPr>
              <a:t>‹#›</a:t>
            </a:fld>
            <a:endParaRPr lang="en-US" altLang="he-IL"/>
          </a:p>
        </p:txBody>
      </p:sp>
    </p:spTree>
    <p:extLst>
      <p:ext uri="{BB962C8B-B14F-4D97-AF65-F5344CB8AC3E}">
        <p14:creationId xmlns:p14="http://schemas.microsoft.com/office/powerpoint/2010/main" val="385549946"/>
      </p:ext>
    </p:extLst>
  </p:cSld>
  <p:clrMapOvr>
    <a:masterClrMapping/>
  </p:clrMapOvr>
  <p:transition>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06400" y="381000"/>
            <a:ext cx="11203517"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06400" y="1371600"/>
            <a:ext cx="55372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46800" y="1371600"/>
            <a:ext cx="55372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06400" y="4000500"/>
            <a:ext cx="55372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46800" y="4000500"/>
            <a:ext cx="55372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ln/>
        </p:spPr>
        <p:txBody>
          <a:bodyPr/>
          <a:lstStyle>
            <a:lvl1pPr>
              <a:defRPr/>
            </a:lvl1pPr>
          </a:lstStyle>
          <a:p>
            <a:pPr>
              <a:defRPr/>
            </a:pPr>
            <a:fld id="{1C40C16A-4508-4527-9801-8C360F51531A}" type="slidenum">
              <a:rPr lang="en-US" altLang="he-IL"/>
              <a:pPr>
                <a:defRPr/>
              </a:pPr>
              <a:t>‹#›</a:t>
            </a:fld>
            <a:endParaRPr lang="en-US" altLang="he-IL"/>
          </a:p>
        </p:txBody>
      </p:sp>
    </p:spTree>
    <p:extLst>
      <p:ext uri="{BB962C8B-B14F-4D97-AF65-F5344CB8AC3E}">
        <p14:creationId xmlns:p14="http://schemas.microsoft.com/office/powerpoint/2010/main" val="3829541440"/>
      </p:ext>
    </p:extLst>
  </p:cSld>
  <p:clrMapOvr>
    <a:masterClrMapping/>
  </p:clrMapOvr>
  <p:transition>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06400" y="1371600"/>
            <a:ext cx="5537200" cy="5105400"/>
          </a:xfrm>
        </p:spPr>
        <p:txBody>
          <a:bodyPr/>
          <a:lstStyle/>
          <a:p>
            <a:pPr lvl="0"/>
            <a:endParaRPr lang="en-US" noProof="0" smtClean="0"/>
          </a:p>
        </p:txBody>
      </p:sp>
      <p:sp>
        <p:nvSpPr>
          <p:cNvPr id="4" name="Text Placeholder 3"/>
          <p:cNvSpPr>
            <a:spLocks noGrp="1"/>
          </p:cNvSpPr>
          <p:nvPr>
            <p:ph type="body" sz="half" idx="2"/>
          </p:nvPr>
        </p:nvSpPr>
        <p:spPr>
          <a:xfrm>
            <a:off x="61468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pPr>
              <a:defRPr/>
            </a:pPr>
            <a:fld id="{304023B1-170B-4A24-87F3-90D1419688A4}" type="slidenum">
              <a:rPr lang="en-US" altLang="he-IL"/>
              <a:pPr>
                <a:defRPr/>
              </a:pPr>
              <a:t>‹#›</a:t>
            </a:fld>
            <a:endParaRPr lang="en-US" altLang="he-IL"/>
          </a:p>
        </p:txBody>
      </p:sp>
    </p:spTree>
    <p:extLst>
      <p:ext uri="{BB962C8B-B14F-4D97-AF65-F5344CB8AC3E}">
        <p14:creationId xmlns:p14="http://schemas.microsoft.com/office/powerpoint/2010/main" val="3538427470"/>
      </p:ext>
    </p:extLst>
  </p:cSld>
  <p:clrMapOvr>
    <a:masterClrMapping/>
  </p:clrMapOvr>
  <p:transition>
    <p:zo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46800" y="1371600"/>
            <a:ext cx="55372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46800" y="4000500"/>
            <a:ext cx="55372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ln/>
        </p:spPr>
        <p:txBody>
          <a:bodyPr/>
          <a:lstStyle>
            <a:lvl1pPr>
              <a:defRPr/>
            </a:lvl1pPr>
          </a:lstStyle>
          <a:p>
            <a:pPr>
              <a:defRPr/>
            </a:pPr>
            <a:fld id="{0E6A3817-0F07-487D-B59D-D274ACE8D5E6}" type="slidenum">
              <a:rPr lang="en-US" altLang="he-IL"/>
              <a:pPr>
                <a:defRPr/>
              </a:pPr>
              <a:t>‹#›</a:t>
            </a:fld>
            <a:endParaRPr lang="en-US" altLang="he-IL"/>
          </a:p>
        </p:txBody>
      </p:sp>
    </p:spTree>
    <p:extLst>
      <p:ext uri="{BB962C8B-B14F-4D97-AF65-F5344CB8AC3E}">
        <p14:creationId xmlns:p14="http://schemas.microsoft.com/office/powerpoint/2010/main" val="4136719069"/>
      </p:ext>
    </p:extLst>
  </p:cSld>
  <p:clrMapOvr>
    <a:masterClrMapping/>
  </p:clrMapOvr>
  <p:transition>
    <p:zo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06400" y="381000"/>
            <a:ext cx="11277600" cy="609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2061"/>
          <p:cNvSpPr>
            <a:spLocks noGrp="1" noChangeArrowheads="1"/>
          </p:cNvSpPr>
          <p:nvPr>
            <p:ph type="sldNum" sz="quarter" idx="10"/>
          </p:nvPr>
        </p:nvSpPr>
        <p:spPr>
          <a:ln/>
        </p:spPr>
        <p:txBody>
          <a:bodyPr/>
          <a:lstStyle>
            <a:lvl1pPr>
              <a:defRPr/>
            </a:lvl1pPr>
          </a:lstStyle>
          <a:p>
            <a:pPr>
              <a:defRPr/>
            </a:pPr>
            <a:fld id="{D5848F49-CF73-4371-9D4A-84F6BC764E6B}" type="slidenum">
              <a:rPr lang="en-US" altLang="he-IL"/>
              <a:pPr>
                <a:defRPr/>
              </a:pPr>
              <a:t>‹#›</a:t>
            </a:fld>
            <a:endParaRPr lang="en-US" altLang="he-IL"/>
          </a:p>
        </p:txBody>
      </p:sp>
    </p:spTree>
    <p:extLst>
      <p:ext uri="{BB962C8B-B14F-4D97-AF65-F5344CB8AC3E}">
        <p14:creationId xmlns:p14="http://schemas.microsoft.com/office/powerpoint/2010/main" val="1534757950"/>
      </p:ext>
    </p:extLst>
  </p:cSld>
  <p:clrMapOvr>
    <a:masterClrMapping/>
  </p:clrMapOvr>
  <p:transition>
    <p:zo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1371600"/>
            <a:ext cx="112776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06400" y="4000500"/>
            <a:ext cx="112776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pPr>
              <a:defRPr/>
            </a:pPr>
            <a:fld id="{798CB7CD-7E24-49B3-916A-AE6D271CA73B}" type="slidenum">
              <a:rPr lang="en-US" altLang="he-IL"/>
              <a:pPr>
                <a:defRPr/>
              </a:pPr>
              <a:t>‹#›</a:t>
            </a:fld>
            <a:endParaRPr lang="en-US" altLang="he-IL"/>
          </a:p>
        </p:txBody>
      </p:sp>
    </p:spTree>
    <p:extLst>
      <p:ext uri="{BB962C8B-B14F-4D97-AF65-F5344CB8AC3E}">
        <p14:creationId xmlns:p14="http://schemas.microsoft.com/office/powerpoint/2010/main" val="3653295579"/>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E6AD5EB-DA86-4CFC-8149-6536184E5EAD}" type="datetime8">
              <a:rPr lang="he-IL" smtClean="0"/>
              <a:t>05 אפריל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910242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705DF55-E015-4E35-9528-754CF2C70B3B}" type="datetime8">
              <a:rPr lang="he-IL" smtClean="0"/>
              <a:t>05 אפריל 19</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128225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09513D2-46E9-4039-9F97-0BA9B31F8CA3}" type="datetime8">
              <a:rPr lang="he-IL" smtClean="0"/>
              <a:t>05 אפריל 19</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1168145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4C0BD-5D8F-407B-8BB7-453DBA842080}" type="datetime8">
              <a:rPr lang="he-IL" smtClean="0"/>
              <a:t>05 אפריל 19</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421868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3DB574-B613-4C0F-9952-0FA3C94827F6}" type="datetime8">
              <a:rPr lang="he-IL" smtClean="0"/>
              <a:t>05 אפריל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1230391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E1854-E89C-49E8-9112-DCC71D2B0244}" type="datetime8">
              <a:rPr lang="he-IL" smtClean="0"/>
              <a:t>05 אפריל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F0DCAA7-13FC-494B-A25B-5DFED9B63B03}" type="slidenum">
              <a:rPr lang="he-IL" smtClean="0"/>
              <a:t>‹#›</a:t>
            </a:fld>
            <a:endParaRPr lang="he-IL"/>
          </a:p>
        </p:txBody>
      </p:sp>
    </p:spTree>
    <p:extLst>
      <p:ext uri="{BB962C8B-B14F-4D97-AF65-F5344CB8AC3E}">
        <p14:creationId xmlns:p14="http://schemas.microsoft.com/office/powerpoint/2010/main" val="1945584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8FAFFD7-1C66-43A6-ACCB-46CB47BED613}" type="datetime8">
              <a:rPr lang="he-IL" smtClean="0"/>
              <a:t>05 אפריל 19</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F0DCAA7-13FC-494B-A25B-5DFED9B63B03}" type="slidenum">
              <a:rPr lang="he-IL" smtClean="0"/>
              <a:t>‹#›</a:t>
            </a:fld>
            <a:endParaRPr lang="he-IL"/>
          </a:p>
        </p:txBody>
      </p:sp>
    </p:spTree>
    <p:extLst>
      <p:ext uri="{BB962C8B-B14F-4D97-AF65-F5344CB8AC3E}">
        <p14:creationId xmlns:p14="http://schemas.microsoft.com/office/powerpoint/2010/main" val="19657711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67" r:id="rId18"/>
    <p:sldLayoutId id="2147483768" r:id="rId19"/>
    <p:sldLayoutId id="2147483769" r:id="rId20"/>
  </p:sldLayoutIdLst>
  <p:hf sldNum="0" hdr="0" dt="0"/>
  <p:txStyles>
    <p:titleStyle>
      <a:lvl1pPr algn="l" defTabSz="914400" rtl="1"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056"/>
          <p:cNvSpPr>
            <a:spLocks noChangeArrowheads="1"/>
          </p:cNvSpPr>
          <p:nvPr/>
        </p:nvSpPr>
        <p:spPr bwMode="gray">
          <a:xfrm>
            <a:off x="406401" y="1066800"/>
            <a:ext cx="11214100" cy="46038"/>
          </a:xfrm>
          <a:prstGeom prst="rect">
            <a:avLst/>
          </a:prstGeom>
          <a:gradFill rotWithShape="1">
            <a:gsLst>
              <a:gs pos="0">
                <a:srgbClr val="00CE98">
                  <a:alpha val="50000"/>
                </a:srgbClr>
              </a:gs>
              <a:gs pos="100000">
                <a:srgbClr val="8FF9EF">
                  <a:alpha val="51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algn="l" rtl="0" eaLnBrk="0" fontAlgn="base" hangingPunct="0">
              <a:spcBef>
                <a:spcPct val="0"/>
              </a:spcBef>
              <a:spcAft>
                <a:spcPct val="0"/>
              </a:spcAft>
              <a:defRPr>
                <a:solidFill>
                  <a:schemeClr val="tx1"/>
                </a:solidFill>
                <a:latin typeface="Tahoma" panose="020B0604030504040204" pitchFamily="34" charset="0"/>
              </a:defRPr>
            </a:lvl6pPr>
            <a:lvl7pPr marL="2971800" indent="-228600" algn="l" rtl="0" eaLnBrk="0" fontAlgn="base" hangingPunct="0">
              <a:spcBef>
                <a:spcPct val="0"/>
              </a:spcBef>
              <a:spcAft>
                <a:spcPct val="0"/>
              </a:spcAft>
              <a:defRPr>
                <a:solidFill>
                  <a:schemeClr val="tx1"/>
                </a:solidFill>
                <a:latin typeface="Tahoma" panose="020B0604030504040204" pitchFamily="34" charset="0"/>
              </a:defRPr>
            </a:lvl7pPr>
            <a:lvl8pPr marL="3429000" indent="-228600" algn="l" rtl="0" eaLnBrk="0" fontAlgn="base" hangingPunct="0">
              <a:spcBef>
                <a:spcPct val="0"/>
              </a:spcBef>
              <a:spcAft>
                <a:spcPct val="0"/>
              </a:spcAft>
              <a:defRPr>
                <a:solidFill>
                  <a:schemeClr val="tx1"/>
                </a:solidFill>
                <a:latin typeface="Tahoma" panose="020B0604030504040204" pitchFamily="34" charset="0"/>
              </a:defRPr>
            </a:lvl8pPr>
            <a:lvl9pPr marL="3886200" indent="-228600" algn="l" rtl="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defRPr/>
            </a:pPr>
            <a:endParaRPr kumimoji="1" lang="he-IL" altLang="he-IL" sz="2400" smtClean="0"/>
          </a:p>
        </p:txBody>
      </p:sp>
      <p:sp>
        <p:nvSpPr>
          <p:cNvPr id="1027" name="Rectangle 2057"/>
          <p:cNvSpPr>
            <a:spLocks noGrp="1" noChangeArrowheads="1"/>
          </p:cNvSpPr>
          <p:nvPr>
            <p:ph type="title"/>
          </p:nvPr>
        </p:nvSpPr>
        <p:spPr bwMode="auto">
          <a:xfrm>
            <a:off x="406400" y="304800"/>
            <a:ext cx="1120351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he-IL" smtClean="0"/>
              <a:t>Click to edit Master title style</a:t>
            </a:r>
          </a:p>
        </p:txBody>
      </p:sp>
      <p:sp>
        <p:nvSpPr>
          <p:cNvPr id="1028" name="Rectangle 2058"/>
          <p:cNvSpPr>
            <a:spLocks noGrp="1" noChangeArrowheads="1"/>
          </p:cNvSpPr>
          <p:nvPr>
            <p:ph type="body" idx="1"/>
          </p:nvPr>
        </p:nvSpPr>
        <p:spPr bwMode="auto">
          <a:xfrm>
            <a:off x="406400" y="1219200"/>
            <a:ext cx="11277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he-IL" smtClean="0"/>
              <a:t>Click to edit Master text styles</a:t>
            </a:r>
          </a:p>
          <a:p>
            <a:pPr lvl="1"/>
            <a:r>
              <a:rPr lang="en-US" altLang="he-IL" smtClean="0"/>
              <a:t>Second level</a:t>
            </a:r>
          </a:p>
          <a:p>
            <a:pPr lvl="2"/>
            <a:r>
              <a:rPr lang="en-US" altLang="he-IL" smtClean="0"/>
              <a:t>Third level</a:t>
            </a:r>
          </a:p>
          <a:p>
            <a:pPr lvl="3"/>
            <a:r>
              <a:rPr lang="en-US" altLang="he-IL" smtClean="0"/>
              <a:t>Fourth level</a:t>
            </a:r>
          </a:p>
          <a:p>
            <a:pPr lvl="4"/>
            <a:r>
              <a:rPr lang="en-US" altLang="he-IL" smtClean="0"/>
              <a:t>Fifth level</a:t>
            </a:r>
          </a:p>
        </p:txBody>
      </p:sp>
      <p:sp>
        <p:nvSpPr>
          <p:cNvPr id="928781" name="Rectangle 2061"/>
          <p:cNvSpPr>
            <a:spLocks noGrp="1" noChangeArrowheads="1"/>
          </p:cNvSpPr>
          <p:nvPr>
            <p:ph type="sldNum" sz="quarter" idx="4"/>
          </p:nvPr>
        </p:nvSpPr>
        <p:spPr bwMode="auto">
          <a:xfrm>
            <a:off x="9652000" y="6477000"/>
            <a:ext cx="2540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1645293C-40A7-4A24-8F8E-D0679A89C44C}" type="slidenum">
              <a:rPr lang="en-US" altLang="he-IL"/>
              <a:pPr>
                <a:defRPr/>
              </a:pPr>
              <a:t>‹#›</a:t>
            </a:fld>
            <a:endParaRPr lang="en-US" altLang="he-IL"/>
          </a:p>
        </p:txBody>
      </p:sp>
    </p:spTree>
    <p:extLst>
      <p:ext uri="{BB962C8B-B14F-4D97-AF65-F5344CB8AC3E}">
        <p14:creationId xmlns:p14="http://schemas.microsoft.com/office/powerpoint/2010/main" val="295700470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ransition>
    <p:zoom/>
  </p:transition>
  <p:hf hdr="0"/>
  <p:txStyles>
    <p:titleStyle>
      <a:lvl1pPr algn="ctr" rtl="0" eaLnBrk="0" fontAlgn="base" hangingPunct="0">
        <a:spcBef>
          <a:spcPct val="0"/>
        </a:spcBef>
        <a:spcAft>
          <a:spcPct val="0"/>
        </a:spcAft>
        <a:defRPr sz="3600" b="1">
          <a:solidFill>
            <a:schemeClr val="tx2"/>
          </a:solidFill>
          <a:latin typeface="Berlin Sans FB Demi" pitchFamily="34" charset="0"/>
          <a:ea typeface="+mj-ea"/>
          <a:cs typeface="+mj-cs"/>
        </a:defRPr>
      </a:lvl1pPr>
      <a:lvl2pPr algn="ctr" rtl="0" eaLnBrk="0" fontAlgn="base" hangingPunct="0">
        <a:spcBef>
          <a:spcPct val="0"/>
        </a:spcBef>
        <a:spcAft>
          <a:spcPct val="0"/>
        </a:spcAft>
        <a:defRPr sz="3600" b="1">
          <a:solidFill>
            <a:schemeClr val="tx2"/>
          </a:solidFill>
          <a:latin typeface="Berlin Sans FB Demi" pitchFamily="34" charset="0"/>
        </a:defRPr>
      </a:lvl2pPr>
      <a:lvl3pPr algn="ctr" rtl="0" eaLnBrk="0" fontAlgn="base" hangingPunct="0">
        <a:spcBef>
          <a:spcPct val="0"/>
        </a:spcBef>
        <a:spcAft>
          <a:spcPct val="0"/>
        </a:spcAft>
        <a:defRPr sz="3600" b="1">
          <a:solidFill>
            <a:schemeClr val="tx2"/>
          </a:solidFill>
          <a:latin typeface="Berlin Sans FB Demi" pitchFamily="34" charset="0"/>
        </a:defRPr>
      </a:lvl3pPr>
      <a:lvl4pPr algn="ctr" rtl="0" eaLnBrk="0" fontAlgn="base" hangingPunct="0">
        <a:spcBef>
          <a:spcPct val="0"/>
        </a:spcBef>
        <a:spcAft>
          <a:spcPct val="0"/>
        </a:spcAft>
        <a:defRPr sz="3600" b="1">
          <a:solidFill>
            <a:schemeClr val="tx2"/>
          </a:solidFill>
          <a:latin typeface="Berlin Sans FB Demi" pitchFamily="34" charset="0"/>
        </a:defRPr>
      </a:lvl4pPr>
      <a:lvl5pPr algn="ctr" rtl="0" eaLnBrk="0" fontAlgn="base" hangingPunct="0">
        <a:spcBef>
          <a:spcPct val="0"/>
        </a:spcBef>
        <a:spcAft>
          <a:spcPct val="0"/>
        </a:spcAft>
        <a:defRPr sz="3600" b="1">
          <a:solidFill>
            <a:schemeClr val="tx2"/>
          </a:solidFill>
          <a:latin typeface="Berlin Sans FB Demi" pitchFamily="34"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Calibri"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Calibri"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Calibri"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8.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00.png"/></Relationships>
</file>

<file path=ppt/slides/_rels/slide1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12.w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4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24.xml"/><Relationship Id="rId7" Type="http://schemas.openxmlformats.org/officeDocument/2006/relationships/image" Target="../media/image12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119.wmf"/><Relationship Id="rId4" Type="http://schemas.openxmlformats.org/officeDocument/2006/relationships/oleObject" Target="../embeddings/oleObject10.bin"/></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152.emf"/><Relationship Id="rId4" Type="http://schemas.openxmlformats.org/officeDocument/2006/relationships/oleObject" Target="../embeddings/oleObject12.bin"/></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154.png"/></Relationships>
</file>

<file path=ppt/slides/_rels/slide20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0.xml"/><Relationship Id="rId7" Type="http://schemas.openxmlformats.org/officeDocument/2006/relationships/image" Target="../media/image156.wmf"/><Relationship Id="rId2" Type="http://schemas.openxmlformats.org/officeDocument/2006/relationships/slideLayout" Target="../slideLayouts/slideLayout27.xml"/><Relationship Id="rId1" Type="http://schemas.openxmlformats.org/officeDocument/2006/relationships/vmlDrawing" Target="../drawings/vmlDrawing10.vml"/><Relationship Id="rId6" Type="http://schemas.openxmlformats.org/officeDocument/2006/relationships/oleObject" Target="../embeddings/oleObject14.bin"/><Relationship Id="rId5" Type="http://schemas.openxmlformats.org/officeDocument/2006/relationships/image" Target="../media/image155.wmf"/><Relationship Id="rId4" Type="http://schemas.openxmlformats.org/officeDocument/2006/relationships/oleObject" Target="../embeddings/oleObject13.bin"/><Relationship Id="rId9" Type="http://schemas.openxmlformats.org/officeDocument/2006/relationships/image" Target="../media/image157.wmf"/></Relationships>
</file>

<file path=ppt/slides/_rels/slide202.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88.emf"/><Relationship Id="rId3" Type="http://schemas.openxmlformats.org/officeDocument/2006/relationships/notesSlide" Target="../notesSlides/notesSlide31.xml"/><Relationship Id="rId7" Type="http://schemas.openxmlformats.org/officeDocument/2006/relationships/image" Target="../media/image159.wmf"/><Relationship Id="rId12" Type="http://schemas.openxmlformats.org/officeDocument/2006/relationships/oleObject" Target="../embeddings/oleObject20.bin"/><Relationship Id="rId17" Type="http://schemas.openxmlformats.org/officeDocument/2006/relationships/image" Target="../media/image163.wmf"/><Relationship Id="rId2" Type="http://schemas.openxmlformats.org/officeDocument/2006/relationships/slideLayout" Target="../slideLayouts/slideLayout24.xml"/><Relationship Id="rId16" Type="http://schemas.openxmlformats.org/officeDocument/2006/relationships/oleObject" Target="../embeddings/oleObject22.bin"/><Relationship Id="rId1" Type="http://schemas.openxmlformats.org/officeDocument/2006/relationships/vmlDrawing" Target="../drawings/vmlDrawing11.vml"/><Relationship Id="rId6" Type="http://schemas.openxmlformats.org/officeDocument/2006/relationships/oleObject" Target="../embeddings/oleObject17.bin"/><Relationship Id="rId11" Type="http://schemas.openxmlformats.org/officeDocument/2006/relationships/image" Target="../media/image161.wmf"/><Relationship Id="rId5" Type="http://schemas.openxmlformats.org/officeDocument/2006/relationships/image" Target="../media/image158.emf"/><Relationship Id="rId15" Type="http://schemas.openxmlformats.org/officeDocument/2006/relationships/image" Target="../media/image162.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60.wmf"/><Relationship Id="rId14" Type="http://schemas.openxmlformats.org/officeDocument/2006/relationships/oleObject" Target="../embeddings/oleObject21.bin"/></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2.xml"/><Relationship Id="rId1" Type="http://schemas.openxmlformats.org/officeDocument/2006/relationships/vmlDrawing" Target="../drawings/vmlDrawing12.vml"/><Relationship Id="rId6" Type="http://schemas.openxmlformats.org/officeDocument/2006/relationships/image" Target="../media/image165.jpeg"/><Relationship Id="rId5" Type="http://schemas.openxmlformats.org/officeDocument/2006/relationships/image" Target="../media/image164.wmf"/><Relationship Id="rId4" Type="http://schemas.openxmlformats.org/officeDocument/2006/relationships/oleObject" Target="../embeddings/oleObject23.bin"/></Relationships>
</file>

<file path=ppt/slides/_rels/slide20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34.xml"/><Relationship Id="rId7" Type="http://schemas.openxmlformats.org/officeDocument/2006/relationships/image" Target="../media/image167.wmf"/><Relationship Id="rId2" Type="http://schemas.openxmlformats.org/officeDocument/2006/relationships/slideLayout" Target="../slideLayouts/slideLayout33.xml"/><Relationship Id="rId1" Type="http://schemas.openxmlformats.org/officeDocument/2006/relationships/vmlDrawing" Target="../drawings/vmlDrawing13.vml"/><Relationship Id="rId6" Type="http://schemas.openxmlformats.org/officeDocument/2006/relationships/oleObject" Target="../embeddings/oleObject25.bin"/><Relationship Id="rId5" Type="http://schemas.openxmlformats.org/officeDocument/2006/relationships/image" Target="../media/image166.wmf"/><Relationship Id="rId4" Type="http://schemas.openxmlformats.org/officeDocument/2006/relationships/oleObject" Target="../embeddings/oleObject24.bin"/><Relationship Id="rId9" Type="http://schemas.openxmlformats.org/officeDocument/2006/relationships/image" Target="../media/image168.wmf"/></Relationships>
</file>

<file path=ppt/slides/_rels/slide206.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notesSlide" Target="../notesSlides/notesSlide35.xml"/><Relationship Id="rId7" Type="http://schemas.openxmlformats.org/officeDocument/2006/relationships/image" Target="../media/image169.wmf"/><Relationship Id="rId2" Type="http://schemas.openxmlformats.org/officeDocument/2006/relationships/slideLayout" Target="../slideLayouts/slideLayout32.xml"/><Relationship Id="rId1" Type="http://schemas.openxmlformats.org/officeDocument/2006/relationships/vmlDrawing" Target="../drawings/vmlDrawing14.vml"/><Relationship Id="rId6" Type="http://schemas.openxmlformats.org/officeDocument/2006/relationships/oleObject" Target="../embeddings/oleObject28.bin"/><Relationship Id="rId5" Type="http://schemas.openxmlformats.org/officeDocument/2006/relationships/image" Target="../media/image119.wmf"/><Relationship Id="rId4" Type="http://schemas.openxmlformats.org/officeDocument/2006/relationships/oleObject" Target="../embeddings/oleObject27.bin"/></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jpe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2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1.jpe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2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1.jpe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2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image" Target="../media/image187.png"/></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188.png"/></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189.w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190.png"/></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19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95.wmf"/></Relationships>
</file>

<file path=ppt/slides/_rels/slide245.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19.xml"/><Relationship Id="rId6" Type="http://schemas.openxmlformats.org/officeDocument/2006/relationships/image" Target="../media/image200.png"/><Relationship Id="rId11" Type="http://schemas.openxmlformats.org/officeDocument/2006/relationships/image" Target="../media/image205.png"/><Relationship Id="rId5" Type="http://schemas.openxmlformats.org/officeDocument/2006/relationships/image" Target="../media/image199.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s>
</file>

<file path=ppt/slides/_rels/slide246.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195.wmf"/><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oleObject" Target="../embeddings/oleObject34.bin"/><Relationship Id="rId2" Type="http://schemas.openxmlformats.org/officeDocument/2006/relationships/slideLayout" Target="../slideLayouts/slideLayout20.xml"/><Relationship Id="rId1" Type="http://schemas.openxmlformats.org/officeDocument/2006/relationships/vmlDrawing" Target="../drawings/vmlDrawing21.v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06.wmf"/><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oleObject" Target="../embeddings/oleObject35.bin"/></Relationships>
</file>

<file path=ppt/slides/_rels/slide247.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195.wmf"/><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oleObject" Target="../embeddings/oleObject36.bin"/><Relationship Id="rId2" Type="http://schemas.openxmlformats.org/officeDocument/2006/relationships/slideLayout" Target="../slideLayouts/slideLayout20.xml"/><Relationship Id="rId1" Type="http://schemas.openxmlformats.org/officeDocument/2006/relationships/vmlDrawing" Target="../drawings/vmlDrawing22.v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06.wmf"/><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oleObject" Target="../embeddings/oleObject37.bin"/></Relationships>
</file>

<file path=ppt/slides/_rels/slide248.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195.wmf"/><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oleObject" Target="../embeddings/oleObject38.bin"/><Relationship Id="rId2" Type="http://schemas.openxmlformats.org/officeDocument/2006/relationships/slideLayout" Target="../slideLayouts/slideLayout20.xml"/><Relationship Id="rId1" Type="http://schemas.openxmlformats.org/officeDocument/2006/relationships/vmlDrawing" Target="../drawings/vmlDrawing23.v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06.wmf"/><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oleObject" Target="../embeddings/oleObject39.bin"/></Relationships>
</file>

<file path=ppt/slides/_rels/slide24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image" Target="../media/image211.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 Id="rId5" Type="http://schemas.openxmlformats.org/officeDocument/2006/relationships/image" Target="../media/image219.png"/><Relationship Id="rId4" Type="http://schemas.openxmlformats.org/officeDocument/2006/relationships/image" Target="../media/image21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220.emf"/></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he.wikipedia.org/w/index.php?title=%D7%93%D7%99%D7%95%D7%A7_%D7%95%D7%9B%D7%99%D7%A1%D7%95%D7%99&amp;action=edit&amp;redlink=1" TargetMode="External"/><Relationship Id="rId13" Type="http://schemas.openxmlformats.org/officeDocument/2006/relationships/hyperlink" Target="https://he.wikipedia.org/wiki/%D7%A7%D7%91%D7%9C%D7%AA_%D7%94%D7%97%D7%9C%D7%98%D7%95%D7%AA" TargetMode="External"/><Relationship Id="rId3" Type="http://schemas.openxmlformats.org/officeDocument/2006/relationships/hyperlink" Target="https://he.wikipedia.org/wiki/%D7%A1%D7%98%D7%98%D7%99%D7%A1%D7%98%D7%99%D7%A7%D7%94" TargetMode="External"/><Relationship Id="rId7" Type="http://schemas.openxmlformats.org/officeDocument/2006/relationships/hyperlink" Target="https://he.wikipedia.org/wiki/%D7%A8%D7%92%D7%99%D7%A9%D7%95%D7%AA_(%D7%9E%D7%93%D7%93)" TargetMode="External"/><Relationship Id="rId12" Type="http://schemas.openxmlformats.org/officeDocument/2006/relationships/hyperlink" Target="https://he.wikipedia.org/wiki/%D7%A4%D7%95%D7%A0%D7%A7%D7%A6%D7%99%D7%99%D7%AA_%D7%94%D7%A6%D7%98%D7%91%D7%A8%D7%95%D7%AA" TargetMode="External"/><Relationship Id="rId17" Type="http://schemas.openxmlformats.org/officeDocument/2006/relationships/hyperlink" Target="https://he.wikipedia.org/wiki/%D7%91%D7%99%D7%95%D7%9E%D7%98%D7%A8%D7%99%D7%94" TargetMode="External"/><Relationship Id="rId2" Type="http://schemas.openxmlformats.org/officeDocument/2006/relationships/notesSlide" Target="../notesSlides/notesSlide9.xml"/><Relationship Id="rId16" Type="http://schemas.openxmlformats.org/officeDocument/2006/relationships/hyperlink" Target="https://he.wikipedia.org/wiki/%D7%A8%D7%93%D7%99%D7%95%D7%9C%D7%95%D7%92%D7%99%D7%94" TargetMode="External"/><Relationship Id="rId1" Type="http://schemas.openxmlformats.org/officeDocument/2006/relationships/slideLayout" Target="../slideLayouts/slideLayout2.xml"/><Relationship Id="rId6" Type="http://schemas.openxmlformats.org/officeDocument/2006/relationships/hyperlink" Target="https://he.wikipedia.org/w/index.php?title=%D7%A9%D7%99%D7%A2%D7%95%D7%A8_%D7%94%D7%97%D7%99%D7%95%D7%91%D7%99%D7%99%D7%9D_%D7%94%D7%9B%D7%95%D7%96%D7%91%D7%99%D7%9D&amp;action=edit&amp;redlink=1" TargetMode="External"/><Relationship Id="rId11" Type="http://schemas.openxmlformats.org/officeDocument/2006/relationships/hyperlink" Target="https://he.wikipedia.org/wiki/%D7%A1%D7%92%D7%95%D7%9C%D7%99%D7%95%D7%AA" TargetMode="External"/><Relationship Id="rId5" Type="http://schemas.openxmlformats.org/officeDocument/2006/relationships/hyperlink" Target="https://he.wikipedia.org/w/index.php?title=%D7%A9%D7%99%D7%A2%D7%95%D7%A8_%D7%94%D7%97%D7%99%D7%95%D7%91%D7%99%D7%99%D7%9D_%D7%94%D7%90%D7%9E%D7%99%D7%AA%D7%99%D7%99%D7%9D&amp;action=edit&amp;redlink=1" TargetMode="External"/><Relationship Id="rId15" Type="http://schemas.openxmlformats.org/officeDocument/2006/relationships/hyperlink" Target="https://he.wikipedia.org/wiki/%D7%A8%D7%A4%D7%95%D7%90%D7%94" TargetMode="External"/><Relationship Id="rId10" Type="http://schemas.openxmlformats.org/officeDocument/2006/relationships/hyperlink" Target="https://he.wikipedia.org/w/index.php?title=%D7%93%D7%9C%D7%A3&amp;action=edit&amp;redlink=1" TargetMode="External"/><Relationship Id="rId4" Type="http://schemas.openxmlformats.org/officeDocument/2006/relationships/hyperlink" Target="https://he.wikipedia.org/wiki/%D7%9E%D7%A1%D7%95%D7%95%D7%92_%D7%93%D7%95-%D7%A2%D7%A8%D7%9B%D7%99" TargetMode="External"/><Relationship Id="rId9" Type="http://schemas.openxmlformats.org/officeDocument/2006/relationships/hyperlink" Target="https://he.wikipedia.org/wiki/%D7%9C%D7%9E%D7%99%D7%93%D7%AA_%D7%9E%D7%9B%D7%95%D7%A0%D7%94" TargetMode="External"/><Relationship Id="rId14" Type="http://schemas.openxmlformats.org/officeDocument/2006/relationships/hyperlink" Target="https://he.wikipedia.org/wiki/%D7%A4%D7%A1%D7%99%D7%9B%D7%95%D7%9C%D7%95%D7%92%D7%99%D7%94"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en.wikipedia.org/wiki/Sensitivity_(tests)" TargetMode="External"/><Relationship Id="rId2" Type="http://schemas.openxmlformats.org/officeDocument/2006/relationships/hyperlink" Target="http://en.wikipedia.org/wiki/Graph_of_a_function"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en.wikipedia.org/wiki/Binary_classifier" TargetMode="External"/><Relationship Id="rId4" Type="http://schemas.openxmlformats.org/officeDocument/2006/relationships/hyperlink" Target="http://en.wikipedia.org/wiki/Specificity_(test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oleObject" Target="../embeddings/oleObject1.bin"/><Relationship Id="rId4" Type="http://schemas.openxmlformats.org/officeDocument/2006/relationships/image" Target="../media/image25.wmf"/></Relationships>
</file>

<file path=ppt/slides/_rels/slide48.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12.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9.wmf"/><Relationship Id="rId4" Type="http://schemas.openxmlformats.org/officeDocument/2006/relationships/image" Target="../media/image28.wmf"/><Relationship Id="rId9" Type="http://schemas.openxmlformats.org/officeDocument/2006/relationships/image" Target="../media/image31.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3.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7.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png"/><Relationship Id="rId9" Type="http://schemas.openxmlformats.org/officeDocument/2006/relationships/image" Target="../media/image51.wmf"/></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9.xml"/><Relationship Id="rId7" Type="http://schemas.openxmlformats.org/officeDocument/2006/relationships/image" Target="../media/image6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66.emf"/><Relationship Id="rId4" Type="http://schemas.openxmlformats.org/officeDocument/2006/relationships/oleObject" Target="../embeddings/oleObject5.bin"/><Relationship Id="rId9" Type="http://schemas.openxmlformats.org/officeDocument/2006/relationships/image" Target="../media/image68.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e-IL" smtClean="0"/>
              <a:t>כריית מידע</a:t>
            </a:r>
            <a:endParaRPr lang="he-IL" dirty="0"/>
          </a:p>
        </p:txBody>
      </p:sp>
      <p:sp>
        <p:nvSpPr>
          <p:cNvPr id="3" name="Subtitle 2"/>
          <p:cNvSpPr>
            <a:spLocks noGrp="1"/>
          </p:cNvSpPr>
          <p:nvPr>
            <p:ph type="subTitle" idx="1"/>
          </p:nvPr>
        </p:nvSpPr>
        <p:spPr/>
        <p:txBody>
          <a:bodyPr/>
          <a:lstStyle/>
          <a:p>
            <a:r>
              <a:rPr lang="he-IL" smtClean="0"/>
              <a:t>20595 </a:t>
            </a:r>
            <a:endParaRPr lang="he-IL"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36574302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Reinforcement learning</a:t>
            </a:r>
            <a:r>
              <a:rPr lang="en-US" dirty="0"/>
              <a:t> </a:t>
            </a:r>
          </a:p>
        </p:txBody>
      </p:sp>
      <p:sp>
        <p:nvSpPr>
          <p:cNvPr id="3" name="Content Placeholder 2"/>
          <p:cNvSpPr>
            <a:spLocks noGrp="1"/>
          </p:cNvSpPr>
          <p:nvPr>
            <p:ph idx="1"/>
          </p:nvPr>
        </p:nvSpPr>
        <p:spPr/>
        <p:txBody>
          <a:bodyPr/>
          <a:lstStyle/>
          <a:p>
            <a:r>
              <a:rPr lang="he-IL" dirty="0" smtClean="0"/>
              <a:t>למידה רציפה על ידי חיזוקים </a:t>
            </a:r>
          </a:p>
          <a:p>
            <a:r>
              <a:rPr lang="he-IL" dirty="0" smtClean="0"/>
              <a:t>פחות נמצאת בסילבוס הקורס שלנו </a:t>
            </a:r>
          </a:p>
          <a:p>
            <a:r>
              <a:rPr lang="he-IL" dirty="0" smtClean="0"/>
              <a:t>בגדול הרעיון הוא למידה רציפה ושיפור מיומנות / תגובה של ה"סוכן" החושב בעזרת חיזוקים במקרה של הצלחות או כישלונות (חיזוקים חיוביים או שלילים) </a:t>
            </a:r>
          </a:p>
          <a:p>
            <a:r>
              <a:rPr lang="he-IL" dirty="0" smtClean="0"/>
              <a:t>כך תיווצר יוריסטיקה אמינה על ציר זמן .</a:t>
            </a:r>
            <a:endParaRPr lang="en-US" dirty="0"/>
          </a:p>
        </p:txBody>
      </p:sp>
      <p:sp>
        <p:nvSpPr>
          <p:cNvPr id="4" name="Footer Placeholder 3"/>
          <p:cNvSpPr>
            <a:spLocks noGrp="1"/>
          </p:cNvSpPr>
          <p:nvPr>
            <p:ph type="ftr" sz="quarter" idx="11"/>
          </p:nvPr>
        </p:nvSpPr>
        <p:spPr/>
        <p:txBody>
          <a:bodyPr/>
          <a:lstStyle/>
          <a:p>
            <a:endParaRPr lang="he-IL"/>
          </a:p>
        </p:txBody>
      </p:sp>
      <p:sp>
        <p:nvSpPr>
          <p:cNvPr id="7" name="Down Arrow 6"/>
          <p:cNvSpPr/>
          <p:nvPr/>
        </p:nvSpPr>
        <p:spPr>
          <a:xfrm>
            <a:off x="2129814" y="4473470"/>
            <a:ext cx="1080120" cy="1986560"/>
          </a:xfrm>
          <a:prstGeom prst="downArrow">
            <a:avLst/>
          </a:prstGeom>
          <a:gradFill rotWithShape="1">
            <a:gsLst>
              <a:gs pos="0">
                <a:srgbClr val="FE8637">
                  <a:shade val="63000"/>
                  <a:satMod val="165000"/>
                </a:srgbClr>
              </a:gs>
              <a:gs pos="30000">
                <a:srgbClr val="FE8637">
                  <a:shade val="58000"/>
                  <a:satMod val="165000"/>
                </a:srgbClr>
              </a:gs>
              <a:gs pos="75000">
                <a:srgbClr val="FE8637">
                  <a:shade val="30000"/>
                  <a:satMod val="175000"/>
                </a:srgbClr>
              </a:gs>
              <a:gs pos="100000">
                <a:srgbClr val="FE8637">
                  <a:shade val="15000"/>
                  <a:satMod val="175000"/>
                </a:srgbClr>
              </a:gs>
            </a:gsLst>
            <a:path path="circle">
              <a:fillToRect l="5000" t="100000" r="120000" b="10000"/>
            </a:path>
          </a:gradFill>
          <a:ln w="12700" cap="flat" cmpd="sng" algn="ctr">
            <a:solidFill>
              <a:srgbClr val="FE8637">
                <a:shade val="70000"/>
                <a:satMod val="150000"/>
              </a:srgbClr>
            </a:solidFill>
            <a:prstDash val="solid"/>
          </a:ln>
          <a:effectLst>
            <a:outerShdw blurRad="50800" dist="20000" dir="5400000" rotWithShape="0">
              <a:srgbClr val="000000">
                <a:alpha val="42000"/>
              </a:srgbClr>
            </a:outerShdw>
          </a:effectLst>
        </p:spPr>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0" cap="none" spc="0" normalizeH="0" baseline="0" noProof="0" smtClean="0">
              <a:ln>
                <a:noFill/>
              </a:ln>
              <a:solidFill>
                <a:prstClr val="white"/>
              </a:solidFill>
              <a:effectLst/>
              <a:uLnTx/>
              <a:uFillTx/>
              <a:latin typeface="Century Schoolbook"/>
              <a:ea typeface="+mn-ea"/>
              <a:cs typeface="Times New Roman" panose="02020603050405020304" pitchFamily="18" charset="0"/>
            </a:endParaRPr>
          </a:p>
        </p:txBody>
      </p:sp>
    </p:spTree>
    <p:extLst>
      <p:ext uri="{BB962C8B-B14F-4D97-AF65-F5344CB8AC3E}">
        <p14:creationId xmlns:p14="http://schemas.microsoft.com/office/powerpoint/2010/main" val="323859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b="1" smtClean="0">
                <a:solidFill>
                  <a:srgbClr val="0000FF"/>
                </a:solidFill>
                <a:cs typeface="Times New Roman" pitchFamily="18" charset="0"/>
              </a:rPr>
              <a:t>Multiple regression</a:t>
            </a:r>
            <a:endParaRPr lang="he-IL" smtClean="0"/>
          </a:p>
        </p:txBody>
      </p:sp>
      <p:sp>
        <p:nvSpPr>
          <p:cNvPr id="4" name="Footer Placeholder 4"/>
          <p:cNvSpPr>
            <a:spLocks noGrp="1"/>
          </p:cNvSpPr>
          <p:nvPr>
            <p:ph type="ftr" sz="quarter" idx="11"/>
          </p:nvPr>
        </p:nvSpPr>
        <p:spPr bwMode="auto">
          <a:xfrm>
            <a:off x="5375275" y="6584950"/>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
        <p:nvSpPr>
          <p:cNvPr id="5" name="Rectangle 4"/>
          <p:cNvSpPr/>
          <p:nvPr/>
        </p:nvSpPr>
        <p:spPr>
          <a:xfrm>
            <a:off x="2424113" y="2133601"/>
            <a:ext cx="2735262" cy="830997"/>
          </a:xfrm>
          <a:prstGeom prst="rect">
            <a:avLst/>
          </a:prstGeom>
        </p:spPr>
        <p:txBody>
          <a:bodyPr>
            <a:spAutoFit/>
          </a:bodyPr>
          <a:lstStyle/>
          <a:p>
            <a:pPr algn="l" rtl="0">
              <a:defRPr/>
            </a:pPr>
            <a:r>
              <a:rPr lang="en-US" sz="2400" b="1" dirty="0">
                <a:solidFill>
                  <a:srgbClr val="CC0066"/>
                </a:solidFill>
                <a:latin typeface="+mj-lt"/>
              </a:rPr>
              <a:t>Regression function</a:t>
            </a:r>
          </a:p>
        </p:txBody>
      </p:sp>
      <p:sp>
        <p:nvSpPr>
          <p:cNvPr id="6" name="Rectangle 5"/>
          <p:cNvSpPr/>
          <p:nvPr/>
        </p:nvSpPr>
        <p:spPr>
          <a:xfrm>
            <a:off x="2424114" y="3284538"/>
            <a:ext cx="2447925" cy="461962"/>
          </a:xfrm>
          <a:prstGeom prst="rect">
            <a:avLst/>
          </a:prstGeom>
        </p:spPr>
        <p:txBody>
          <a:bodyPr>
            <a:spAutoFit/>
          </a:bodyPr>
          <a:lstStyle/>
          <a:p>
            <a:pPr algn="l" rtl="0">
              <a:defRPr/>
            </a:pPr>
            <a:r>
              <a:rPr lang="en-US" sz="2400" b="1" dirty="0">
                <a:solidFill>
                  <a:srgbClr val="CC0066"/>
                </a:solidFill>
                <a:latin typeface="+mj-lt"/>
              </a:rPr>
              <a:t>For each sample</a:t>
            </a:r>
          </a:p>
        </p:txBody>
      </p:sp>
      <p:pic>
        <p:nvPicPr>
          <p:cNvPr id="29702" name="Picture 2"/>
          <p:cNvPicPr>
            <a:picLocks noChangeAspect="1" noChangeArrowheads="1"/>
          </p:cNvPicPr>
          <p:nvPr/>
        </p:nvPicPr>
        <p:blipFill>
          <a:blip r:embed="rId2" cstate="print"/>
          <a:srcRect/>
          <a:stretch>
            <a:fillRect/>
          </a:stretch>
        </p:blipFill>
        <p:spPr bwMode="auto">
          <a:xfrm>
            <a:off x="5735638" y="2205038"/>
            <a:ext cx="1560512" cy="431800"/>
          </a:xfrm>
          <a:prstGeom prst="rect">
            <a:avLst/>
          </a:prstGeom>
          <a:noFill/>
          <a:ln w="9525">
            <a:noFill/>
            <a:miter lim="800000"/>
            <a:headEnd/>
            <a:tailEnd/>
          </a:ln>
        </p:spPr>
      </p:pic>
      <p:pic>
        <p:nvPicPr>
          <p:cNvPr id="29703" name="Picture 3"/>
          <p:cNvPicPr>
            <a:picLocks noChangeAspect="1" noChangeArrowheads="1"/>
          </p:cNvPicPr>
          <p:nvPr/>
        </p:nvPicPr>
        <p:blipFill>
          <a:blip r:embed="rId3" cstate="print"/>
          <a:srcRect/>
          <a:stretch>
            <a:fillRect/>
          </a:stretch>
        </p:blipFill>
        <p:spPr bwMode="auto">
          <a:xfrm>
            <a:off x="5375276" y="3357564"/>
            <a:ext cx="4348163" cy="306387"/>
          </a:xfrm>
          <a:prstGeom prst="rect">
            <a:avLst/>
          </a:prstGeom>
          <a:noFill/>
          <a:ln w="9525">
            <a:noFill/>
            <a:miter lim="800000"/>
            <a:headEnd/>
            <a:tailEnd/>
          </a:ln>
        </p:spPr>
      </p:pic>
      <p:pic>
        <p:nvPicPr>
          <p:cNvPr id="29704" name="Picture 4"/>
          <p:cNvPicPr>
            <a:picLocks noChangeAspect="1" noChangeArrowheads="1"/>
          </p:cNvPicPr>
          <p:nvPr/>
        </p:nvPicPr>
        <p:blipFill>
          <a:blip r:embed="rId4" cstate="print"/>
          <a:srcRect/>
          <a:stretch>
            <a:fillRect/>
          </a:stretch>
        </p:blipFill>
        <p:spPr bwMode="auto">
          <a:xfrm>
            <a:off x="2279650" y="4365626"/>
            <a:ext cx="7658100" cy="1476375"/>
          </a:xfrm>
          <a:prstGeom prst="rect">
            <a:avLst/>
          </a:prstGeom>
          <a:noFill/>
          <a:ln w="9525">
            <a:noFill/>
            <a:miter lim="800000"/>
            <a:headEnd/>
            <a:tailEnd/>
          </a:ln>
        </p:spPr>
      </p:pic>
    </p:spTree>
    <p:extLst>
      <p:ext uri="{BB962C8B-B14F-4D97-AF65-F5344CB8AC3E}">
        <p14:creationId xmlns:p14="http://schemas.microsoft.com/office/powerpoint/2010/main" val="40238105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b="1" smtClean="0">
                <a:solidFill>
                  <a:srgbClr val="0000FF"/>
                </a:solidFill>
                <a:cs typeface="Times New Roman" pitchFamily="18" charset="0"/>
              </a:rPr>
              <a:t>Which feature is important?</a:t>
            </a:r>
            <a:endParaRPr lang="he-IL" b="1" smtClean="0">
              <a:solidFill>
                <a:srgbClr val="0000FF"/>
              </a:solidFill>
            </a:endParaRPr>
          </a:p>
        </p:txBody>
      </p:sp>
      <p:sp>
        <p:nvSpPr>
          <p:cNvPr id="4" name="Footer Placeholder 4"/>
          <p:cNvSpPr>
            <a:spLocks noGrp="1"/>
          </p:cNvSpPr>
          <p:nvPr>
            <p:ph type="ftr" sz="quarter" idx="11"/>
          </p:nvPr>
        </p:nvSpPr>
        <p:spPr bwMode="auto">
          <a:xfrm>
            <a:off x="5375275" y="6584950"/>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
        <p:nvSpPr>
          <p:cNvPr id="5" name="Rectangle 4"/>
          <p:cNvSpPr/>
          <p:nvPr/>
        </p:nvSpPr>
        <p:spPr>
          <a:xfrm>
            <a:off x="2424114" y="1916113"/>
            <a:ext cx="7559675" cy="3416300"/>
          </a:xfrm>
          <a:prstGeom prst="rect">
            <a:avLst/>
          </a:prstGeom>
        </p:spPr>
        <p:txBody>
          <a:bodyPr>
            <a:spAutoFit/>
          </a:bodyPr>
          <a:lstStyle/>
          <a:p>
            <a:pPr algn="l" rtl="0">
              <a:buFont typeface="Arial" pitchFamily="34" charset="0"/>
              <a:buChar char="•"/>
              <a:defRPr/>
            </a:pPr>
            <a:r>
              <a:rPr lang="en-US" sz="3600" dirty="0"/>
              <a:t>Leave some samples out of the experiment.</a:t>
            </a:r>
          </a:p>
          <a:p>
            <a:pPr algn="l" rtl="0">
              <a:defRPr/>
            </a:pPr>
            <a:r>
              <a:rPr lang="en-US" sz="3600" dirty="0"/>
              <a:t>•Compute the regression line </a:t>
            </a:r>
            <a:r>
              <a:rPr lang="en-US" sz="3600" i="1" dirty="0"/>
              <a:t>p </a:t>
            </a:r>
            <a:r>
              <a:rPr lang="en-US" sz="3600" dirty="0"/>
              <a:t>times,</a:t>
            </a:r>
            <a:r>
              <a:rPr lang="en-US" sz="3600" i="1" dirty="0"/>
              <a:t> </a:t>
            </a:r>
            <a:r>
              <a:rPr lang="en-US" sz="3600" dirty="0"/>
              <a:t>each time remove one feature. </a:t>
            </a:r>
          </a:p>
          <a:p>
            <a:pPr algn="l" rtl="0">
              <a:defRPr/>
            </a:pPr>
            <a:r>
              <a:rPr lang="en-US" sz="3600" dirty="0"/>
              <a:t>•See what regression line correctly predicts known sample. </a:t>
            </a:r>
          </a:p>
        </p:txBody>
      </p:sp>
    </p:spTree>
    <p:extLst>
      <p:ext uri="{BB962C8B-B14F-4D97-AF65-F5344CB8AC3E}">
        <p14:creationId xmlns:p14="http://schemas.microsoft.com/office/powerpoint/2010/main" val="42017792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he-IL" dirty="0" smtClean="0"/>
              <a:t>חלק רביעי – </a:t>
            </a:r>
            <a:r>
              <a:rPr lang="he-IL" dirty="0" smtClean="0">
                <a:latin typeface="Calibri" pitchFamily="34" charset="0"/>
                <a:cs typeface="Times New Roman" pitchFamily="18" charset="0"/>
              </a:rPr>
              <a:t>עצי החלטה</a:t>
            </a:r>
            <a:endParaRPr lang="he-IL" dirty="0"/>
          </a:p>
        </p:txBody>
      </p:sp>
      <p:sp>
        <p:nvSpPr>
          <p:cNvPr id="5" name="Text Placeholder 4"/>
          <p:cNvSpPr>
            <a:spLocks noGrp="1"/>
          </p:cNvSpPr>
          <p:nvPr>
            <p:ph type="body" sz="half" idx="2"/>
          </p:nvPr>
        </p:nvSpPr>
        <p:spPr/>
        <p:txBody>
          <a:bodyPr/>
          <a:lstStyle/>
          <a:p>
            <a:r>
              <a:rPr lang="he-IL" dirty="0" smtClean="0"/>
              <a:t>טכניקה מרכזית </a:t>
            </a:r>
            <a:endParaRPr lang="he-IL" dirty="0"/>
          </a:p>
        </p:txBody>
      </p:sp>
      <p:sp>
        <p:nvSpPr>
          <p:cNvPr id="2" name="Footer Placeholder 1"/>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24455355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dirty="0" smtClean="0">
                <a:latin typeface="Comic Sans MS" pitchFamily="66" charset="0"/>
              </a:rPr>
              <a:t>Learning decision trees</a:t>
            </a:r>
            <a:endParaRPr lang="en-US" dirty="0" smtClean="0"/>
          </a:p>
        </p:txBody>
      </p:sp>
      <p:sp>
        <p:nvSpPr>
          <p:cNvPr id="3" name="Content Placeholder 2"/>
          <p:cNvSpPr>
            <a:spLocks noGrp="1"/>
          </p:cNvSpPr>
          <p:nvPr>
            <p:ph idx="1"/>
          </p:nvPr>
        </p:nvSpPr>
        <p:spPr>
          <a:xfrm>
            <a:off x="1981200" y="1600200"/>
            <a:ext cx="8229600" cy="3276600"/>
          </a:xfrm>
        </p:spPr>
        <p:txBody>
          <a:bodyPr>
            <a:normAutofit fontScale="77500" lnSpcReduction="20000"/>
          </a:bodyPr>
          <a:lstStyle/>
          <a:p>
            <a:pPr algn="just">
              <a:lnSpc>
                <a:spcPct val="150000"/>
              </a:lnSpc>
              <a:defRPr/>
            </a:pPr>
            <a:r>
              <a:rPr lang="he-IL" b="1" dirty="0" smtClean="0">
                <a:latin typeface="Times New Roman"/>
                <a:ea typeface="Calibri"/>
                <a:cs typeface="David"/>
              </a:rPr>
              <a:t>עץ החלטה</a:t>
            </a:r>
            <a:r>
              <a:rPr lang="he-IL" dirty="0" smtClean="0">
                <a:latin typeface="Times New Roman"/>
                <a:ea typeface="Calibri"/>
                <a:cs typeface="David"/>
              </a:rPr>
              <a:t> מייצג פונקציה המקבלת כקלט וקטור של ערכי תכונות (</a:t>
            </a:r>
            <a:r>
              <a:rPr lang="en-US" dirty="0">
                <a:latin typeface="Times New Roman"/>
                <a:ea typeface="Calibri"/>
                <a:cs typeface="David"/>
              </a:rPr>
              <a:t>attributes</a:t>
            </a:r>
            <a:r>
              <a:rPr lang="he-IL" dirty="0" smtClean="0">
                <a:latin typeface="Times New Roman"/>
                <a:ea typeface="Calibri"/>
                <a:cs typeface="David"/>
              </a:rPr>
              <a:t>) ומחזירה "החלטה" -ערך פלט יחיד.</a:t>
            </a:r>
            <a:endParaRPr lang="en-US" dirty="0">
              <a:latin typeface="Times New Roman"/>
              <a:ea typeface="Calibri"/>
              <a:cs typeface="David"/>
            </a:endParaRPr>
          </a:p>
          <a:p>
            <a:pPr algn="just">
              <a:lnSpc>
                <a:spcPct val="150000"/>
              </a:lnSpc>
              <a:defRPr/>
            </a:pPr>
            <a:r>
              <a:rPr lang="he-IL" dirty="0" smtClean="0">
                <a:latin typeface="Times New Roman"/>
                <a:ea typeface="Calibri"/>
                <a:cs typeface="David"/>
              </a:rPr>
              <a:t>כל צומת פנימי בעץ החלטה מכיל שם של אחת מתכונות הקלט, </a:t>
            </a:r>
            <a:r>
              <a:rPr lang="en-US" dirty="0">
                <a:latin typeface="Times New Roman"/>
                <a:ea typeface="Calibri"/>
                <a:cs typeface="David"/>
              </a:rPr>
              <a:t>A</a:t>
            </a:r>
            <a:r>
              <a:rPr lang="en-US" baseline="-25000" dirty="0">
                <a:latin typeface="Times New Roman"/>
                <a:ea typeface="Calibri"/>
                <a:cs typeface="David"/>
              </a:rPr>
              <a:t>i</a:t>
            </a:r>
            <a:r>
              <a:rPr lang="he-IL" dirty="0" smtClean="0">
                <a:latin typeface="Times New Roman"/>
                <a:ea typeface="Calibri"/>
                <a:cs typeface="David"/>
              </a:rPr>
              <a:t>, והתוויות שעל הקשתות היוצאות מצומת פנימי הן הערכים האפשריים של אותה תכונה.</a:t>
            </a:r>
            <a:endParaRPr lang="en-US" dirty="0">
              <a:latin typeface="Times New Roman"/>
              <a:ea typeface="Calibri"/>
              <a:cs typeface="David"/>
            </a:endParaRPr>
          </a:p>
          <a:p>
            <a:pPr algn="just">
              <a:lnSpc>
                <a:spcPct val="150000"/>
              </a:lnSpc>
              <a:defRPr/>
            </a:pPr>
            <a:r>
              <a:rPr lang="he-IL" dirty="0" smtClean="0">
                <a:latin typeface="Times New Roman"/>
                <a:ea typeface="Calibri"/>
                <a:cs typeface="David"/>
              </a:rPr>
              <a:t>כל עלה בעץ מציין את הערך שיוחזר על-ידי הפונקציה (אם מגיעים לעלה זה),כלומר החלטה = סיווג.</a:t>
            </a:r>
            <a:endParaRPr lang="en-US" dirty="0">
              <a:latin typeface="Times New Roman"/>
              <a:ea typeface="Calibri"/>
              <a:cs typeface="David"/>
            </a:endParaRPr>
          </a:p>
          <a:p>
            <a:pPr algn="r" rtl="1" eaLnBrk="1" hangingPunct="1">
              <a:defRPr/>
            </a:pPr>
            <a:endParaRPr lang="en-US" dirty="0" smtClean="0"/>
          </a:p>
        </p:txBody>
      </p:sp>
      <p:pic>
        <p:nvPicPr>
          <p:cNvPr id="39940" name="Picture 2" descr="http://www.ynet.co.il/PicServer2/02012008/1357896/tree_w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459289"/>
            <a:ext cx="2895600"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endParaRPr lang="en-US"/>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103</a:t>
            </a:fld>
            <a:endParaRPr lang="en-US"/>
          </a:p>
        </p:txBody>
      </p:sp>
    </p:spTree>
    <p:extLst>
      <p:ext uri="{BB962C8B-B14F-4D97-AF65-F5344CB8AC3E}">
        <p14:creationId xmlns:p14="http://schemas.microsoft.com/office/powerpoint/2010/main" val="372823023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Decision Tree Example</a:t>
            </a:r>
          </a:p>
        </p:txBody>
      </p:sp>
      <p:sp>
        <p:nvSpPr>
          <p:cNvPr id="40963" name="Text Box 4"/>
          <p:cNvSpPr txBox="1">
            <a:spLocks noChangeArrowheads="1"/>
          </p:cNvSpPr>
          <p:nvPr/>
        </p:nvSpPr>
        <p:spPr bwMode="auto">
          <a:xfrm>
            <a:off x="5867400" y="1828800"/>
            <a:ext cx="1828800" cy="349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Have Skill A</a:t>
            </a:r>
          </a:p>
        </p:txBody>
      </p:sp>
      <p:sp>
        <p:nvSpPr>
          <p:cNvPr id="40964" name="Text Box 5"/>
          <p:cNvSpPr txBox="1">
            <a:spLocks noChangeArrowheads="1"/>
          </p:cNvSpPr>
          <p:nvPr/>
        </p:nvSpPr>
        <p:spPr bwMode="auto">
          <a:xfrm>
            <a:off x="5562600" y="2743200"/>
            <a:ext cx="914400" cy="349250"/>
          </a:xfrm>
          <a:prstGeom prst="rect">
            <a:avLst/>
          </a:prstGeom>
          <a:solidFill>
            <a:schemeClr val="accent1"/>
          </a:solidFill>
          <a:ln w="12700">
            <a:solidFill>
              <a:schemeClr val="tx1"/>
            </a:solid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Kick</a:t>
            </a:r>
          </a:p>
        </p:txBody>
      </p:sp>
      <p:sp>
        <p:nvSpPr>
          <p:cNvPr id="40965" name="Text Box 6"/>
          <p:cNvSpPr txBox="1">
            <a:spLocks noChangeArrowheads="1"/>
          </p:cNvSpPr>
          <p:nvPr/>
        </p:nvSpPr>
        <p:spPr bwMode="auto">
          <a:xfrm>
            <a:off x="7010400" y="2743200"/>
            <a:ext cx="1447800" cy="349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Strength</a:t>
            </a:r>
          </a:p>
        </p:txBody>
      </p:sp>
      <p:sp>
        <p:nvSpPr>
          <p:cNvPr id="40966" name="Text Box 7"/>
          <p:cNvSpPr txBox="1">
            <a:spLocks noChangeArrowheads="1"/>
          </p:cNvSpPr>
          <p:nvPr/>
        </p:nvSpPr>
        <p:spPr bwMode="auto">
          <a:xfrm>
            <a:off x="6324600" y="3657600"/>
            <a:ext cx="1066800" cy="349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Type</a:t>
            </a:r>
          </a:p>
        </p:txBody>
      </p:sp>
      <p:sp>
        <p:nvSpPr>
          <p:cNvPr id="40967" name="Text Box 8"/>
          <p:cNvSpPr txBox="1">
            <a:spLocks noChangeArrowheads="1"/>
          </p:cNvSpPr>
          <p:nvPr/>
        </p:nvSpPr>
        <p:spPr bwMode="auto">
          <a:xfrm>
            <a:off x="7848600" y="3657600"/>
            <a:ext cx="1752600" cy="349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Player Strength</a:t>
            </a:r>
          </a:p>
        </p:txBody>
      </p:sp>
      <p:sp>
        <p:nvSpPr>
          <p:cNvPr id="40968" name="Text Box 9"/>
          <p:cNvSpPr txBox="1">
            <a:spLocks noChangeArrowheads="1"/>
          </p:cNvSpPr>
          <p:nvPr/>
        </p:nvSpPr>
        <p:spPr bwMode="auto">
          <a:xfrm>
            <a:off x="8915400" y="4572000"/>
            <a:ext cx="914400" cy="349250"/>
          </a:xfrm>
          <a:prstGeom prst="rect">
            <a:avLst/>
          </a:prstGeom>
          <a:solidFill>
            <a:schemeClr val="accent1"/>
          </a:solidFill>
          <a:ln w="12700">
            <a:solidFill>
              <a:schemeClr val="tx1"/>
            </a:solid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Retreat</a:t>
            </a:r>
          </a:p>
        </p:txBody>
      </p:sp>
      <p:sp>
        <p:nvSpPr>
          <p:cNvPr id="40969" name="Text Box 10"/>
          <p:cNvSpPr txBox="1">
            <a:spLocks noChangeArrowheads="1"/>
          </p:cNvSpPr>
          <p:nvPr/>
        </p:nvSpPr>
        <p:spPr bwMode="auto">
          <a:xfrm>
            <a:off x="5791200" y="4572000"/>
            <a:ext cx="838200" cy="349250"/>
          </a:xfrm>
          <a:prstGeom prst="rect">
            <a:avLst/>
          </a:prstGeom>
          <a:solidFill>
            <a:schemeClr val="accent1"/>
          </a:solidFill>
          <a:ln w="12700">
            <a:solidFill>
              <a:schemeClr val="tx1"/>
            </a:solid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Kick</a:t>
            </a:r>
          </a:p>
        </p:txBody>
      </p:sp>
      <p:sp>
        <p:nvSpPr>
          <p:cNvPr id="40970" name="Text Box 11"/>
          <p:cNvSpPr txBox="1">
            <a:spLocks noChangeArrowheads="1"/>
          </p:cNvSpPr>
          <p:nvPr/>
        </p:nvSpPr>
        <p:spPr bwMode="auto">
          <a:xfrm>
            <a:off x="6934200" y="4572000"/>
            <a:ext cx="762000" cy="349250"/>
          </a:xfrm>
          <a:prstGeom prst="rect">
            <a:avLst/>
          </a:prstGeom>
          <a:solidFill>
            <a:schemeClr val="accent1"/>
          </a:solidFill>
          <a:ln w="12700">
            <a:solidFill>
              <a:schemeClr val="tx1"/>
            </a:solid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Punch</a:t>
            </a:r>
          </a:p>
        </p:txBody>
      </p:sp>
      <p:sp>
        <p:nvSpPr>
          <p:cNvPr id="40971" name="Text Box 12"/>
          <p:cNvSpPr txBox="1">
            <a:spLocks noChangeArrowheads="1"/>
          </p:cNvSpPr>
          <p:nvPr/>
        </p:nvSpPr>
        <p:spPr bwMode="auto">
          <a:xfrm>
            <a:off x="7848600" y="4572000"/>
            <a:ext cx="914400" cy="349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Health</a:t>
            </a:r>
          </a:p>
        </p:txBody>
      </p:sp>
      <p:sp>
        <p:nvSpPr>
          <p:cNvPr id="40972" name="Line 13"/>
          <p:cNvSpPr>
            <a:spLocks noChangeShapeType="1"/>
          </p:cNvSpPr>
          <p:nvPr/>
        </p:nvSpPr>
        <p:spPr bwMode="auto">
          <a:xfrm flipH="1">
            <a:off x="6858000" y="3124200"/>
            <a:ext cx="9144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0973" name="Line 14"/>
          <p:cNvSpPr>
            <a:spLocks noChangeShapeType="1"/>
          </p:cNvSpPr>
          <p:nvPr/>
        </p:nvSpPr>
        <p:spPr bwMode="auto">
          <a:xfrm>
            <a:off x="7772400" y="3124200"/>
            <a:ext cx="9144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0974" name="Line 15"/>
          <p:cNvSpPr>
            <a:spLocks noChangeShapeType="1"/>
          </p:cNvSpPr>
          <p:nvPr/>
        </p:nvSpPr>
        <p:spPr bwMode="auto">
          <a:xfrm flipH="1">
            <a:off x="6400800" y="4038600"/>
            <a:ext cx="4572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0975" name="Line 16"/>
          <p:cNvSpPr>
            <a:spLocks noChangeShapeType="1"/>
          </p:cNvSpPr>
          <p:nvPr/>
        </p:nvSpPr>
        <p:spPr bwMode="auto">
          <a:xfrm>
            <a:off x="6858000" y="4038600"/>
            <a:ext cx="4572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0976" name="Line 17"/>
          <p:cNvSpPr>
            <a:spLocks noChangeShapeType="1"/>
          </p:cNvSpPr>
          <p:nvPr/>
        </p:nvSpPr>
        <p:spPr bwMode="auto">
          <a:xfrm flipH="1">
            <a:off x="8229600" y="4038600"/>
            <a:ext cx="4572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0977" name="Line 18"/>
          <p:cNvSpPr>
            <a:spLocks noChangeShapeType="1"/>
          </p:cNvSpPr>
          <p:nvPr/>
        </p:nvSpPr>
        <p:spPr bwMode="auto">
          <a:xfrm>
            <a:off x="8686800" y="4038600"/>
            <a:ext cx="4572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useBgFill="1">
        <p:nvSpPr>
          <p:cNvPr id="40978" name="Text Box 19"/>
          <p:cNvSpPr txBox="1">
            <a:spLocks noChangeArrowheads="1"/>
          </p:cNvSpPr>
          <p:nvPr/>
        </p:nvSpPr>
        <p:spPr bwMode="auto">
          <a:xfrm>
            <a:off x="7162800" y="3200400"/>
            <a:ext cx="609600" cy="33655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&lt;50</a:t>
            </a:r>
          </a:p>
        </p:txBody>
      </p:sp>
      <p:sp useBgFill="1">
        <p:nvSpPr>
          <p:cNvPr id="40979" name="Text Box 20"/>
          <p:cNvSpPr txBox="1">
            <a:spLocks noChangeArrowheads="1"/>
          </p:cNvSpPr>
          <p:nvPr/>
        </p:nvSpPr>
        <p:spPr bwMode="auto">
          <a:xfrm>
            <a:off x="6477000" y="4114800"/>
            <a:ext cx="228600" cy="33655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A</a:t>
            </a:r>
          </a:p>
        </p:txBody>
      </p:sp>
      <p:sp useBgFill="1">
        <p:nvSpPr>
          <p:cNvPr id="40980" name="Text Box 21"/>
          <p:cNvSpPr txBox="1">
            <a:spLocks noChangeArrowheads="1"/>
          </p:cNvSpPr>
          <p:nvPr/>
        </p:nvSpPr>
        <p:spPr bwMode="auto">
          <a:xfrm>
            <a:off x="8077200" y="4114800"/>
            <a:ext cx="533400" cy="33655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&lt;30</a:t>
            </a:r>
          </a:p>
        </p:txBody>
      </p:sp>
      <p:sp useBgFill="1">
        <p:nvSpPr>
          <p:cNvPr id="40981" name="Text Box 22"/>
          <p:cNvSpPr txBox="1">
            <a:spLocks noChangeArrowheads="1"/>
          </p:cNvSpPr>
          <p:nvPr/>
        </p:nvSpPr>
        <p:spPr bwMode="auto">
          <a:xfrm>
            <a:off x="7924800" y="3200400"/>
            <a:ext cx="838200" cy="33655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&gt;= 50</a:t>
            </a:r>
          </a:p>
        </p:txBody>
      </p:sp>
      <p:sp useBgFill="1">
        <p:nvSpPr>
          <p:cNvPr id="40982" name="Text Box 23"/>
          <p:cNvSpPr txBox="1">
            <a:spLocks noChangeArrowheads="1"/>
          </p:cNvSpPr>
          <p:nvPr/>
        </p:nvSpPr>
        <p:spPr bwMode="auto">
          <a:xfrm>
            <a:off x="6934200" y="4114800"/>
            <a:ext cx="228600" cy="33655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B</a:t>
            </a:r>
          </a:p>
        </p:txBody>
      </p:sp>
      <p:sp useBgFill="1">
        <p:nvSpPr>
          <p:cNvPr id="40983" name="Text Box 24"/>
          <p:cNvSpPr txBox="1">
            <a:spLocks noChangeArrowheads="1"/>
          </p:cNvSpPr>
          <p:nvPr/>
        </p:nvSpPr>
        <p:spPr bwMode="auto">
          <a:xfrm>
            <a:off x="8686800" y="4114800"/>
            <a:ext cx="685800" cy="33655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&gt;=30</a:t>
            </a:r>
          </a:p>
        </p:txBody>
      </p:sp>
      <p:sp>
        <p:nvSpPr>
          <p:cNvPr id="40984" name="Text Box 25"/>
          <p:cNvSpPr txBox="1">
            <a:spLocks noChangeArrowheads="1"/>
          </p:cNvSpPr>
          <p:nvPr/>
        </p:nvSpPr>
        <p:spPr bwMode="auto">
          <a:xfrm>
            <a:off x="7162800" y="5486400"/>
            <a:ext cx="838200" cy="349250"/>
          </a:xfrm>
          <a:prstGeom prst="rect">
            <a:avLst/>
          </a:prstGeom>
          <a:solidFill>
            <a:schemeClr val="accent1"/>
          </a:solidFill>
          <a:ln w="12700">
            <a:solidFill>
              <a:schemeClr val="tx1"/>
            </a:solid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Retreat</a:t>
            </a:r>
          </a:p>
        </p:txBody>
      </p:sp>
      <p:sp>
        <p:nvSpPr>
          <p:cNvPr id="40985" name="Text Box 26"/>
          <p:cNvSpPr txBox="1">
            <a:spLocks noChangeArrowheads="1"/>
          </p:cNvSpPr>
          <p:nvPr/>
        </p:nvSpPr>
        <p:spPr bwMode="auto">
          <a:xfrm>
            <a:off x="8382000" y="5486400"/>
            <a:ext cx="762000" cy="349250"/>
          </a:xfrm>
          <a:prstGeom prst="rect">
            <a:avLst/>
          </a:prstGeom>
          <a:solidFill>
            <a:schemeClr val="accent1"/>
          </a:solidFill>
          <a:ln w="12700">
            <a:solidFill>
              <a:schemeClr val="tx1"/>
            </a:solid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a:latin typeface="Times New Roman" pitchFamily="18" charset="0"/>
              </a:rPr>
              <a:t>Chase</a:t>
            </a:r>
          </a:p>
        </p:txBody>
      </p:sp>
      <p:sp>
        <p:nvSpPr>
          <p:cNvPr id="40986" name="Line 27"/>
          <p:cNvSpPr>
            <a:spLocks noChangeShapeType="1"/>
          </p:cNvSpPr>
          <p:nvPr/>
        </p:nvSpPr>
        <p:spPr bwMode="auto">
          <a:xfrm flipH="1">
            <a:off x="7772400" y="4953000"/>
            <a:ext cx="4572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p:nvSpPr>
          <p:cNvPr id="40987" name="Line 28"/>
          <p:cNvSpPr>
            <a:spLocks noChangeShapeType="1"/>
          </p:cNvSpPr>
          <p:nvPr/>
        </p:nvSpPr>
        <p:spPr bwMode="auto">
          <a:xfrm>
            <a:off x="8229600" y="4953000"/>
            <a:ext cx="45720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he-IL"/>
          </a:p>
        </p:txBody>
      </p:sp>
      <p:sp useBgFill="1">
        <p:nvSpPr>
          <p:cNvPr id="40988" name="Text Box 29"/>
          <p:cNvSpPr txBox="1">
            <a:spLocks noChangeArrowheads="1"/>
          </p:cNvSpPr>
          <p:nvPr/>
        </p:nvSpPr>
        <p:spPr bwMode="auto">
          <a:xfrm>
            <a:off x="7772400" y="5029200"/>
            <a:ext cx="457200" cy="33655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&lt;7</a:t>
            </a:r>
          </a:p>
        </p:txBody>
      </p:sp>
      <p:sp useBgFill="1">
        <p:nvSpPr>
          <p:cNvPr id="40989" name="Text Box 30"/>
          <p:cNvSpPr txBox="1">
            <a:spLocks noChangeArrowheads="1"/>
          </p:cNvSpPr>
          <p:nvPr/>
        </p:nvSpPr>
        <p:spPr bwMode="auto">
          <a:xfrm>
            <a:off x="8305800" y="5029200"/>
            <a:ext cx="685800" cy="33655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&gt;=7</a:t>
            </a:r>
          </a:p>
        </p:txBody>
      </p:sp>
      <p:cxnSp>
        <p:nvCxnSpPr>
          <p:cNvPr id="40990" name="AutoShape 31"/>
          <p:cNvCxnSpPr>
            <a:cxnSpLocks noChangeShapeType="1"/>
            <a:stCxn id="40963" idx="2"/>
            <a:endCxn id="40965" idx="0"/>
          </p:cNvCxnSpPr>
          <p:nvPr/>
        </p:nvCxnSpPr>
        <p:spPr bwMode="auto">
          <a:xfrm>
            <a:off x="6781800" y="2178050"/>
            <a:ext cx="952500" cy="565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0991" name="Text Box 32"/>
          <p:cNvSpPr txBox="1">
            <a:spLocks noChangeArrowheads="1"/>
          </p:cNvSpPr>
          <p:nvPr/>
        </p:nvSpPr>
        <p:spPr bwMode="auto">
          <a:xfrm>
            <a:off x="7086600" y="2286000"/>
            <a:ext cx="228600" cy="3365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f</a:t>
            </a:r>
          </a:p>
        </p:txBody>
      </p:sp>
      <p:cxnSp>
        <p:nvCxnSpPr>
          <p:cNvPr id="40992" name="AutoShape 33"/>
          <p:cNvCxnSpPr>
            <a:cxnSpLocks noChangeShapeType="1"/>
            <a:stCxn id="40963" idx="2"/>
            <a:endCxn id="40964" idx="0"/>
          </p:cNvCxnSpPr>
          <p:nvPr/>
        </p:nvCxnSpPr>
        <p:spPr bwMode="auto">
          <a:xfrm flipH="1">
            <a:off x="6019800" y="2178050"/>
            <a:ext cx="762000" cy="565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useBgFill="1">
        <p:nvSpPr>
          <p:cNvPr id="40993" name="Text Box 34"/>
          <p:cNvSpPr txBox="1">
            <a:spLocks noChangeArrowheads="1"/>
          </p:cNvSpPr>
          <p:nvPr/>
        </p:nvSpPr>
        <p:spPr bwMode="auto">
          <a:xfrm>
            <a:off x="6172200" y="2286000"/>
            <a:ext cx="228600" cy="33655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1600">
                <a:latin typeface="Times New Roman" pitchFamily="18" charset="0"/>
              </a:rPr>
              <a:t>t</a:t>
            </a:r>
          </a:p>
        </p:txBody>
      </p:sp>
      <p:sp>
        <p:nvSpPr>
          <p:cNvPr id="40994" name="Text Box 35"/>
          <p:cNvSpPr txBox="1">
            <a:spLocks noChangeArrowheads="1"/>
          </p:cNvSpPr>
          <p:nvPr/>
        </p:nvSpPr>
        <p:spPr bwMode="auto">
          <a:xfrm>
            <a:off x="1828801" y="1981201"/>
            <a:ext cx="30638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r>
              <a:rPr lang="en-US"/>
              <a:t>In this example,</a:t>
            </a:r>
          </a:p>
          <a:p>
            <a:pPr eaLnBrk="1" hangingPunct="1"/>
            <a:endParaRPr lang="en-US"/>
          </a:p>
          <a:p>
            <a:pPr eaLnBrk="1" hangingPunct="1"/>
            <a:r>
              <a:rPr lang="en-US"/>
              <a:t>Kick, Punch, Retreat and Chase are classes.</a:t>
            </a:r>
          </a:p>
          <a:p>
            <a:pPr eaLnBrk="1" hangingPunct="1"/>
            <a:endParaRPr lang="en-US"/>
          </a:p>
          <a:p>
            <a:pPr eaLnBrk="1" hangingPunct="1"/>
            <a:r>
              <a:rPr lang="en-US"/>
              <a:t>Skill A, Type, Strength, Player Strength and Health are attributes.</a:t>
            </a:r>
          </a:p>
        </p:txBody>
      </p:sp>
      <p:pic>
        <p:nvPicPr>
          <p:cNvPr id="40995" name="Picture 2" descr="http://www.ynet.co.il/PicServer2/02012008/1357896/tree_w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459289"/>
            <a:ext cx="2895600"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2"/>
          </p:nvPr>
        </p:nvSpPr>
        <p:spPr/>
        <p:txBody>
          <a:bodyPr/>
          <a:lstStyle/>
          <a:p>
            <a:endParaRPr lang="en-US"/>
          </a:p>
        </p:txBody>
      </p:sp>
      <p:sp>
        <p:nvSpPr>
          <p:cNvPr id="3" name="Slide Number Placeholder 2"/>
          <p:cNvSpPr>
            <a:spLocks noGrp="1"/>
          </p:cNvSpPr>
          <p:nvPr>
            <p:ph type="sldNum" sz="quarter" idx="11"/>
          </p:nvPr>
        </p:nvSpPr>
        <p:spPr/>
        <p:txBody>
          <a:bodyPr/>
          <a:lstStyle/>
          <a:p>
            <a:fld id="{6EDAB462-8378-4A72-B037-15DB491BC9D5}" type="slidenum">
              <a:rPr lang="en-US" smtClean="0"/>
              <a:pPr/>
              <a:t>104</a:t>
            </a:fld>
            <a:endParaRPr lang="en-US"/>
          </a:p>
        </p:txBody>
      </p:sp>
    </p:spTree>
    <p:extLst>
      <p:ext uri="{BB962C8B-B14F-4D97-AF65-F5344CB8AC3E}">
        <p14:creationId xmlns:p14="http://schemas.microsoft.com/office/powerpoint/2010/main" val="23449478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dirty="0" smtClean="0">
                <a:latin typeface="Comic Sans MS" pitchFamily="66" charset="0"/>
              </a:rPr>
              <a:t>Learning decision trees</a:t>
            </a:r>
            <a:endParaRPr lang="en-US" dirty="0" smtClean="0"/>
          </a:p>
        </p:txBody>
      </p:sp>
      <p:sp>
        <p:nvSpPr>
          <p:cNvPr id="41987" name="Content Placeholder 2"/>
          <p:cNvSpPr>
            <a:spLocks noGrp="1"/>
          </p:cNvSpPr>
          <p:nvPr>
            <p:ph idx="1"/>
          </p:nvPr>
        </p:nvSpPr>
        <p:spPr/>
        <p:txBody>
          <a:bodyPr/>
          <a:lstStyle/>
          <a:p>
            <a:pPr algn="r" rtl="1" eaLnBrk="1" hangingPunct="1"/>
            <a:r>
              <a:rPr lang="he-IL" smtClean="0"/>
              <a:t>מתחילים בשורש, בכל צומת פנימי בוחרים בקשת היוצאת ממנו אשר ערך התכונה מתאים לאירוע שלנו, כשמגיעים לצומת שהוא עלה מחזירים את התשובה שלו.</a:t>
            </a:r>
          </a:p>
          <a:p>
            <a:pPr algn="r" rtl="1" eaLnBrk="1" hangingPunct="1"/>
            <a:endParaRPr lang="en-US" smtClean="0"/>
          </a:p>
          <a:p>
            <a:pPr algn="r" rtl="1" eaLnBrk="1" hangingPunct="1"/>
            <a:endParaRPr lang="en-US" smtClean="0"/>
          </a:p>
        </p:txBody>
      </p:sp>
      <p:pic>
        <p:nvPicPr>
          <p:cNvPr id="41988" name="Picture 2" descr="http://www.ynet.co.il/PicServer2/02012008/1357896/tree_w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459289"/>
            <a:ext cx="2895600"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endParaRPr lang="en-US"/>
          </a:p>
        </p:txBody>
      </p:sp>
      <p:sp>
        <p:nvSpPr>
          <p:cNvPr id="3" name="Slide Number Placeholder 2"/>
          <p:cNvSpPr>
            <a:spLocks noGrp="1"/>
          </p:cNvSpPr>
          <p:nvPr>
            <p:ph type="sldNum" sz="quarter" idx="4294967295"/>
          </p:nvPr>
        </p:nvSpPr>
        <p:spPr/>
        <p:txBody>
          <a:bodyPr/>
          <a:lstStyle/>
          <a:p>
            <a:fld id="{6EDAB462-8378-4A72-B037-15DB491BC9D5}" type="slidenum">
              <a:rPr lang="en-US" smtClean="0"/>
              <a:pPr/>
              <a:t>105</a:t>
            </a:fld>
            <a:endParaRPr lang="en-US"/>
          </a:p>
        </p:txBody>
      </p:sp>
    </p:spTree>
    <p:extLst>
      <p:ext uri="{BB962C8B-B14F-4D97-AF65-F5344CB8AC3E}">
        <p14:creationId xmlns:p14="http://schemas.microsoft.com/office/powerpoint/2010/main" val="10515606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itchFamily="66" charset="0"/>
              </a:rPr>
              <a:t>Learning decision trees</a:t>
            </a:r>
            <a:endParaRPr lang="he-IL" dirty="0"/>
          </a:p>
        </p:txBody>
      </p:sp>
      <p:sp>
        <p:nvSpPr>
          <p:cNvPr id="3" name="Content Placeholder 2"/>
          <p:cNvSpPr>
            <a:spLocks noGrp="1"/>
          </p:cNvSpPr>
          <p:nvPr>
            <p:ph sz="quarter" idx="1"/>
          </p:nvPr>
        </p:nvSpPr>
        <p:spPr>
          <a:xfrm>
            <a:off x="1981200" y="1600200"/>
            <a:ext cx="7467600" cy="3484984"/>
          </a:xfrm>
        </p:spPr>
        <p:txBody>
          <a:bodyPr>
            <a:normAutofit fontScale="62500" lnSpcReduction="20000"/>
          </a:bodyPr>
          <a:lstStyle/>
          <a:p>
            <a:pPr algn="r" rtl="1"/>
            <a:endParaRPr lang="he-IL" dirty="0">
              <a:latin typeface="Arial" pitchFamily="34" charset="0"/>
            </a:endParaRPr>
          </a:p>
          <a:p>
            <a:pPr algn="r" rtl="1"/>
            <a:r>
              <a:rPr lang="he-IL" dirty="0">
                <a:latin typeface="Arial" pitchFamily="34" charset="0"/>
              </a:rPr>
              <a:t>דוגמה רשימת תכונות וערכיהן (רשימת זוגות של קלט-פלט)).</a:t>
            </a:r>
            <a:endParaRPr lang="en-US" dirty="0">
              <a:latin typeface="Arial" pitchFamily="34" charset="0"/>
            </a:endParaRPr>
          </a:p>
          <a:p>
            <a:pPr algn="r" rtl="1"/>
            <a:r>
              <a:rPr lang="he-IL" dirty="0">
                <a:latin typeface="Arial" pitchFamily="34" charset="0"/>
              </a:rPr>
              <a:t>למשל: משחק כדור: אילו שחקנים היו בהגנה</a:t>
            </a:r>
            <a:endParaRPr lang="en-US" dirty="0">
              <a:latin typeface="Arial" pitchFamily="34" charset="0"/>
            </a:endParaRPr>
          </a:p>
          <a:p>
            <a:pPr algn="r" rtl="1"/>
            <a:r>
              <a:rPr lang="he-IL" dirty="0">
                <a:latin typeface="Arial" pitchFamily="34" charset="0"/>
              </a:rPr>
              <a:t>דוא"ל: מי שלח את הדוא"ל.</a:t>
            </a:r>
            <a:endParaRPr lang="en-US" dirty="0">
              <a:latin typeface="Arial" pitchFamily="34" charset="0"/>
            </a:endParaRPr>
          </a:p>
          <a:p>
            <a:pPr algn="r" rtl="1"/>
            <a:r>
              <a:rPr lang="he-IL" dirty="0">
                <a:latin typeface="Arial" pitchFamily="34" charset="0"/>
              </a:rPr>
              <a:t> </a:t>
            </a:r>
            <a:endParaRPr lang="en-US" dirty="0">
              <a:latin typeface="Arial" pitchFamily="34" charset="0"/>
            </a:endParaRPr>
          </a:p>
          <a:p>
            <a:pPr algn="r" rtl="1"/>
            <a:r>
              <a:rPr lang="he-IL" dirty="0">
                <a:latin typeface="Arial" pitchFamily="34" charset="0"/>
              </a:rPr>
              <a:t>בהינתן דוגמה, יש לסווג אותה לקטגוריה המתאימה.</a:t>
            </a:r>
            <a:endParaRPr lang="en-US" dirty="0">
              <a:latin typeface="Arial" pitchFamily="34" charset="0"/>
            </a:endParaRPr>
          </a:p>
          <a:p>
            <a:pPr algn="r" rtl="1"/>
            <a:r>
              <a:rPr lang="he-IL" dirty="0">
                <a:latin typeface="Arial" pitchFamily="34" charset="0"/>
              </a:rPr>
              <a:t>למשל: מי ניצח במשחק כדור נתון?</a:t>
            </a:r>
            <a:endParaRPr lang="en-US" dirty="0">
              <a:latin typeface="Arial" pitchFamily="34" charset="0"/>
            </a:endParaRPr>
          </a:p>
          <a:p>
            <a:pPr algn="r" rtl="1"/>
            <a:r>
              <a:rPr lang="he-IL" dirty="0">
                <a:latin typeface="Arial" pitchFamily="34" charset="0"/>
              </a:rPr>
              <a:t>כיצד לסווג הודעת דוא"ל נתונה (האם היא הודעת זבל או הודעה רצויה)?</a:t>
            </a:r>
            <a:endParaRPr lang="en-US" dirty="0">
              <a:latin typeface="Arial" pitchFamily="34" charset="0"/>
            </a:endParaRPr>
          </a:p>
          <a:p>
            <a:pPr algn="r" rtl="1"/>
            <a:r>
              <a:rPr lang="he-IL" dirty="0">
                <a:latin typeface="Arial" pitchFamily="34" charset="0"/>
              </a:rPr>
              <a:t> </a:t>
            </a:r>
            <a:endParaRPr lang="en-US" dirty="0">
              <a:latin typeface="Arial" pitchFamily="34" charset="0"/>
            </a:endParaRPr>
          </a:p>
          <a:p>
            <a:pPr algn="r" rtl="1"/>
            <a:r>
              <a:rPr lang="he-IL" dirty="0">
                <a:latin typeface="Arial" pitchFamily="34" charset="0"/>
              </a:rPr>
              <a:t>קבוצת אימון משמשת לבניית עץ ההחלטה.</a:t>
            </a:r>
            <a:endParaRPr lang="en-US" dirty="0">
              <a:latin typeface="Arial" pitchFamily="34" charset="0"/>
            </a:endParaRPr>
          </a:p>
          <a:p>
            <a:pPr algn="r" rtl="1"/>
            <a:r>
              <a:rPr lang="he-IL" dirty="0">
                <a:latin typeface="Arial" pitchFamily="34" charset="0"/>
              </a:rPr>
              <a:t>עץ ההחלטה משמש לסיווג דוגמאות חדשות לקטגוריות.</a:t>
            </a:r>
            <a:endParaRPr lang="en-US" dirty="0">
              <a:latin typeface="Arial" pitchFamily="34" charset="0"/>
            </a:endParaRPr>
          </a:p>
          <a:p>
            <a:endParaRPr lang="en-US" dirty="0">
              <a:latin typeface="Arial" pitchFamily="34" charset="0"/>
            </a:endParaRPr>
          </a:p>
          <a:p>
            <a:pPr algn="r" rtl="1"/>
            <a:endParaRPr lang="he-IL" dirty="0"/>
          </a:p>
        </p:txBody>
      </p:sp>
      <p:pic>
        <p:nvPicPr>
          <p:cNvPr id="4" name="Picture 2" descr="http://www.ynet.co.il/PicServer2/02012008/1357896/tree_w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677109"/>
            <a:ext cx="2598440" cy="190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4294967295"/>
          </p:nvPr>
        </p:nvSpPr>
        <p:spPr/>
        <p:txBody>
          <a:bodyPr/>
          <a:lstStyle/>
          <a:p>
            <a:endParaRPr lang="en-US"/>
          </a:p>
        </p:txBody>
      </p:sp>
      <p:sp>
        <p:nvSpPr>
          <p:cNvPr id="6" name="Slide Number Placeholder 5"/>
          <p:cNvSpPr>
            <a:spLocks noGrp="1"/>
          </p:cNvSpPr>
          <p:nvPr>
            <p:ph type="sldNum" sz="quarter" idx="4294967295"/>
          </p:nvPr>
        </p:nvSpPr>
        <p:spPr/>
        <p:txBody>
          <a:bodyPr/>
          <a:lstStyle/>
          <a:p>
            <a:fld id="{6EDAB462-8378-4A72-B037-15DB491BC9D5}" type="slidenum">
              <a:rPr lang="en-US" smtClean="0"/>
              <a:pPr/>
              <a:t>106</a:t>
            </a:fld>
            <a:endParaRPr lang="en-US"/>
          </a:p>
        </p:txBody>
      </p:sp>
    </p:spTree>
    <p:extLst>
      <p:ext uri="{BB962C8B-B14F-4D97-AF65-F5344CB8AC3E}">
        <p14:creationId xmlns:p14="http://schemas.microsoft.com/office/powerpoint/2010/main" val="24538886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b="1" dirty="0"/>
              <a:t>סוגים שונים של עצים</a:t>
            </a:r>
            <a:r>
              <a:rPr lang="he-IL" b="1" dirty="0" smtClean="0"/>
              <a:t>:</a:t>
            </a:r>
            <a:endParaRPr lang="he-IL" dirty="0"/>
          </a:p>
        </p:txBody>
      </p:sp>
      <p:sp>
        <p:nvSpPr>
          <p:cNvPr id="3" name="Content Placeholder 2"/>
          <p:cNvSpPr>
            <a:spLocks noGrp="1"/>
          </p:cNvSpPr>
          <p:nvPr>
            <p:ph sz="quarter" idx="1"/>
          </p:nvPr>
        </p:nvSpPr>
        <p:spPr/>
        <p:txBody>
          <a:bodyPr/>
          <a:lstStyle/>
          <a:p>
            <a:pPr marL="0" indent="0">
              <a:buNone/>
            </a:pPr>
            <a:r>
              <a:rPr lang="en-US" dirty="0" smtClean="0"/>
              <a:t>classification </a:t>
            </a:r>
            <a:r>
              <a:rPr lang="en-US" dirty="0"/>
              <a:t>tree – - </a:t>
            </a:r>
            <a:r>
              <a:rPr lang="he-IL" dirty="0"/>
              <a:t>עץ סיווג</a:t>
            </a:r>
          </a:p>
          <a:p>
            <a:pPr marL="0" indent="0">
              <a:buNone/>
            </a:pPr>
            <a:r>
              <a:rPr lang="en-US" dirty="0"/>
              <a:t>regression tree – - </a:t>
            </a:r>
            <a:r>
              <a:rPr lang="he-IL" dirty="0"/>
              <a:t>עץ רגרסיה</a:t>
            </a:r>
          </a:p>
          <a:p>
            <a:pPr marL="0" indent="0">
              <a:buNone/>
            </a:pPr>
            <a:r>
              <a:rPr lang="en-US" dirty="0"/>
              <a:t>tree with binary split – - </a:t>
            </a:r>
            <a:r>
              <a:rPr lang="he-IL" dirty="0"/>
              <a:t>עץ בעל פיצול בינארי</a:t>
            </a:r>
          </a:p>
          <a:p>
            <a:pPr marL="0" indent="0">
              <a:buNone/>
            </a:pPr>
            <a:r>
              <a:rPr lang="en-US" dirty="0"/>
              <a:t>tree with multi-way split – - </a:t>
            </a:r>
            <a:r>
              <a:rPr lang="he-IL" dirty="0"/>
              <a:t>עץ מרובה פיצול</a:t>
            </a:r>
          </a:p>
          <a:p>
            <a:pPr marL="0" indent="0">
              <a:buNone/>
            </a:pPr>
            <a:r>
              <a:rPr lang="he-IL" dirty="0"/>
              <a:t>- עץ עם בחירת התכונה לפיצול</a:t>
            </a:r>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107</a:t>
            </a:fld>
            <a:endParaRPr lang="en-US"/>
          </a:p>
        </p:txBody>
      </p:sp>
      <p:sp>
        <p:nvSpPr>
          <p:cNvPr id="5" name="Footer Placeholder 4"/>
          <p:cNvSpPr>
            <a:spLocks noGrp="1"/>
          </p:cNvSpPr>
          <p:nvPr>
            <p:ph type="ftr" sz="quarter" idx="4294967295"/>
          </p:nvPr>
        </p:nvSpPr>
        <p:spPr/>
        <p:txBody>
          <a:bodyPr/>
          <a:lstStyle/>
          <a:p>
            <a:endParaRPr lang="en-US"/>
          </a:p>
        </p:txBody>
      </p:sp>
    </p:spTree>
    <p:extLst>
      <p:ext uri="{BB962C8B-B14F-4D97-AF65-F5344CB8AC3E}">
        <p14:creationId xmlns:p14="http://schemas.microsoft.com/office/powerpoint/2010/main" val="42904338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b="1" dirty="0"/>
              <a:t>אופן בניית העץ</a:t>
            </a:r>
            <a:r>
              <a:rPr lang="en-US" b="1" dirty="0" smtClean="0"/>
              <a:t>:</a:t>
            </a:r>
            <a:endParaRPr lang="he-IL" dirty="0"/>
          </a:p>
        </p:txBody>
      </p:sp>
      <p:sp>
        <p:nvSpPr>
          <p:cNvPr id="3" name="Content Placeholder 2"/>
          <p:cNvSpPr>
            <a:spLocks noGrp="1"/>
          </p:cNvSpPr>
          <p:nvPr>
            <p:ph sz="quarter" idx="1"/>
          </p:nvPr>
        </p:nvSpPr>
        <p:spPr/>
        <p:txBody>
          <a:bodyPr>
            <a:normAutofit fontScale="92500" lnSpcReduction="10000"/>
          </a:bodyPr>
          <a:lstStyle/>
          <a:p>
            <a:pPr marL="0" indent="0">
              <a:buNone/>
            </a:pPr>
            <a:r>
              <a:rPr lang="he-IL" dirty="0" smtClean="0"/>
              <a:t>מתבצעת </a:t>
            </a:r>
            <a:r>
              <a:rPr lang="he-IL" dirty="0"/>
              <a:t>חלוקה רקורסיבית </a:t>
            </a:r>
            <a:r>
              <a:rPr lang="he-IL" b="1" dirty="0"/>
              <a:t>מלמעלה</a:t>
            </a:r>
            <a:r>
              <a:rPr lang="en-US" b="1" dirty="0"/>
              <a:t>-</a:t>
            </a:r>
            <a:r>
              <a:rPr lang="he-IL" b="1" dirty="0"/>
              <a:t>למטה </a:t>
            </a:r>
            <a:r>
              <a:rPr lang="en-US" dirty="0"/>
              <a:t>(top-down) , </a:t>
            </a:r>
            <a:r>
              <a:rPr lang="he-IL" dirty="0"/>
              <a:t>לפי </a:t>
            </a:r>
            <a:r>
              <a:rPr lang="he-IL" b="1" dirty="0"/>
              <a:t>אלגוריתם חמדני</a:t>
            </a:r>
            <a:r>
              <a:rPr lang="en-US" dirty="0"/>
              <a:t>.</a:t>
            </a:r>
          </a:p>
          <a:p>
            <a:pPr marL="0" indent="0">
              <a:buNone/>
            </a:pPr>
            <a:r>
              <a:rPr lang="he-IL" dirty="0"/>
              <a:t>ברמת העל</a:t>
            </a:r>
            <a:r>
              <a:rPr lang="en-US" dirty="0"/>
              <a:t>, </a:t>
            </a:r>
            <a:r>
              <a:rPr lang="he-IL" dirty="0"/>
              <a:t>ההליך כולל שני שלבים עיקריים</a:t>
            </a:r>
            <a:r>
              <a:rPr lang="en-US" dirty="0" smtClean="0"/>
              <a:t>:</a:t>
            </a:r>
            <a:endParaRPr lang="he-IL" dirty="0" smtClean="0"/>
          </a:p>
          <a:p>
            <a:pPr marL="0" indent="0">
              <a:buNone/>
            </a:pPr>
            <a:endParaRPr lang="en-US" dirty="0"/>
          </a:p>
          <a:p>
            <a:pPr marL="457200" indent="-457200">
              <a:buFont typeface="+mj-lt"/>
              <a:buAutoNum type="arabicPeriod"/>
            </a:pPr>
            <a:r>
              <a:rPr lang="he-IL" dirty="0"/>
              <a:t>בניית העץ </a:t>
            </a:r>
            <a:r>
              <a:rPr lang="he-IL" dirty="0" smtClean="0"/>
              <a:t>ובדיקתו -  </a:t>
            </a:r>
            <a:r>
              <a:rPr lang="he-IL" dirty="0"/>
              <a:t>מבוצעת עם נתוני </a:t>
            </a:r>
            <a:r>
              <a:rPr lang="he-IL" dirty="0" smtClean="0"/>
              <a:t>אימון</a:t>
            </a:r>
            <a:r>
              <a:rPr lang="en-US" dirty="0"/>
              <a:t>. </a:t>
            </a:r>
          </a:p>
          <a:p>
            <a:pPr marL="457200" indent="-457200">
              <a:buFont typeface="+mj-lt"/>
              <a:buAutoNum type="arabicPeriod"/>
            </a:pPr>
            <a:r>
              <a:rPr lang="he-IL" dirty="0" smtClean="0"/>
              <a:t>זיהוי </a:t>
            </a:r>
            <a:r>
              <a:rPr lang="he-IL" dirty="0"/>
              <a:t>וטיפול בבעיית </a:t>
            </a:r>
            <a:r>
              <a:rPr lang="he-IL" b="1" dirty="0"/>
              <a:t>התאמת יתר </a:t>
            </a:r>
            <a:r>
              <a:rPr lang="en-US" dirty="0"/>
              <a:t>(Over Fitting) </a:t>
            </a:r>
            <a:r>
              <a:rPr lang="he-IL" dirty="0"/>
              <a:t>בעץ שנבנה</a:t>
            </a:r>
            <a:r>
              <a:rPr lang="en-US" dirty="0"/>
              <a:t>.</a:t>
            </a:r>
          </a:p>
          <a:p>
            <a:pPr marL="457200" indent="-457200">
              <a:buFont typeface="+mj-lt"/>
              <a:buAutoNum type="arabicPeriod"/>
            </a:pPr>
            <a:endParaRPr lang="he-IL" dirty="0" smtClean="0"/>
          </a:p>
          <a:p>
            <a:pPr marL="0" indent="0">
              <a:buNone/>
            </a:pPr>
            <a:r>
              <a:rPr lang="he-IL" dirty="0" smtClean="0"/>
              <a:t>לאחר </a:t>
            </a:r>
            <a:r>
              <a:rPr lang="he-IL" dirty="0"/>
              <a:t>מכן נוכל ליישם את המודל</a:t>
            </a:r>
            <a:r>
              <a:rPr lang="en-US" dirty="0"/>
              <a:t> )</a:t>
            </a:r>
            <a:r>
              <a:rPr lang="he-IL" dirty="0"/>
              <a:t>שימוש בעץ שנבנה</a:t>
            </a:r>
            <a:r>
              <a:rPr lang="en-US" dirty="0"/>
              <a:t>( </a:t>
            </a:r>
            <a:r>
              <a:rPr lang="he-IL" dirty="0"/>
              <a:t>לסיווג דגימות לא ידועות</a:t>
            </a:r>
            <a:r>
              <a:rPr lang="en-US" dirty="0"/>
              <a:t>, </a:t>
            </a:r>
            <a:r>
              <a:rPr lang="he-IL" dirty="0"/>
              <a:t>וזאת תוך</a:t>
            </a:r>
            <a:endParaRPr lang="en-US" sz="2000" dirty="0"/>
          </a:p>
          <a:p>
            <a:pPr marL="0" indent="0">
              <a:buNone/>
            </a:pPr>
            <a:r>
              <a:rPr lang="he-IL" dirty="0"/>
              <a:t>כדי שימוש בנתוני מבחן</a:t>
            </a:r>
            <a:r>
              <a:rPr lang="en-US" dirty="0"/>
              <a:t>.</a:t>
            </a:r>
            <a:endParaRPr lang="en-US" sz="2000" dirty="0"/>
          </a:p>
          <a:p>
            <a:pPr marL="0" indent="0">
              <a:buNone/>
            </a:pPr>
            <a:endParaRPr lang="he-IL" dirty="0"/>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108</a:t>
            </a:fld>
            <a:endParaRPr lang="en-US"/>
          </a:p>
        </p:txBody>
      </p:sp>
      <p:sp>
        <p:nvSpPr>
          <p:cNvPr id="5" name="Footer Placeholder 4"/>
          <p:cNvSpPr>
            <a:spLocks noGrp="1"/>
          </p:cNvSpPr>
          <p:nvPr>
            <p:ph type="ftr" sz="quarter" idx="4294967295"/>
          </p:nvPr>
        </p:nvSpPr>
        <p:spPr/>
        <p:txBody>
          <a:bodyPr/>
          <a:lstStyle/>
          <a:p>
            <a:endParaRPr lang="en-US"/>
          </a:p>
        </p:txBody>
      </p:sp>
    </p:spTree>
    <p:extLst>
      <p:ext uri="{BB962C8B-B14F-4D97-AF65-F5344CB8AC3E}">
        <p14:creationId xmlns:p14="http://schemas.microsoft.com/office/powerpoint/2010/main" val="18431752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a:t>בניית העץ ובדיקתו</a:t>
            </a:r>
          </a:p>
        </p:txBody>
      </p:sp>
      <p:sp>
        <p:nvSpPr>
          <p:cNvPr id="3" name="Content Placeholder 2"/>
          <p:cNvSpPr>
            <a:spLocks noGrp="1"/>
          </p:cNvSpPr>
          <p:nvPr>
            <p:ph sz="quarter" idx="1"/>
          </p:nvPr>
        </p:nvSpPr>
        <p:spPr/>
        <p:txBody>
          <a:bodyPr>
            <a:normAutofit/>
          </a:bodyPr>
          <a:lstStyle/>
          <a:p>
            <a:pPr algn="r" rtl="1"/>
            <a:r>
              <a:rPr lang="he-IL" dirty="0" smtClean="0"/>
              <a:t>מבוצעת </a:t>
            </a:r>
            <a:r>
              <a:rPr lang="he-IL" dirty="0"/>
              <a:t>עם נתוני </a:t>
            </a:r>
            <a:r>
              <a:rPr lang="he-IL" dirty="0" smtClean="0"/>
              <a:t>אימון</a:t>
            </a:r>
            <a:r>
              <a:rPr lang="en-US" dirty="0"/>
              <a:t>. </a:t>
            </a:r>
          </a:p>
          <a:p>
            <a:pPr algn="r" rtl="1"/>
            <a:r>
              <a:rPr lang="he-IL" dirty="0"/>
              <a:t>בשלב זה נשתמש ב</a:t>
            </a:r>
            <a:r>
              <a:rPr lang="he-IL" b="1" dirty="0"/>
              <a:t>עקרון הפיצול</a:t>
            </a:r>
            <a:r>
              <a:rPr lang="he-IL" dirty="0"/>
              <a:t> </a:t>
            </a:r>
            <a:r>
              <a:rPr lang="en-US" dirty="0"/>
              <a:t>(splitting criterion)  </a:t>
            </a:r>
            <a:r>
              <a:rPr lang="he-IL" dirty="0" smtClean="0"/>
              <a:t> ונתייחס </a:t>
            </a:r>
            <a:r>
              <a:rPr lang="he-IL" dirty="0"/>
              <a:t>לשני נושאים עיקריים</a:t>
            </a:r>
            <a:r>
              <a:rPr lang="en-US" dirty="0"/>
              <a:t>:</a:t>
            </a:r>
          </a:p>
          <a:p>
            <a:pPr lvl="1" algn="r" rtl="1"/>
            <a:r>
              <a:rPr lang="he-IL" dirty="0"/>
              <a:t>אופן ביצוע הפיצול</a:t>
            </a:r>
            <a:endParaRPr lang="en-US" dirty="0"/>
          </a:p>
          <a:p>
            <a:pPr lvl="1" algn="r" rtl="1"/>
            <a:r>
              <a:rPr lang="he-IL" dirty="0"/>
              <a:t>הגדרת תנאי סיום </a:t>
            </a:r>
            <a:r>
              <a:rPr lang="he-IL" dirty="0" smtClean="0"/>
              <a:t>לפיצול</a:t>
            </a:r>
          </a:p>
          <a:p>
            <a:pPr lvl="1" algn="r" rtl="1"/>
            <a:endParaRPr lang="he-IL" dirty="0"/>
          </a:p>
          <a:p>
            <a:pPr algn="r" rtl="1"/>
            <a:r>
              <a:rPr lang="he-IL" dirty="0" smtClean="0"/>
              <a:t>לשם </a:t>
            </a:r>
            <a:r>
              <a:rPr lang="he-IL" dirty="0"/>
              <a:t>כך</a:t>
            </a:r>
            <a:r>
              <a:rPr lang="en-US" dirty="0"/>
              <a:t>, </a:t>
            </a:r>
            <a:r>
              <a:rPr lang="he-IL" dirty="0"/>
              <a:t>נשתמש במספר מדדים כדוגמת</a:t>
            </a:r>
            <a:r>
              <a:rPr lang="en-US" dirty="0"/>
              <a:t> information gain, gain ratio, </a:t>
            </a:r>
            <a:r>
              <a:rPr lang="en-US" dirty="0" err="1"/>
              <a:t>gini</a:t>
            </a:r>
            <a:r>
              <a:rPr lang="en-US" dirty="0"/>
              <a:t> index </a:t>
            </a:r>
            <a:r>
              <a:rPr lang="he-IL" dirty="0"/>
              <a:t>ועוד</a:t>
            </a:r>
            <a:r>
              <a:rPr lang="en-US" dirty="0"/>
              <a:t>. </a:t>
            </a:r>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109</a:t>
            </a:fld>
            <a:endParaRPr lang="en-US"/>
          </a:p>
        </p:txBody>
      </p:sp>
      <p:sp>
        <p:nvSpPr>
          <p:cNvPr id="5" name="Footer Placeholder 4"/>
          <p:cNvSpPr>
            <a:spLocks noGrp="1"/>
          </p:cNvSpPr>
          <p:nvPr>
            <p:ph type="ftr" sz="quarter" idx="4294967295"/>
          </p:nvPr>
        </p:nvSpPr>
        <p:spPr/>
        <p:txBody>
          <a:bodyPr/>
          <a:lstStyle/>
          <a:p>
            <a:endParaRPr lang="en-US"/>
          </a:p>
        </p:txBody>
      </p:sp>
    </p:spTree>
    <p:extLst>
      <p:ext uri="{BB962C8B-B14F-4D97-AF65-F5344CB8AC3E}">
        <p14:creationId xmlns:p14="http://schemas.microsoft.com/office/powerpoint/2010/main" val="1792165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4" name="Slide Number Placeholder 3"/>
          <p:cNvSpPr>
            <a:spLocks noGrp="1"/>
          </p:cNvSpPr>
          <p:nvPr>
            <p:ph type="sldNum" sz="quarter" idx="4294967295"/>
          </p:nvPr>
        </p:nvSpPr>
        <p:spPr/>
        <p:txBody>
          <a:bodyPr/>
          <a:lstStyle/>
          <a:p>
            <a:pPr rtl="0"/>
            <a:fld id="{6EDAB462-8378-4A72-B037-15DB491BC9D5}" type="slidenum">
              <a:rPr lang="en-US">
                <a:latin typeface="Century Schoolbook"/>
              </a:rPr>
              <a:pPr rtl="0"/>
              <a:t>11</a:t>
            </a:fld>
            <a:endParaRPr lang="en-US">
              <a:latin typeface="Century Schoolbook"/>
            </a:endParaRPr>
          </a:p>
        </p:txBody>
      </p:sp>
      <p:graphicFrame>
        <p:nvGraphicFramePr>
          <p:cNvPr id="5" name="Diagram 4"/>
          <p:cNvGraphicFramePr/>
          <p:nvPr>
            <p:extLst/>
          </p:nvPr>
        </p:nvGraphicFramePr>
        <p:xfrm>
          <a:off x="289249" y="1550092"/>
          <a:ext cx="11148527" cy="4337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8497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a:t>זיהוי וטיפול בבעיית </a:t>
            </a:r>
            <a:r>
              <a:rPr lang="he-IL" b="1" dirty="0"/>
              <a:t>התאמת יתר</a:t>
            </a:r>
            <a:endParaRPr lang="he-IL" dirty="0"/>
          </a:p>
        </p:txBody>
      </p:sp>
      <p:sp>
        <p:nvSpPr>
          <p:cNvPr id="3" name="Content Placeholder 2"/>
          <p:cNvSpPr>
            <a:spLocks noGrp="1"/>
          </p:cNvSpPr>
          <p:nvPr>
            <p:ph sz="quarter" idx="1"/>
          </p:nvPr>
        </p:nvSpPr>
        <p:spPr/>
        <p:txBody>
          <a:bodyPr/>
          <a:lstStyle/>
          <a:p>
            <a:pPr algn="r" rtl="1"/>
            <a:r>
              <a:rPr lang="he-IL" dirty="0"/>
              <a:t>זיהוי וטיפול בבעיית </a:t>
            </a:r>
            <a:r>
              <a:rPr lang="he-IL" b="1" dirty="0"/>
              <a:t>התאמת יתר </a:t>
            </a:r>
            <a:r>
              <a:rPr lang="en-US" dirty="0"/>
              <a:t>(Over Fitting) </a:t>
            </a:r>
            <a:r>
              <a:rPr lang="he-IL" dirty="0"/>
              <a:t>בעץ שנבנה</a:t>
            </a:r>
            <a:r>
              <a:rPr lang="en-US" dirty="0"/>
              <a:t>.</a:t>
            </a:r>
          </a:p>
          <a:p>
            <a:pPr algn="r" rtl="1"/>
            <a:r>
              <a:rPr lang="he-IL" dirty="0"/>
              <a:t>קיימות שתי גישות למניעת בעיית התאמת יתר</a:t>
            </a:r>
            <a:r>
              <a:rPr lang="en-US" dirty="0"/>
              <a:t>:</a:t>
            </a:r>
          </a:p>
          <a:p>
            <a:pPr lvl="1" algn="r" rtl="1"/>
            <a:r>
              <a:rPr lang="he-IL" dirty="0" smtClean="0"/>
              <a:t>גיזום </a:t>
            </a:r>
            <a:r>
              <a:rPr lang="he-IL" dirty="0"/>
              <a:t>מוקדם </a:t>
            </a:r>
            <a:r>
              <a:rPr lang="en-US" dirty="0"/>
              <a:t>(</a:t>
            </a:r>
            <a:r>
              <a:rPr lang="en-US" dirty="0" err="1"/>
              <a:t>Prepruning</a:t>
            </a:r>
            <a:r>
              <a:rPr lang="en-US" dirty="0"/>
              <a:t>) </a:t>
            </a:r>
            <a:r>
              <a:rPr lang="he-IL" dirty="0"/>
              <a:t>בעת בניית העץ</a:t>
            </a:r>
            <a:endParaRPr lang="en-US" dirty="0"/>
          </a:p>
          <a:p>
            <a:pPr lvl="1" algn="r" rtl="1"/>
            <a:r>
              <a:rPr lang="he-IL" dirty="0" smtClean="0"/>
              <a:t>גיזום </a:t>
            </a:r>
            <a:r>
              <a:rPr lang="he-IL" dirty="0"/>
              <a:t>מאוחר </a:t>
            </a:r>
            <a:r>
              <a:rPr lang="en-US" dirty="0"/>
              <a:t>(</a:t>
            </a:r>
            <a:r>
              <a:rPr lang="en-US" dirty="0" err="1"/>
              <a:t>Postpruning</a:t>
            </a:r>
            <a:r>
              <a:rPr lang="en-US" dirty="0"/>
              <a:t>) </a:t>
            </a:r>
            <a:r>
              <a:rPr lang="he-IL" dirty="0"/>
              <a:t>לאחר בניית העץ</a:t>
            </a:r>
            <a:r>
              <a:rPr lang="en-US" dirty="0"/>
              <a:t>:</a:t>
            </a:r>
          </a:p>
          <a:p>
            <a:pPr lvl="3" algn="r" rtl="1"/>
            <a:r>
              <a:rPr lang="en-US" dirty="0"/>
              <a:t> </a:t>
            </a:r>
            <a:r>
              <a:rPr lang="he-IL" dirty="0"/>
              <a:t>הפחתת</a:t>
            </a:r>
            <a:r>
              <a:rPr lang="en-US" dirty="0"/>
              <a:t>-</a:t>
            </a:r>
            <a:r>
              <a:rPr lang="he-IL" dirty="0"/>
              <a:t>השגיאה</a:t>
            </a:r>
            <a:r>
              <a:rPr lang="en-US" dirty="0"/>
              <a:t> (Quinlan 87)</a:t>
            </a:r>
          </a:p>
          <a:p>
            <a:pPr lvl="3" algn="r" rtl="1"/>
            <a:r>
              <a:rPr lang="en-US" dirty="0"/>
              <a:t> </a:t>
            </a:r>
            <a:r>
              <a:rPr lang="he-IL" dirty="0"/>
              <a:t>מורכבות השגיאה</a:t>
            </a:r>
            <a:r>
              <a:rPr lang="en-US" dirty="0"/>
              <a:t> (CART 84)</a:t>
            </a:r>
          </a:p>
          <a:p>
            <a:pPr lvl="3" algn="r" rtl="1"/>
            <a:r>
              <a:rPr lang="en-US" dirty="0"/>
              <a:t>Pessimistic error - (Quinlan 87)</a:t>
            </a:r>
          </a:p>
          <a:p>
            <a:pPr lvl="2" algn="r" rtl="1"/>
            <a:endParaRPr lang="he-IL" dirty="0"/>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110</a:t>
            </a:fld>
            <a:endParaRPr lang="en-US"/>
          </a:p>
        </p:txBody>
      </p:sp>
      <p:sp>
        <p:nvSpPr>
          <p:cNvPr id="5" name="Footer Placeholder 4"/>
          <p:cNvSpPr>
            <a:spLocks noGrp="1"/>
          </p:cNvSpPr>
          <p:nvPr>
            <p:ph type="ftr" sz="quarter" idx="4294967295"/>
          </p:nvPr>
        </p:nvSpPr>
        <p:spPr/>
        <p:txBody>
          <a:bodyPr/>
          <a:lstStyle/>
          <a:p>
            <a:endParaRPr lang="en-US"/>
          </a:p>
        </p:txBody>
      </p:sp>
    </p:spTree>
    <p:extLst>
      <p:ext uri="{BB962C8B-B14F-4D97-AF65-F5344CB8AC3E}">
        <p14:creationId xmlns:p14="http://schemas.microsoft.com/office/powerpoint/2010/main" val="40911638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sz="quarter" idx="1"/>
          </p:nvPr>
        </p:nvSpPr>
        <p:spPr/>
        <p:txBody>
          <a:bodyPr/>
          <a:lstStyle/>
          <a:p>
            <a:endParaRPr lang="he-IL"/>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111</a:t>
            </a:fld>
            <a:endParaRPr lang="en-US"/>
          </a:p>
        </p:txBody>
      </p:sp>
      <p:sp>
        <p:nvSpPr>
          <p:cNvPr id="5" name="Footer Placeholder 4"/>
          <p:cNvSpPr>
            <a:spLocks noGrp="1"/>
          </p:cNvSpPr>
          <p:nvPr>
            <p:ph type="ftr" sz="quarter" idx="4294967295"/>
          </p:nvPr>
        </p:nvSpPr>
        <p:spPr/>
        <p:txBody>
          <a:bodyPr/>
          <a:lstStyle/>
          <a:p>
            <a:endParaRPr lang="en-US"/>
          </a:p>
        </p:txBody>
      </p:sp>
      <p:pic>
        <p:nvPicPr>
          <p:cNvPr id="6" name="Picture 5"/>
          <p:cNvPicPr>
            <a:picLocks noChangeAspect="1"/>
          </p:cNvPicPr>
          <p:nvPr/>
        </p:nvPicPr>
        <p:blipFill>
          <a:blip r:embed="rId2"/>
          <a:stretch>
            <a:fillRect/>
          </a:stretch>
        </p:blipFill>
        <p:spPr>
          <a:xfrm>
            <a:off x="1592662" y="257450"/>
            <a:ext cx="8724900" cy="6438900"/>
          </a:xfrm>
          <a:prstGeom prst="rect">
            <a:avLst/>
          </a:prstGeom>
        </p:spPr>
      </p:pic>
    </p:spTree>
    <p:extLst>
      <p:ext uri="{BB962C8B-B14F-4D97-AF65-F5344CB8AC3E}">
        <p14:creationId xmlns:p14="http://schemas.microsoft.com/office/powerpoint/2010/main" val="30552972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a:t>סוגים של תכונות</a:t>
            </a:r>
          </a:p>
        </p:txBody>
      </p:sp>
      <p:sp>
        <p:nvSpPr>
          <p:cNvPr id="3" name="Content Placeholder 2"/>
          <p:cNvSpPr>
            <a:spLocks noGrp="1"/>
          </p:cNvSpPr>
          <p:nvPr>
            <p:ph sz="quarter" idx="1"/>
          </p:nvPr>
        </p:nvSpPr>
        <p:spPr/>
        <p:txBody>
          <a:bodyPr>
            <a:normAutofit/>
          </a:bodyPr>
          <a:lstStyle/>
          <a:p>
            <a:pPr algn="r" rtl="1"/>
            <a:r>
              <a:rPr lang="he-IL" b="1" dirty="0"/>
              <a:t>תכונות בינאריות </a:t>
            </a:r>
            <a:r>
              <a:rPr lang="en-US" dirty="0"/>
              <a:t>Binary </a:t>
            </a:r>
            <a:r>
              <a:rPr lang="en-US" dirty="0" smtClean="0"/>
              <a:t>Attributes) </a:t>
            </a:r>
            <a:r>
              <a:rPr lang="he-IL" dirty="0" smtClean="0"/>
              <a:t> ) יפוצלו </a:t>
            </a:r>
            <a:r>
              <a:rPr lang="he-IL" dirty="0"/>
              <a:t>פיצול בינארי בלבד. לדוגמה</a:t>
            </a:r>
            <a:r>
              <a:rPr lang="he-IL" dirty="0" smtClean="0"/>
              <a:t>: </a:t>
            </a:r>
          </a:p>
          <a:p>
            <a:pPr lvl="1" algn="r" rtl="1"/>
            <a:r>
              <a:rPr lang="he-IL" altLang="he-IL" dirty="0"/>
              <a:t>יש לך רישיון נהיגה </a:t>
            </a:r>
            <a:r>
              <a:rPr lang="en-US" altLang="he-IL" dirty="0"/>
              <a:t>?</a:t>
            </a:r>
            <a:endParaRPr lang="he-IL" b="1" dirty="0" smtClean="0"/>
          </a:p>
          <a:p>
            <a:pPr algn="r" rtl="1"/>
            <a:endParaRPr lang="he-IL" b="1" dirty="0"/>
          </a:p>
          <a:p>
            <a:pPr algn="r" rtl="1"/>
            <a:r>
              <a:rPr lang="he-IL" b="1" dirty="0" smtClean="0"/>
              <a:t>תכונות </a:t>
            </a:r>
            <a:r>
              <a:rPr lang="he-IL" b="1" dirty="0"/>
              <a:t>נומינליות </a:t>
            </a:r>
            <a:r>
              <a:rPr lang="en-US" b="1" dirty="0" smtClean="0"/>
              <a:t> (</a:t>
            </a:r>
            <a:r>
              <a:rPr lang="en-US" dirty="0" smtClean="0"/>
              <a:t>Nominal </a:t>
            </a:r>
            <a:r>
              <a:rPr lang="en-US" dirty="0"/>
              <a:t>Attributes) – </a:t>
            </a:r>
            <a:r>
              <a:rPr lang="he-IL" dirty="0"/>
              <a:t>לכל תכונה יש מספר קטן וסופי של </a:t>
            </a:r>
            <a:r>
              <a:rPr lang="he-IL" dirty="0" smtClean="0"/>
              <a:t>ערכים אפשריים</a:t>
            </a:r>
            <a:r>
              <a:rPr lang="he-IL" dirty="0"/>
              <a:t>. </a:t>
            </a:r>
            <a:endParaRPr lang="he-IL" dirty="0" smtClean="0"/>
          </a:p>
          <a:p>
            <a:pPr lvl="1" algn="r" rtl="1"/>
            <a:r>
              <a:rPr lang="he-IL" dirty="0" smtClean="0"/>
              <a:t>ניתן </a:t>
            </a:r>
            <a:r>
              <a:rPr lang="he-IL" dirty="0"/>
              <a:t>לפצל תכונות נומינליות הן כ</a:t>
            </a:r>
            <a:r>
              <a:rPr lang="he-IL" b="1" dirty="0"/>
              <a:t>פיצול מרובה </a:t>
            </a:r>
            <a:r>
              <a:rPr lang="he-IL" dirty="0" smtClean="0"/>
              <a:t>(</a:t>
            </a:r>
            <a:r>
              <a:rPr lang="en-US" dirty="0" smtClean="0"/>
              <a:t> ( multiway </a:t>
            </a:r>
            <a:r>
              <a:rPr lang="en-US" dirty="0"/>
              <a:t>split) </a:t>
            </a:r>
            <a:r>
              <a:rPr lang="he-IL" dirty="0"/>
              <a:t>והן </a:t>
            </a:r>
            <a:r>
              <a:rPr lang="he-IL" dirty="0" smtClean="0"/>
              <a:t>כ</a:t>
            </a:r>
            <a:r>
              <a:rPr lang="he-IL" b="1" dirty="0" smtClean="0"/>
              <a:t>פיצול בינארי </a:t>
            </a:r>
            <a:r>
              <a:rPr lang="he-IL" dirty="0" smtClean="0"/>
              <a:t> </a:t>
            </a:r>
            <a:r>
              <a:rPr lang="en-US" dirty="0" smtClean="0"/>
              <a:t> (binary </a:t>
            </a:r>
            <a:r>
              <a:rPr lang="en-US" dirty="0"/>
              <a:t>split) </a:t>
            </a:r>
            <a:r>
              <a:rPr lang="en-US" dirty="0" smtClean="0"/>
              <a:t>  </a:t>
            </a:r>
            <a:r>
              <a:rPr lang="he-IL" dirty="0"/>
              <a:t>שימו לב, בפיצול בינארי יש לקבץ יחד כמה ערכי תכונה.</a:t>
            </a:r>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112</a:t>
            </a:fld>
            <a:endParaRPr lang="en-US"/>
          </a:p>
        </p:txBody>
      </p:sp>
      <p:sp>
        <p:nvSpPr>
          <p:cNvPr id="5" name="Footer Placeholder 4"/>
          <p:cNvSpPr>
            <a:spLocks noGrp="1"/>
          </p:cNvSpPr>
          <p:nvPr>
            <p:ph type="ftr" sz="quarter" idx="4294967295"/>
          </p:nvPr>
        </p:nvSpPr>
        <p:spPr/>
        <p:txBody>
          <a:bodyPr/>
          <a:lstStyle/>
          <a:p>
            <a:endParaRPr lang="en-US"/>
          </a:p>
        </p:txBody>
      </p:sp>
    </p:spTree>
    <p:extLst>
      <p:ext uri="{BB962C8B-B14F-4D97-AF65-F5344CB8AC3E}">
        <p14:creationId xmlns:p14="http://schemas.microsoft.com/office/powerpoint/2010/main" val="101604826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sz="quarter" idx="1"/>
          </p:nvPr>
        </p:nvSpPr>
        <p:spPr/>
        <p:txBody>
          <a:bodyPr/>
          <a:lstStyle/>
          <a:p>
            <a:endParaRPr lang="he-IL"/>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113</a:t>
            </a:fld>
            <a:endParaRPr lang="en-US"/>
          </a:p>
        </p:txBody>
      </p:sp>
      <p:sp>
        <p:nvSpPr>
          <p:cNvPr id="5" name="Footer Placeholder 4"/>
          <p:cNvSpPr>
            <a:spLocks noGrp="1"/>
          </p:cNvSpPr>
          <p:nvPr>
            <p:ph type="ftr" sz="quarter" idx="4294967295"/>
          </p:nvPr>
        </p:nvSpPr>
        <p:spPr/>
        <p:txBody>
          <a:bodyPr/>
          <a:lstStyle/>
          <a:p>
            <a:endParaRPr lang="en-US"/>
          </a:p>
        </p:txBody>
      </p:sp>
      <p:pic>
        <p:nvPicPr>
          <p:cNvPr id="6" name="Picture 5"/>
          <p:cNvPicPr>
            <a:picLocks noChangeAspect="1"/>
          </p:cNvPicPr>
          <p:nvPr/>
        </p:nvPicPr>
        <p:blipFill>
          <a:blip r:embed="rId2"/>
          <a:stretch>
            <a:fillRect/>
          </a:stretch>
        </p:blipFill>
        <p:spPr>
          <a:xfrm>
            <a:off x="691064" y="162921"/>
            <a:ext cx="11091672" cy="6558554"/>
          </a:xfrm>
          <a:prstGeom prst="rect">
            <a:avLst/>
          </a:prstGeom>
        </p:spPr>
      </p:pic>
    </p:spTree>
    <p:extLst>
      <p:ext uri="{BB962C8B-B14F-4D97-AF65-F5344CB8AC3E}">
        <p14:creationId xmlns:p14="http://schemas.microsoft.com/office/powerpoint/2010/main" val="96286608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sz="quarter" idx="1"/>
          </p:nvPr>
        </p:nvSpPr>
        <p:spPr/>
        <p:txBody>
          <a:bodyPr/>
          <a:lstStyle/>
          <a:p>
            <a:endParaRPr lang="he-IL"/>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114</a:t>
            </a:fld>
            <a:endParaRPr lang="en-US"/>
          </a:p>
        </p:txBody>
      </p:sp>
      <p:sp>
        <p:nvSpPr>
          <p:cNvPr id="5" name="Footer Placeholder 4"/>
          <p:cNvSpPr>
            <a:spLocks noGrp="1"/>
          </p:cNvSpPr>
          <p:nvPr>
            <p:ph type="ftr" sz="quarter" idx="4294967295"/>
          </p:nvPr>
        </p:nvSpPr>
        <p:spPr/>
        <p:txBody>
          <a:bodyPr/>
          <a:lstStyle/>
          <a:p>
            <a:endParaRPr lang="en-US"/>
          </a:p>
        </p:txBody>
      </p:sp>
      <p:pic>
        <p:nvPicPr>
          <p:cNvPr id="6" name="Picture 5"/>
          <p:cNvPicPr>
            <a:picLocks noChangeAspect="1"/>
          </p:cNvPicPr>
          <p:nvPr/>
        </p:nvPicPr>
        <p:blipFill>
          <a:blip r:embed="rId2"/>
          <a:stretch>
            <a:fillRect/>
          </a:stretch>
        </p:blipFill>
        <p:spPr>
          <a:xfrm>
            <a:off x="838200" y="0"/>
            <a:ext cx="10759521" cy="6721475"/>
          </a:xfrm>
          <a:prstGeom prst="rect">
            <a:avLst/>
          </a:prstGeom>
        </p:spPr>
      </p:pic>
    </p:spTree>
    <p:extLst>
      <p:ext uri="{BB962C8B-B14F-4D97-AF65-F5344CB8AC3E}">
        <p14:creationId xmlns:p14="http://schemas.microsoft.com/office/powerpoint/2010/main" val="133799964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5181600" y="6553200"/>
            <a:ext cx="933450" cy="304800"/>
          </a:xfrm>
          <a:prstGeom prst="rect">
            <a:avLst/>
          </a:prstGeom>
        </p:spPr>
        <p:txBody>
          <a:bodyPr/>
          <a:lstStyle/>
          <a:p>
            <a:fld id="{70675339-89CE-469A-8FE0-BA65794ABDD0}" type="slidenum">
              <a:rPr lang="en-US" altLang="he-IL"/>
              <a:pPr/>
              <a:t>115</a:t>
            </a:fld>
            <a:endParaRPr lang="en-US" altLang="he-IL"/>
          </a:p>
        </p:txBody>
      </p:sp>
      <p:sp>
        <p:nvSpPr>
          <p:cNvPr id="257026" name="Rectangle 2"/>
          <p:cNvSpPr>
            <a:spLocks noGrp="1" noChangeArrowheads="1"/>
          </p:cNvSpPr>
          <p:nvPr>
            <p:ph type="title"/>
          </p:nvPr>
        </p:nvSpPr>
        <p:spPr/>
        <p:txBody>
          <a:bodyPr/>
          <a:lstStyle/>
          <a:p>
            <a:r>
              <a:rPr lang="en-US" altLang="he-IL"/>
              <a:t>Numeric attributes</a:t>
            </a:r>
            <a:endParaRPr lang="en-AU" altLang="he-IL"/>
          </a:p>
        </p:txBody>
      </p:sp>
      <p:sp>
        <p:nvSpPr>
          <p:cNvPr id="257027" name="Rectangle 3"/>
          <p:cNvSpPr>
            <a:spLocks noGrp="1" noChangeArrowheads="1"/>
          </p:cNvSpPr>
          <p:nvPr>
            <p:ph type="body" idx="1"/>
          </p:nvPr>
        </p:nvSpPr>
        <p:spPr>
          <a:xfrm>
            <a:off x="2286000" y="1587500"/>
            <a:ext cx="7848600" cy="4114800"/>
          </a:xfrm>
        </p:spPr>
        <p:txBody>
          <a:bodyPr/>
          <a:lstStyle/>
          <a:p>
            <a:pPr marL="457200" indent="-457200" algn="l" rtl="0"/>
            <a:r>
              <a:rPr lang="en-US" altLang="he-IL" sz="2400" dirty="0"/>
              <a:t>Standard method: binary splits</a:t>
            </a:r>
          </a:p>
          <a:p>
            <a:pPr marL="1028700" lvl="1" indent="-457200" algn="l" rtl="0"/>
            <a:r>
              <a:rPr lang="en-US" altLang="he-IL" sz="2000" dirty="0"/>
              <a:t>E.g. temp &lt; 45</a:t>
            </a:r>
          </a:p>
          <a:p>
            <a:pPr marL="457200" indent="-457200" algn="l" rtl="0"/>
            <a:r>
              <a:rPr lang="en-US" altLang="he-IL" sz="2400" dirty="0"/>
              <a:t>Unlike nominal attributes,</a:t>
            </a:r>
            <a:br>
              <a:rPr lang="en-US" altLang="he-IL" sz="2400" dirty="0"/>
            </a:br>
            <a:r>
              <a:rPr lang="en-US" altLang="he-IL" sz="2400" dirty="0"/>
              <a:t>every attribute has many possible split points</a:t>
            </a:r>
          </a:p>
          <a:p>
            <a:pPr marL="457200" indent="-457200" algn="l" rtl="0"/>
            <a:r>
              <a:rPr lang="en-US" altLang="he-IL" sz="2400" dirty="0"/>
              <a:t>Solution is straightforward extension: </a:t>
            </a:r>
          </a:p>
          <a:p>
            <a:pPr marL="1028700" lvl="1" indent="-457200" algn="l" rtl="0"/>
            <a:r>
              <a:rPr lang="en-US" altLang="he-IL" sz="2000" dirty="0"/>
              <a:t>Evaluate info gain (or other measure)</a:t>
            </a:r>
            <a:br>
              <a:rPr lang="en-US" altLang="he-IL" sz="2000" dirty="0"/>
            </a:br>
            <a:r>
              <a:rPr lang="en-US" altLang="he-IL" sz="2000" dirty="0"/>
              <a:t>for every possible split point of attribute</a:t>
            </a:r>
          </a:p>
          <a:p>
            <a:pPr marL="1028700" lvl="1" indent="-457200" algn="l" rtl="0"/>
            <a:r>
              <a:rPr lang="en-US" altLang="he-IL" sz="2000" dirty="0"/>
              <a:t>Choose “best” split point</a:t>
            </a:r>
          </a:p>
          <a:p>
            <a:pPr marL="1028700" lvl="1" indent="-457200" algn="l" rtl="0"/>
            <a:r>
              <a:rPr lang="en-US" altLang="he-IL" sz="2000" dirty="0"/>
              <a:t>Info gain for best split point is info gain for attribute</a:t>
            </a:r>
          </a:p>
          <a:p>
            <a:pPr marL="457200" indent="-457200" algn="l" rtl="0"/>
            <a:r>
              <a:rPr lang="en-US" altLang="he-IL" sz="2400" dirty="0"/>
              <a:t>Computationally more demanding</a:t>
            </a:r>
            <a:endParaRPr lang="en-AU" altLang="he-IL" sz="2400" dirty="0"/>
          </a:p>
        </p:txBody>
      </p:sp>
      <p:sp>
        <p:nvSpPr>
          <p:cNvPr id="257028" name="Text Box 4"/>
          <p:cNvSpPr txBox="1">
            <a:spLocks noChangeArrowheads="1"/>
          </p:cNvSpPr>
          <p:nvPr/>
        </p:nvSpPr>
        <p:spPr bwMode="auto">
          <a:xfrm>
            <a:off x="2117725" y="6513514"/>
            <a:ext cx="1017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algn="l" rtl="0" eaLnBrk="0" fontAlgn="base" hangingPunct="0">
              <a:spcBef>
                <a:spcPct val="0"/>
              </a:spcBef>
              <a:spcAft>
                <a:spcPct val="0"/>
              </a:spcAft>
              <a:defRPr sz="2400">
                <a:solidFill>
                  <a:schemeClr val="tx1"/>
                </a:solidFill>
                <a:latin typeface="Times New Roman" panose="02020603050405020304" pitchFamily="18" charset="0"/>
              </a:defRPr>
            </a:lvl6pPr>
            <a:lvl7pPr algn="l" rtl="0" eaLnBrk="0" fontAlgn="base" hangingPunct="0">
              <a:spcBef>
                <a:spcPct val="0"/>
              </a:spcBef>
              <a:spcAft>
                <a:spcPct val="0"/>
              </a:spcAft>
              <a:defRPr sz="2400">
                <a:solidFill>
                  <a:schemeClr val="tx1"/>
                </a:solidFill>
                <a:latin typeface="Times New Roman" panose="02020603050405020304" pitchFamily="18" charset="0"/>
              </a:defRPr>
            </a:lvl7pPr>
            <a:lvl8pPr algn="l" rtl="0" eaLnBrk="0" fontAlgn="base" hangingPunct="0">
              <a:spcBef>
                <a:spcPct val="0"/>
              </a:spcBef>
              <a:spcAft>
                <a:spcPct val="0"/>
              </a:spcAft>
              <a:defRPr sz="2400">
                <a:solidFill>
                  <a:schemeClr val="tx1"/>
                </a:solidFill>
                <a:latin typeface="Times New Roman" panose="02020603050405020304" pitchFamily="18" charset="0"/>
              </a:defRPr>
            </a:lvl8pPr>
            <a:lvl9pPr algn="l" rtl="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he-IL" sz="1200"/>
              <a:t>witten &amp; eibe</a:t>
            </a:r>
          </a:p>
        </p:txBody>
      </p:sp>
    </p:spTree>
    <p:extLst>
      <p:ext uri="{BB962C8B-B14F-4D97-AF65-F5344CB8AC3E}">
        <p14:creationId xmlns:p14="http://schemas.microsoft.com/office/powerpoint/2010/main" val="210426892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3"/>
          <p:cNvSpPr>
            <a:spLocks noGrp="1"/>
          </p:cNvSpPr>
          <p:nvPr>
            <p:ph type="sldNum" sz="quarter" idx="4294967295"/>
          </p:nvPr>
        </p:nvSpPr>
        <p:spPr>
          <a:xfrm>
            <a:off x="5181600" y="6553200"/>
            <a:ext cx="933450" cy="304800"/>
          </a:xfrm>
          <a:prstGeom prst="rect">
            <a:avLst/>
          </a:prstGeom>
        </p:spPr>
        <p:txBody>
          <a:bodyPr/>
          <a:lstStyle/>
          <a:p>
            <a:fld id="{0729027B-418F-4A45-9B7A-80EAF9A529F2}" type="slidenum">
              <a:rPr lang="en-US" altLang="he-IL"/>
              <a:pPr/>
              <a:t>116</a:t>
            </a:fld>
            <a:endParaRPr lang="en-US" altLang="he-IL"/>
          </a:p>
        </p:txBody>
      </p:sp>
      <p:sp>
        <p:nvSpPr>
          <p:cNvPr id="258050" name="Rectangle 2"/>
          <p:cNvSpPr>
            <a:spLocks noGrp="1" noChangeArrowheads="1"/>
          </p:cNvSpPr>
          <p:nvPr>
            <p:ph type="title"/>
          </p:nvPr>
        </p:nvSpPr>
        <p:spPr>
          <a:xfrm>
            <a:off x="1981199" y="274638"/>
            <a:ext cx="9155373" cy="490066"/>
          </a:xfrm>
        </p:spPr>
        <p:txBody>
          <a:bodyPr>
            <a:normAutofit fontScale="90000"/>
          </a:bodyPr>
          <a:lstStyle/>
          <a:p>
            <a:r>
              <a:rPr lang="en-US" altLang="he-IL" dirty="0"/>
              <a:t>Weather data – nominal values</a:t>
            </a:r>
          </a:p>
        </p:txBody>
      </p:sp>
      <p:graphicFrame>
        <p:nvGraphicFramePr>
          <p:cNvPr id="258051" name="Group 3"/>
          <p:cNvGraphicFramePr>
            <a:graphicFrameLocks noGrp="1"/>
          </p:cNvGraphicFramePr>
          <p:nvPr>
            <p:extLst>
              <p:ext uri="{D42A27DB-BD31-4B8C-83A1-F6EECF244321}">
                <p14:modId xmlns:p14="http://schemas.microsoft.com/office/powerpoint/2010/main" val="3583796618"/>
              </p:ext>
            </p:extLst>
          </p:nvPr>
        </p:nvGraphicFramePr>
        <p:xfrm>
          <a:off x="4545842" y="1950706"/>
          <a:ext cx="6019800" cy="1828800"/>
        </p:xfrm>
        <a:graphic>
          <a:graphicData uri="http://schemas.openxmlformats.org/drawingml/2006/table">
            <a:tbl>
              <a:tblPr/>
              <a:tblGrid>
                <a:gridCol w="1203325">
                  <a:extLst>
                    <a:ext uri="{9D8B030D-6E8A-4147-A177-3AD203B41FA5}">
                      <a16:colId xmlns:a16="http://schemas.microsoft.com/office/drawing/2014/main" val="20000"/>
                    </a:ext>
                  </a:extLst>
                </a:gridCol>
                <a:gridCol w="1204913">
                  <a:extLst>
                    <a:ext uri="{9D8B030D-6E8A-4147-A177-3AD203B41FA5}">
                      <a16:colId xmlns:a16="http://schemas.microsoft.com/office/drawing/2014/main" val="20001"/>
                    </a:ext>
                  </a:extLst>
                </a:gridCol>
                <a:gridCol w="1263650">
                  <a:extLst>
                    <a:ext uri="{9D8B030D-6E8A-4147-A177-3AD203B41FA5}">
                      <a16:colId xmlns:a16="http://schemas.microsoft.com/office/drawing/2014/main" val="20002"/>
                    </a:ext>
                  </a:extLst>
                </a:gridCol>
                <a:gridCol w="1144587">
                  <a:extLst>
                    <a:ext uri="{9D8B030D-6E8A-4147-A177-3AD203B41FA5}">
                      <a16:colId xmlns:a16="http://schemas.microsoft.com/office/drawing/2014/main" val="20003"/>
                    </a:ext>
                  </a:extLst>
                </a:gridCol>
                <a:gridCol w="1203325">
                  <a:extLst>
                    <a:ext uri="{9D8B030D-6E8A-4147-A177-3AD203B41FA5}">
                      <a16:colId xmlns:a16="http://schemas.microsoft.com/office/drawing/2014/main" val="20004"/>
                    </a:ext>
                  </a:extLst>
                </a:gridCol>
              </a:tblGrid>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dirty="0" smtClean="0">
                          <a:ln>
                            <a:noFill/>
                          </a:ln>
                          <a:solidFill>
                            <a:schemeClr val="bg2"/>
                          </a:solidFill>
                          <a:effectLst/>
                          <a:latin typeface="Tahoma" panose="020B0604030504040204" pitchFamily="34" charset="0"/>
                        </a:rPr>
                        <a:t>Outlook</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Temperature</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Humidity</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Windy</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Play</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Sunny</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Hot</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High</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False</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No</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extLst>
                  <a:ext uri="{0D108BD9-81ED-4DB2-BD59-A6C34878D82A}">
                    <a16:rowId xmlns:a16="http://schemas.microsoft.com/office/drawing/2014/main" val="10001"/>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Sunny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Hot </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High </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True</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No</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tx2"/>
                    </a:solidFill>
                  </a:tcPr>
                </a:tc>
                <a:extLst>
                  <a:ext uri="{0D108BD9-81ED-4DB2-BD59-A6C34878D82A}">
                    <a16:rowId xmlns:a16="http://schemas.microsoft.com/office/drawing/2014/main" val="10002"/>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Overcast </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Hot  </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High</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False</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tx2"/>
                    </a:solidFill>
                  </a:tcPr>
                </a:tc>
                <a:extLst>
                  <a:ext uri="{0D108BD9-81ED-4DB2-BD59-A6C34878D82A}">
                    <a16:rowId xmlns:a16="http://schemas.microsoft.com/office/drawing/2014/main" val="10003"/>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Rainy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Mild</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Normal</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False</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dirty="0" smtClean="0">
                          <a:ln>
                            <a:noFill/>
                          </a:ln>
                          <a:solidFill>
                            <a:schemeClr val="bg2"/>
                          </a:solidFill>
                          <a:effectLst/>
                          <a:latin typeface="Tahoma" panose="020B0604030504040204"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tx2"/>
                    </a:solidFill>
                  </a:tcPr>
                </a:tc>
                <a:extLst>
                  <a:ext uri="{0D108BD9-81ED-4DB2-BD59-A6C34878D82A}">
                    <a16:rowId xmlns:a16="http://schemas.microsoft.com/office/drawing/2014/main" val="10004"/>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dirty="0" smtClean="0">
                          <a:ln>
                            <a:noFill/>
                          </a:ln>
                          <a:solidFill>
                            <a:schemeClr val="bg2"/>
                          </a:solidFill>
                          <a:effectLst/>
                          <a:latin typeface="Tahoma" panose="020B0604030504040204" pitchFamily="34" charset="0"/>
                        </a:rPr>
                        <a:t>…</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dirty="0" smtClean="0">
                          <a:ln>
                            <a:noFill/>
                          </a:ln>
                          <a:solidFill>
                            <a:schemeClr val="bg2"/>
                          </a:solidFill>
                          <a:effectLst/>
                          <a:latin typeface="Tahoma" panose="020B0604030504040204" pitchFamily="34" charset="0"/>
                        </a:rPr>
                        <a:t>…</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dirty="0" smtClean="0">
                          <a:ln>
                            <a:noFill/>
                          </a:ln>
                          <a:solidFill>
                            <a:schemeClr val="bg2"/>
                          </a:solidFill>
                          <a:effectLst/>
                          <a:latin typeface="Tahoma" panose="020B0604030504040204" pitchFamily="34" charset="0"/>
                        </a:rPr>
                        <a:t>…</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5"/>
                  </a:ext>
                </a:extLst>
              </a:tr>
            </a:tbl>
          </a:graphicData>
        </a:graphic>
      </p:graphicFrame>
      <p:graphicFrame>
        <p:nvGraphicFramePr>
          <p:cNvPr id="258087" name="Group 39"/>
          <p:cNvGraphicFramePr>
            <a:graphicFrameLocks noGrp="1"/>
          </p:cNvGraphicFramePr>
          <p:nvPr>
            <p:extLst>
              <p:ext uri="{D42A27DB-BD31-4B8C-83A1-F6EECF244321}">
                <p14:modId xmlns:p14="http://schemas.microsoft.com/office/powerpoint/2010/main" val="267644894"/>
              </p:ext>
            </p:extLst>
          </p:nvPr>
        </p:nvGraphicFramePr>
        <p:xfrm>
          <a:off x="4545842" y="4689143"/>
          <a:ext cx="6019800" cy="1371600"/>
        </p:xfrm>
        <a:graphic>
          <a:graphicData uri="http://schemas.openxmlformats.org/drawingml/2006/table">
            <a:tbl>
              <a:tblPr/>
              <a:tblGrid>
                <a:gridCol w="6019800">
                  <a:extLst>
                    <a:ext uri="{9D8B030D-6E8A-4147-A177-3AD203B41FA5}">
                      <a16:colId xmlns:a16="http://schemas.microsoft.com/office/drawing/2014/main" val="20000"/>
                    </a:ext>
                  </a:extLst>
                </a:gridCol>
              </a:tblGrid>
              <a:tr h="12192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dirty="0" smtClean="0">
                          <a:ln>
                            <a:noFill/>
                          </a:ln>
                          <a:solidFill>
                            <a:schemeClr val="bg2"/>
                          </a:solidFill>
                          <a:effectLst/>
                          <a:latin typeface="Courier New" panose="02070309020205020404" pitchFamily="49" charset="0"/>
                        </a:rPr>
                        <a:t>If outlook = sunny and humidity = high then play = no</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dirty="0" smtClean="0">
                          <a:ln>
                            <a:noFill/>
                          </a:ln>
                          <a:solidFill>
                            <a:schemeClr val="bg2"/>
                          </a:solidFill>
                          <a:effectLst/>
                          <a:latin typeface="Courier New" panose="02070309020205020404" pitchFamily="49" charset="0"/>
                        </a:rPr>
                        <a:t>If outlook = rainy and windy = true then play = no</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dirty="0" smtClean="0">
                          <a:ln>
                            <a:noFill/>
                          </a:ln>
                          <a:solidFill>
                            <a:schemeClr val="bg2"/>
                          </a:solidFill>
                          <a:effectLst/>
                          <a:latin typeface="Courier New" panose="02070309020205020404" pitchFamily="49" charset="0"/>
                        </a:rPr>
                        <a:t>If outlook = overcast then play = yes</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dirty="0" smtClean="0">
                          <a:ln>
                            <a:noFill/>
                          </a:ln>
                          <a:solidFill>
                            <a:schemeClr val="bg2"/>
                          </a:solidFill>
                          <a:effectLst/>
                          <a:latin typeface="Courier New" panose="02070309020205020404" pitchFamily="49" charset="0"/>
                        </a:rPr>
                        <a:t>If humidity = normal then play = yes</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dirty="0" smtClean="0">
                          <a:ln>
                            <a:noFill/>
                          </a:ln>
                          <a:solidFill>
                            <a:schemeClr val="bg2"/>
                          </a:solidFill>
                          <a:effectLst/>
                          <a:latin typeface="Courier New" panose="02070309020205020404" pitchFamily="49" charset="0"/>
                        </a:rPr>
                        <a:t>If none of the above then play =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258135" name="Text Box 87"/>
          <p:cNvSpPr txBox="1">
            <a:spLocks noChangeArrowheads="1"/>
          </p:cNvSpPr>
          <p:nvPr/>
        </p:nvSpPr>
        <p:spPr bwMode="auto">
          <a:xfrm>
            <a:off x="2117725" y="6513514"/>
            <a:ext cx="1017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algn="l" rtl="0" eaLnBrk="0" fontAlgn="base" hangingPunct="0">
              <a:spcBef>
                <a:spcPct val="0"/>
              </a:spcBef>
              <a:spcAft>
                <a:spcPct val="0"/>
              </a:spcAft>
              <a:defRPr sz="2400">
                <a:solidFill>
                  <a:schemeClr val="tx1"/>
                </a:solidFill>
                <a:latin typeface="Times New Roman" panose="02020603050405020304" pitchFamily="18" charset="0"/>
              </a:defRPr>
            </a:lvl6pPr>
            <a:lvl7pPr algn="l" rtl="0" eaLnBrk="0" fontAlgn="base" hangingPunct="0">
              <a:spcBef>
                <a:spcPct val="0"/>
              </a:spcBef>
              <a:spcAft>
                <a:spcPct val="0"/>
              </a:spcAft>
              <a:defRPr sz="2400">
                <a:solidFill>
                  <a:schemeClr val="tx1"/>
                </a:solidFill>
                <a:latin typeface="Times New Roman" panose="02020603050405020304" pitchFamily="18" charset="0"/>
              </a:defRPr>
            </a:lvl7pPr>
            <a:lvl8pPr algn="l" rtl="0" eaLnBrk="0" fontAlgn="base" hangingPunct="0">
              <a:spcBef>
                <a:spcPct val="0"/>
              </a:spcBef>
              <a:spcAft>
                <a:spcPct val="0"/>
              </a:spcAft>
              <a:defRPr sz="2400">
                <a:solidFill>
                  <a:schemeClr val="tx1"/>
                </a:solidFill>
                <a:latin typeface="Times New Roman" panose="02020603050405020304" pitchFamily="18" charset="0"/>
              </a:defRPr>
            </a:lvl8pPr>
            <a:lvl9pPr algn="l" rtl="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he-IL" sz="1200"/>
              <a:t>witten &amp; eibe</a:t>
            </a:r>
          </a:p>
        </p:txBody>
      </p:sp>
    </p:spTree>
    <p:extLst>
      <p:ext uri="{BB962C8B-B14F-4D97-AF65-F5344CB8AC3E}">
        <p14:creationId xmlns:p14="http://schemas.microsoft.com/office/powerpoint/2010/main" val="15368764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lide Number Placeholder 3"/>
          <p:cNvSpPr>
            <a:spLocks noGrp="1"/>
          </p:cNvSpPr>
          <p:nvPr>
            <p:ph type="sldNum" sz="quarter" idx="4294967295"/>
          </p:nvPr>
        </p:nvSpPr>
        <p:spPr>
          <a:xfrm>
            <a:off x="5181600" y="6553200"/>
            <a:ext cx="933450" cy="304800"/>
          </a:xfrm>
          <a:prstGeom prst="rect">
            <a:avLst/>
          </a:prstGeom>
        </p:spPr>
        <p:txBody>
          <a:bodyPr/>
          <a:lstStyle/>
          <a:p>
            <a:fld id="{CE37177A-8CF2-4DFB-9399-68F8C0B3C061}" type="slidenum">
              <a:rPr lang="en-US" altLang="he-IL"/>
              <a:pPr/>
              <a:t>117</a:t>
            </a:fld>
            <a:endParaRPr lang="en-US" altLang="he-IL"/>
          </a:p>
        </p:txBody>
      </p:sp>
      <p:sp>
        <p:nvSpPr>
          <p:cNvPr id="364546" name="Rectangle 2"/>
          <p:cNvSpPr>
            <a:spLocks noGrp="1" noChangeArrowheads="1"/>
          </p:cNvSpPr>
          <p:nvPr>
            <p:ph type="title"/>
          </p:nvPr>
        </p:nvSpPr>
        <p:spPr>
          <a:xfrm>
            <a:off x="1981200" y="274638"/>
            <a:ext cx="7467600" cy="634082"/>
          </a:xfrm>
        </p:spPr>
        <p:txBody>
          <a:bodyPr>
            <a:normAutofit fontScale="90000"/>
          </a:bodyPr>
          <a:lstStyle/>
          <a:p>
            <a:r>
              <a:rPr lang="en-US" altLang="he-IL"/>
              <a:t>Weather data - numeric</a:t>
            </a:r>
          </a:p>
        </p:txBody>
      </p:sp>
      <p:graphicFrame>
        <p:nvGraphicFramePr>
          <p:cNvPr id="364547" name="Group 3"/>
          <p:cNvGraphicFramePr>
            <a:graphicFrameLocks noGrp="1"/>
          </p:cNvGraphicFramePr>
          <p:nvPr>
            <p:extLst/>
          </p:nvPr>
        </p:nvGraphicFramePr>
        <p:xfrm>
          <a:off x="2362200" y="995363"/>
          <a:ext cx="6019800" cy="1828800"/>
        </p:xfrm>
        <a:graphic>
          <a:graphicData uri="http://schemas.openxmlformats.org/drawingml/2006/table">
            <a:tbl>
              <a:tblPr/>
              <a:tblGrid>
                <a:gridCol w="1203325">
                  <a:extLst>
                    <a:ext uri="{9D8B030D-6E8A-4147-A177-3AD203B41FA5}">
                      <a16:colId xmlns:a16="http://schemas.microsoft.com/office/drawing/2014/main" val="20000"/>
                    </a:ext>
                  </a:extLst>
                </a:gridCol>
                <a:gridCol w="1204913">
                  <a:extLst>
                    <a:ext uri="{9D8B030D-6E8A-4147-A177-3AD203B41FA5}">
                      <a16:colId xmlns:a16="http://schemas.microsoft.com/office/drawing/2014/main" val="20001"/>
                    </a:ext>
                  </a:extLst>
                </a:gridCol>
                <a:gridCol w="1263650">
                  <a:extLst>
                    <a:ext uri="{9D8B030D-6E8A-4147-A177-3AD203B41FA5}">
                      <a16:colId xmlns:a16="http://schemas.microsoft.com/office/drawing/2014/main" val="20002"/>
                    </a:ext>
                  </a:extLst>
                </a:gridCol>
                <a:gridCol w="1144587">
                  <a:extLst>
                    <a:ext uri="{9D8B030D-6E8A-4147-A177-3AD203B41FA5}">
                      <a16:colId xmlns:a16="http://schemas.microsoft.com/office/drawing/2014/main" val="20003"/>
                    </a:ext>
                  </a:extLst>
                </a:gridCol>
                <a:gridCol w="1203325">
                  <a:extLst>
                    <a:ext uri="{9D8B030D-6E8A-4147-A177-3AD203B41FA5}">
                      <a16:colId xmlns:a16="http://schemas.microsoft.com/office/drawing/2014/main" val="20004"/>
                    </a:ext>
                  </a:extLst>
                </a:gridCol>
              </a:tblGrid>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dirty="0" smtClean="0">
                          <a:ln>
                            <a:noFill/>
                          </a:ln>
                          <a:solidFill>
                            <a:schemeClr val="bg2"/>
                          </a:solidFill>
                          <a:effectLst/>
                          <a:latin typeface="Tahoma" panose="020B0604030504040204" pitchFamily="34" charset="0"/>
                        </a:rPr>
                        <a:t>Outlook</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Temperature</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Humidity</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Windy</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dirty="0" smtClean="0">
                          <a:ln>
                            <a:noFill/>
                          </a:ln>
                          <a:solidFill>
                            <a:schemeClr val="bg2"/>
                          </a:solidFill>
                          <a:effectLst/>
                          <a:latin typeface="Tahoma" panose="020B0604030504040204" pitchFamily="34" charset="0"/>
                        </a:rPr>
                        <a:t>Play</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dirty="0" smtClean="0">
                          <a:ln>
                            <a:noFill/>
                          </a:ln>
                          <a:solidFill>
                            <a:schemeClr val="bg2"/>
                          </a:solidFill>
                          <a:effectLst/>
                          <a:latin typeface="Tahoma" panose="020B0604030504040204" pitchFamily="34" charset="0"/>
                        </a:rPr>
                        <a:t>Sunny</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85</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85</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False</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No</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tx2"/>
                    </a:solidFill>
                  </a:tcPr>
                </a:tc>
                <a:extLst>
                  <a:ext uri="{0D108BD9-81ED-4DB2-BD59-A6C34878D82A}">
                    <a16:rowId xmlns:a16="http://schemas.microsoft.com/office/drawing/2014/main" val="10001"/>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Sunny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80 </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90 </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True</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No</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tx2"/>
                    </a:solidFill>
                  </a:tcPr>
                </a:tc>
                <a:extLst>
                  <a:ext uri="{0D108BD9-81ED-4DB2-BD59-A6C34878D82A}">
                    <a16:rowId xmlns:a16="http://schemas.microsoft.com/office/drawing/2014/main" val="10002"/>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Overcast </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83  </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86</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False</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tx2"/>
                    </a:solidFill>
                  </a:tcPr>
                </a:tc>
                <a:extLst>
                  <a:ext uri="{0D108BD9-81ED-4DB2-BD59-A6C34878D82A}">
                    <a16:rowId xmlns:a16="http://schemas.microsoft.com/office/drawing/2014/main" val="10003"/>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Rainy</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75</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80</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False</a:t>
                      </a:r>
                    </a:p>
                  </a:txBody>
                  <a:tcPr horzOverflow="overflow">
                    <a:lnL>
                      <a:noFill/>
                    </a:lnL>
                    <a:lnR>
                      <a:noFill/>
                    </a:lnR>
                    <a:lnT>
                      <a:noFill/>
                    </a:lnT>
                    <a:lnB>
                      <a:noFill/>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Yes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chemeClr val="tx2"/>
                    </a:solidFill>
                  </a:tcPr>
                </a:tc>
                <a:extLst>
                  <a:ext uri="{0D108BD9-81ED-4DB2-BD59-A6C34878D82A}">
                    <a16:rowId xmlns:a16="http://schemas.microsoft.com/office/drawing/2014/main" val="10004"/>
                  </a:ext>
                </a:extLst>
              </a:tr>
              <a:tr h="3048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smtClean="0">
                          <a:ln>
                            <a:noFill/>
                          </a:ln>
                          <a:solidFill>
                            <a:schemeClr val="bg2"/>
                          </a:solidFill>
                          <a:effectLst/>
                          <a:latin typeface="Tahoma" panose="020B0604030504040204" pitchFamily="34" charset="0"/>
                        </a:rPr>
                        <a:t>…</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ctr"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0" i="0" u="none" strike="noStrike" cap="none" normalizeH="0" baseline="0" dirty="0" smtClean="0">
                          <a:ln>
                            <a:noFill/>
                          </a:ln>
                          <a:solidFill>
                            <a:schemeClr val="bg2"/>
                          </a:solidFill>
                          <a:effectLst/>
                          <a:latin typeface="Tahoma" panose="020B0604030504040204" pitchFamily="34" charset="0"/>
                        </a:rPr>
                        <a:t>…</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5"/>
                  </a:ext>
                </a:extLst>
              </a:tr>
            </a:tbl>
          </a:graphicData>
        </a:graphic>
      </p:graphicFrame>
      <p:graphicFrame>
        <p:nvGraphicFramePr>
          <p:cNvPr id="364632" name="Group 88"/>
          <p:cNvGraphicFramePr>
            <a:graphicFrameLocks noGrp="1"/>
          </p:cNvGraphicFramePr>
          <p:nvPr/>
        </p:nvGraphicFramePr>
        <p:xfrm>
          <a:off x="2362200" y="3733800"/>
          <a:ext cx="6019800" cy="1371600"/>
        </p:xfrm>
        <a:graphic>
          <a:graphicData uri="http://schemas.openxmlformats.org/drawingml/2006/table">
            <a:tbl>
              <a:tblPr/>
              <a:tblGrid>
                <a:gridCol w="6019800">
                  <a:extLst>
                    <a:ext uri="{9D8B030D-6E8A-4147-A177-3AD203B41FA5}">
                      <a16:colId xmlns:a16="http://schemas.microsoft.com/office/drawing/2014/main" val="20000"/>
                    </a:ext>
                  </a:extLst>
                </a:gridCol>
              </a:tblGrid>
              <a:tr h="12192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smtClean="0">
                          <a:ln>
                            <a:noFill/>
                          </a:ln>
                          <a:solidFill>
                            <a:schemeClr val="bg2"/>
                          </a:solidFill>
                          <a:effectLst/>
                          <a:latin typeface="Courier New" panose="02070309020205020404" pitchFamily="49" charset="0"/>
                        </a:rPr>
                        <a:t>If outlook = sunny and humidity &gt; 83 then play = no</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smtClean="0">
                          <a:ln>
                            <a:noFill/>
                          </a:ln>
                          <a:solidFill>
                            <a:schemeClr val="bg2"/>
                          </a:solidFill>
                          <a:effectLst/>
                          <a:latin typeface="Courier New" panose="02070309020205020404" pitchFamily="49" charset="0"/>
                        </a:rPr>
                        <a:t>If outlook = rainy and windy = true then play = no</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smtClean="0">
                          <a:ln>
                            <a:noFill/>
                          </a:ln>
                          <a:solidFill>
                            <a:schemeClr val="bg2"/>
                          </a:solidFill>
                          <a:effectLst/>
                          <a:latin typeface="Courier New" panose="02070309020205020404" pitchFamily="49" charset="0"/>
                        </a:rPr>
                        <a:t>If outlook = overcast then play = yes</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smtClean="0">
                          <a:ln>
                            <a:noFill/>
                          </a:ln>
                          <a:solidFill>
                            <a:schemeClr val="bg2"/>
                          </a:solidFill>
                          <a:effectLst/>
                          <a:latin typeface="Courier New" panose="02070309020205020404" pitchFamily="49" charset="0"/>
                        </a:rPr>
                        <a:t>If humidity &lt; 85 then play = yes</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200" b="1" i="0" u="none" strike="noStrike" cap="none" normalizeH="0" baseline="0" smtClean="0">
                          <a:ln>
                            <a:noFill/>
                          </a:ln>
                          <a:solidFill>
                            <a:schemeClr val="bg2"/>
                          </a:solidFill>
                          <a:effectLst/>
                          <a:latin typeface="Courier New" panose="02070309020205020404" pitchFamily="49" charset="0"/>
                        </a:rPr>
                        <a:t>If none of the above then play =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320350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4294967295"/>
          </p:nvPr>
        </p:nvSpPr>
        <p:spPr>
          <a:xfrm>
            <a:off x="5181600" y="6553200"/>
            <a:ext cx="933450" cy="304800"/>
          </a:xfrm>
          <a:prstGeom prst="rect">
            <a:avLst/>
          </a:prstGeom>
        </p:spPr>
        <p:txBody>
          <a:bodyPr/>
          <a:lstStyle/>
          <a:p>
            <a:fld id="{904EFA27-47A2-4286-93CC-5A6E00DECDED}" type="slidenum">
              <a:rPr lang="en-US" altLang="he-IL"/>
              <a:pPr/>
              <a:t>118</a:t>
            </a:fld>
            <a:endParaRPr lang="en-US" altLang="he-IL"/>
          </a:p>
        </p:txBody>
      </p:sp>
      <p:sp>
        <p:nvSpPr>
          <p:cNvPr id="259074" name="Rectangle 2"/>
          <p:cNvSpPr>
            <a:spLocks noGrp="1" noChangeArrowheads="1"/>
          </p:cNvSpPr>
          <p:nvPr>
            <p:ph type="title"/>
          </p:nvPr>
        </p:nvSpPr>
        <p:spPr/>
        <p:txBody>
          <a:bodyPr/>
          <a:lstStyle/>
          <a:p>
            <a:r>
              <a:rPr lang="en-US" altLang="he-IL"/>
              <a:t>Example</a:t>
            </a:r>
            <a:endParaRPr lang="en-AU" altLang="he-IL"/>
          </a:p>
        </p:txBody>
      </p:sp>
      <p:sp>
        <p:nvSpPr>
          <p:cNvPr id="259075" name="Rectangle 3"/>
          <p:cNvSpPr>
            <a:spLocks noGrp="1" noChangeArrowheads="1"/>
          </p:cNvSpPr>
          <p:nvPr>
            <p:ph type="body" idx="1"/>
          </p:nvPr>
        </p:nvSpPr>
        <p:spPr/>
        <p:txBody>
          <a:bodyPr/>
          <a:lstStyle/>
          <a:p>
            <a:pPr marL="457200" indent="-457200" algn="l" rtl="0">
              <a:tabLst>
                <a:tab pos="1711325" algn="l"/>
              </a:tabLst>
            </a:pPr>
            <a:r>
              <a:rPr lang="en-US" altLang="he-IL" sz="2400" dirty="0"/>
              <a:t>Split on temperature attribute:</a:t>
            </a:r>
          </a:p>
          <a:p>
            <a:pPr marL="457200" indent="-457200" algn="l" rtl="0">
              <a:tabLst>
                <a:tab pos="1711325" algn="l"/>
              </a:tabLst>
            </a:pPr>
            <a:endParaRPr lang="en-US" altLang="he-IL" sz="2400" dirty="0"/>
          </a:p>
          <a:p>
            <a:pPr marL="457200" indent="-457200" algn="l" rtl="0">
              <a:tabLst>
                <a:tab pos="1711325" algn="l"/>
              </a:tabLst>
            </a:pPr>
            <a:endParaRPr lang="en-US" altLang="he-IL" sz="2400" dirty="0"/>
          </a:p>
          <a:p>
            <a:pPr marL="1028700" lvl="1" indent="-457200" algn="l" rtl="0">
              <a:tabLst>
                <a:tab pos="1711325" algn="l"/>
              </a:tabLst>
            </a:pPr>
            <a:r>
              <a:rPr lang="en-US" altLang="he-IL" sz="2000" dirty="0"/>
              <a:t>E.g.	temperature </a:t>
            </a:r>
            <a:r>
              <a:rPr lang="en-US" altLang="he-IL" sz="2000" dirty="0">
                <a:sym typeface="Symbol" panose="05050102010706020507" pitchFamily="18" charset="2"/>
              </a:rPr>
              <a:t></a:t>
            </a:r>
            <a:r>
              <a:rPr lang="en-US" altLang="he-IL" sz="2000" dirty="0"/>
              <a:t> 71.5: yes/4, no/2</a:t>
            </a:r>
            <a:br>
              <a:rPr lang="en-US" altLang="he-IL" sz="2000" dirty="0"/>
            </a:br>
            <a:r>
              <a:rPr lang="en-US" altLang="he-IL" sz="2000" dirty="0"/>
              <a:t>	temperature </a:t>
            </a:r>
            <a:r>
              <a:rPr lang="en-US" altLang="he-IL" sz="2000" dirty="0">
                <a:sym typeface="Symbol" panose="05050102010706020507" pitchFamily="18" charset="2"/>
              </a:rPr>
              <a:t> 71.5: yes/5, no/3</a:t>
            </a:r>
            <a:br>
              <a:rPr lang="en-US" altLang="he-IL" sz="2000" dirty="0">
                <a:sym typeface="Symbol" panose="05050102010706020507" pitchFamily="18" charset="2"/>
              </a:rPr>
            </a:br>
            <a:endParaRPr lang="en-US" altLang="he-IL" sz="2000" dirty="0">
              <a:sym typeface="Symbol" panose="05050102010706020507" pitchFamily="18" charset="2"/>
            </a:endParaRPr>
          </a:p>
          <a:p>
            <a:pPr marL="1028700" lvl="1" indent="-457200" algn="l" rtl="0">
              <a:tabLst>
                <a:tab pos="1711325" algn="l"/>
              </a:tabLst>
            </a:pPr>
            <a:r>
              <a:rPr lang="en-US" altLang="he-IL" sz="2000" dirty="0"/>
              <a:t>Info([4,2],[5,3])</a:t>
            </a:r>
            <a:br>
              <a:rPr lang="en-US" altLang="he-IL" sz="2000" dirty="0"/>
            </a:br>
            <a:r>
              <a:rPr lang="en-US" altLang="he-IL" sz="2000" dirty="0"/>
              <a:t>= 6/14 info([4,2]) + 8/14 info([5,3]) </a:t>
            </a:r>
            <a:br>
              <a:rPr lang="en-US" altLang="he-IL" sz="2000" dirty="0"/>
            </a:br>
            <a:r>
              <a:rPr lang="en-US" altLang="he-IL" sz="2000" dirty="0"/>
              <a:t>= 0.939 bits</a:t>
            </a:r>
          </a:p>
          <a:p>
            <a:pPr marL="457200" indent="-457200" algn="l" rtl="0">
              <a:tabLst>
                <a:tab pos="1711325" algn="l"/>
              </a:tabLst>
            </a:pPr>
            <a:r>
              <a:rPr lang="en-US" altLang="he-IL" sz="2400" dirty="0"/>
              <a:t>Place split points halfway between values</a:t>
            </a:r>
          </a:p>
          <a:p>
            <a:pPr marL="457200" indent="-457200" algn="l" rtl="0">
              <a:tabLst>
                <a:tab pos="1711325" algn="l"/>
              </a:tabLst>
            </a:pPr>
            <a:r>
              <a:rPr lang="en-US" altLang="he-IL" sz="2400" dirty="0"/>
              <a:t>Can evaluate all split points in one pass!</a:t>
            </a:r>
            <a:endParaRPr lang="en-AU" altLang="he-IL" sz="2400" dirty="0"/>
          </a:p>
        </p:txBody>
      </p:sp>
      <p:graphicFrame>
        <p:nvGraphicFramePr>
          <p:cNvPr id="259076" name="Group 4"/>
          <p:cNvGraphicFramePr>
            <a:graphicFrameLocks noGrp="1"/>
          </p:cNvGraphicFramePr>
          <p:nvPr>
            <p:extLst/>
          </p:nvPr>
        </p:nvGraphicFramePr>
        <p:xfrm>
          <a:off x="2438400" y="2190750"/>
          <a:ext cx="8229600" cy="624840"/>
        </p:xfrm>
        <a:graphic>
          <a:graphicData uri="http://schemas.openxmlformats.org/drawingml/2006/table">
            <a:tbl>
              <a:tblPr/>
              <a:tblGrid>
                <a:gridCol w="8229600">
                  <a:extLst>
                    <a:ext uri="{9D8B030D-6E8A-4147-A177-3AD203B41FA5}">
                      <a16:colId xmlns:a16="http://schemas.microsoft.com/office/drawing/2014/main" val="20000"/>
                    </a:ext>
                  </a:extLst>
                </a:gridCol>
              </a:tblGrid>
              <a:tr h="6096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400" b="0" i="0" u="none" strike="noStrike" cap="none" normalizeH="0" baseline="0" dirty="0" smtClean="0">
                          <a:ln>
                            <a:noFill/>
                          </a:ln>
                          <a:solidFill>
                            <a:schemeClr val="bg2"/>
                          </a:solidFill>
                          <a:effectLst/>
                          <a:latin typeface="Tahoma" panose="020B0604030504040204" pitchFamily="34" charset="0"/>
                        </a:rPr>
                        <a:t> 64     65     68     69     70     71     72     72     75     75     80     81     83     85</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400" b="1" i="0" u="none" strike="noStrike" cap="none" normalizeH="0" baseline="0" dirty="0" smtClean="0">
                          <a:ln>
                            <a:noFill/>
                          </a:ln>
                          <a:solidFill>
                            <a:schemeClr val="bg2"/>
                          </a:solidFill>
                          <a:effectLst/>
                          <a:latin typeface="Courier New" panose="02070309020205020404" pitchFamily="49" charset="0"/>
                        </a:rPr>
                        <a:t>Yes  No  Yes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No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No</a:t>
                      </a:r>
                      <a:r>
                        <a:rPr kumimoji="0" lang="en-US" altLang="he-IL" sz="1400" b="1" i="0" u="none" strike="noStrike" cap="none" normalizeH="0" baseline="0" dirty="0" smtClean="0">
                          <a:ln>
                            <a:noFill/>
                          </a:ln>
                          <a:solidFill>
                            <a:schemeClr val="bg2"/>
                          </a:solidFill>
                          <a:effectLst/>
                          <a:latin typeface="Courier New" panose="02070309020205020404" pitchFamily="49" charset="0"/>
                        </a:rPr>
                        <a:t>  Yes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No  Yes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No</a:t>
                      </a:r>
                    </a:p>
                  </a:txBody>
                  <a:tcPr horzOverflow="overflow">
                    <a:lnL cap="flat">
                      <a:noFill/>
                    </a:lnL>
                    <a:lnR cap="flat">
                      <a:noFill/>
                    </a:lnR>
                    <a:lnT cap="flat">
                      <a:noFill/>
                    </a:lnT>
                    <a:lnB cap="flat">
                      <a:noFill/>
                    </a:lnB>
                    <a:lnTlToBr>
                      <a:noFill/>
                    </a:lnTlToBr>
                    <a:lnBlToTr>
                      <a:noFill/>
                    </a:lnBlToTr>
                    <a:solidFill>
                      <a:schemeClr val="tx2"/>
                    </a:solidFill>
                  </a:tcPr>
                </a:tc>
                <a:extLst>
                  <a:ext uri="{0D108BD9-81ED-4DB2-BD59-A6C34878D82A}">
                    <a16:rowId xmlns:a16="http://schemas.microsoft.com/office/drawing/2014/main" val="10000"/>
                  </a:ext>
                </a:extLst>
              </a:tr>
            </a:tbl>
          </a:graphicData>
        </a:graphic>
      </p:graphicFrame>
      <p:sp>
        <p:nvSpPr>
          <p:cNvPr id="259082" name="Text Box 10"/>
          <p:cNvSpPr txBox="1">
            <a:spLocks noChangeArrowheads="1"/>
          </p:cNvSpPr>
          <p:nvPr/>
        </p:nvSpPr>
        <p:spPr bwMode="auto">
          <a:xfrm>
            <a:off x="2117725" y="6513514"/>
            <a:ext cx="1017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algn="l" rtl="0" eaLnBrk="0" fontAlgn="base" hangingPunct="0">
              <a:spcBef>
                <a:spcPct val="0"/>
              </a:spcBef>
              <a:spcAft>
                <a:spcPct val="0"/>
              </a:spcAft>
              <a:defRPr sz="2400">
                <a:solidFill>
                  <a:schemeClr val="tx1"/>
                </a:solidFill>
                <a:latin typeface="Times New Roman" panose="02020603050405020304" pitchFamily="18" charset="0"/>
              </a:defRPr>
            </a:lvl6pPr>
            <a:lvl7pPr algn="l" rtl="0" eaLnBrk="0" fontAlgn="base" hangingPunct="0">
              <a:spcBef>
                <a:spcPct val="0"/>
              </a:spcBef>
              <a:spcAft>
                <a:spcPct val="0"/>
              </a:spcAft>
              <a:defRPr sz="2400">
                <a:solidFill>
                  <a:schemeClr val="tx1"/>
                </a:solidFill>
                <a:latin typeface="Times New Roman" panose="02020603050405020304" pitchFamily="18" charset="0"/>
              </a:defRPr>
            </a:lvl7pPr>
            <a:lvl8pPr algn="l" rtl="0" eaLnBrk="0" fontAlgn="base" hangingPunct="0">
              <a:spcBef>
                <a:spcPct val="0"/>
              </a:spcBef>
              <a:spcAft>
                <a:spcPct val="0"/>
              </a:spcAft>
              <a:defRPr sz="2400">
                <a:solidFill>
                  <a:schemeClr val="tx1"/>
                </a:solidFill>
                <a:latin typeface="Times New Roman" panose="02020603050405020304" pitchFamily="18" charset="0"/>
              </a:defRPr>
            </a:lvl8pPr>
            <a:lvl9pPr algn="l" rtl="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he-IL" sz="1200"/>
              <a:t>witten &amp; eibe</a:t>
            </a:r>
          </a:p>
        </p:txBody>
      </p:sp>
      <p:sp>
        <p:nvSpPr>
          <p:cNvPr id="259083" name="Line 11"/>
          <p:cNvSpPr>
            <a:spLocks noChangeShapeType="1"/>
          </p:cNvSpPr>
          <p:nvPr/>
        </p:nvSpPr>
        <p:spPr bwMode="auto">
          <a:xfrm>
            <a:off x="5257800" y="2209800"/>
            <a:ext cx="0" cy="1066800"/>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Tree>
    <p:extLst>
      <p:ext uri="{BB962C8B-B14F-4D97-AF65-F5344CB8AC3E}">
        <p14:creationId xmlns:p14="http://schemas.microsoft.com/office/powerpoint/2010/main" val="146769930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5181600" y="6553200"/>
            <a:ext cx="933450" cy="304800"/>
          </a:xfrm>
          <a:prstGeom prst="rect">
            <a:avLst/>
          </a:prstGeom>
        </p:spPr>
        <p:txBody>
          <a:bodyPr/>
          <a:lstStyle/>
          <a:p>
            <a:fld id="{BA411F5F-C1C4-417D-A1F0-B30A47EFCFB1}" type="slidenum">
              <a:rPr lang="en-US" altLang="he-IL"/>
              <a:pPr/>
              <a:t>119</a:t>
            </a:fld>
            <a:endParaRPr lang="en-US" altLang="he-IL"/>
          </a:p>
        </p:txBody>
      </p:sp>
      <p:sp>
        <p:nvSpPr>
          <p:cNvPr id="260098" name="Rectangle 2"/>
          <p:cNvSpPr>
            <a:spLocks noGrp="1" noChangeArrowheads="1"/>
          </p:cNvSpPr>
          <p:nvPr>
            <p:ph type="title"/>
          </p:nvPr>
        </p:nvSpPr>
        <p:spPr/>
        <p:txBody>
          <a:bodyPr/>
          <a:lstStyle/>
          <a:p>
            <a:r>
              <a:rPr lang="en-US" altLang="he-IL"/>
              <a:t>Avoid repeated sorting!</a:t>
            </a:r>
            <a:endParaRPr lang="en-AU" altLang="he-IL"/>
          </a:p>
        </p:txBody>
      </p:sp>
      <p:sp>
        <p:nvSpPr>
          <p:cNvPr id="260099" name="Rectangle 3"/>
          <p:cNvSpPr>
            <a:spLocks noGrp="1" noChangeArrowheads="1"/>
          </p:cNvSpPr>
          <p:nvPr>
            <p:ph type="body" idx="1"/>
          </p:nvPr>
        </p:nvSpPr>
        <p:spPr/>
        <p:txBody>
          <a:bodyPr/>
          <a:lstStyle/>
          <a:p>
            <a:pPr marL="457200" indent="-457200" algn="l" rtl="0"/>
            <a:r>
              <a:rPr lang="en-US" altLang="he-IL" sz="2400" dirty="0"/>
              <a:t>Sort instances by the values of the numeric attribute</a:t>
            </a:r>
          </a:p>
          <a:p>
            <a:pPr marL="1028700" lvl="1" indent="-457200" algn="l" rtl="0"/>
            <a:r>
              <a:rPr lang="en-US" altLang="he-IL" sz="2000" dirty="0"/>
              <a:t>Time complexity for sorting: </a:t>
            </a:r>
            <a:r>
              <a:rPr lang="en-US" altLang="he-IL" sz="2000" i="1" dirty="0"/>
              <a:t>O </a:t>
            </a:r>
            <a:r>
              <a:rPr lang="en-US" altLang="he-IL" sz="2000" dirty="0"/>
              <a:t>(</a:t>
            </a:r>
            <a:r>
              <a:rPr lang="en-US" altLang="he-IL" sz="2000" i="1" dirty="0"/>
              <a:t>n </a:t>
            </a:r>
            <a:r>
              <a:rPr lang="en-US" altLang="he-IL" sz="2000" dirty="0"/>
              <a:t>log </a:t>
            </a:r>
            <a:r>
              <a:rPr lang="en-US" altLang="he-IL" sz="2000" i="1" dirty="0"/>
              <a:t>n</a:t>
            </a:r>
            <a:r>
              <a:rPr lang="en-US" altLang="he-IL" sz="2000" dirty="0"/>
              <a:t>) </a:t>
            </a:r>
          </a:p>
          <a:p>
            <a:pPr marL="457200" indent="-457200" algn="l" rtl="0"/>
            <a:r>
              <a:rPr lang="en-US" altLang="he-IL" sz="2400" b="1" i="1" dirty="0">
                <a:solidFill>
                  <a:srgbClr val="E5405D"/>
                </a:solidFill>
              </a:rPr>
              <a:t>Q. Does this have to be repeated at each node of the tree?</a:t>
            </a:r>
          </a:p>
          <a:p>
            <a:pPr marL="457200" indent="-457200" algn="l" rtl="0"/>
            <a:r>
              <a:rPr lang="en-US" altLang="he-IL" sz="2400" dirty="0"/>
              <a:t>A: No! Sort order for children can be derived from sort order for parent</a:t>
            </a:r>
          </a:p>
          <a:p>
            <a:pPr marL="1028700" lvl="1" indent="-457200" algn="l" rtl="0"/>
            <a:r>
              <a:rPr lang="en-US" altLang="he-IL" sz="2000" dirty="0"/>
              <a:t>Time complexity of derivation: </a:t>
            </a:r>
            <a:r>
              <a:rPr lang="en-US" altLang="he-IL" sz="2000" i="1" dirty="0"/>
              <a:t>O </a:t>
            </a:r>
            <a:r>
              <a:rPr lang="en-US" altLang="he-IL" sz="2000" dirty="0"/>
              <a:t>(</a:t>
            </a:r>
            <a:r>
              <a:rPr lang="en-US" altLang="he-IL" sz="2000" i="1" dirty="0"/>
              <a:t>n</a:t>
            </a:r>
            <a:r>
              <a:rPr lang="en-US" altLang="he-IL" sz="2000" dirty="0"/>
              <a:t>)</a:t>
            </a:r>
          </a:p>
          <a:p>
            <a:pPr marL="1028700" lvl="1" indent="-457200" algn="l" rtl="0"/>
            <a:r>
              <a:rPr lang="en-US" altLang="he-IL" sz="2000" dirty="0"/>
              <a:t>Drawback: need to create and store an array of sorted indices for each numeric attribute </a:t>
            </a:r>
            <a:endParaRPr lang="en-AU" altLang="he-IL" sz="2000" dirty="0"/>
          </a:p>
        </p:txBody>
      </p:sp>
      <p:sp>
        <p:nvSpPr>
          <p:cNvPr id="260100" name="Text Box 4"/>
          <p:cNvSpPr txBox="1">
            <a:spLocks noChangeArrowheads="1"/>
          </p:cNvSpPr>
          <p:nvPr/>
        </p:nvSpPr>
        <p:spPr bwMode="auto">
          <a:xfrm>
            <a:off x="2117725" y="6513514"/>
            <a:ext cx="1017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algn="l" rtl="0" eaLnBrk="0" fontAlgn="base" hangingPunct="0">
              <a:spcBef>
                <a:spcPct val="0"/>
              </a:spcBef>
              <a:spcAft>
                <a:spcPct val="0"/>
              </a:spcAft>
              <a:defRPr sz="2400">
                <a:solidFill>
                  <a:schemeClr val="tx1"/>
                </a:solidFill>
                <a:latin typeface="Times New Roman" panose="02020603050405020304" pitchFamily="18" charset="0"/>
              </a:defRPr>
            </a:lvl6pPr>
            <a:lvl7pPr algn="l" rtl="0" eaLnBrk="0" fontAlgn="base" hangingPunct="0">
              <a:spcBef>
                <a:spcPct val="0"/>
              </a:spcBef>
              <a:spcAft>
                <a:spcPct val="0"/>
              </a:spcAft>
              <a:defRPr sz="2400">
                <a:solidFill>
                  <a:schemeClr val="tx1"/>
                </a:solidFill>
                <a:latin typeface="Times New Roman" panose="02020603050405020304" pitchFamily="18" charset="0"/>
              </a:defRPr>
            </a:lvl7pPr>
            <a:lvl8pPr algn="l" rtl="0" eaLnBrk="0" fontAlgn="base" hangingPunct="0">
              <a:spcBef>
                <a:spcPct val="0"/>
              </a:spcBef>
              <a:spcAft>
                <a:spcPct val="0"/>
              </a:spcAft>
              <a:defRPr sz="2400">
                <a:solidFill>
                  <a:schemeClr val="tx1"/>
                </a:solidFill>
                <a:latin typeface="Times New Roman" panose="02020603050405020304" pitchFamily="18" charset="0"/>
              </a:defRPr>
            </a:lvl8pPr>
            <a:lvl9pPr algn="l" rtl="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he-IL" sz="1200"/>
              <a:t>witten &amp; eibe</a:t>
            </a:r>
          </a:p>
        </p:txBody>
      </p:sp>
    </p:spTree>
    <p:extLst>
      <p:ext uri="{BB962C8B-B14F-4D97-AF65-F5344CB8AC3E}">
        <p14:creationId xmlns:p14="http://schemas.microsoft.com/office/powerpoint/2010/main" val="3983641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009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009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0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US" altLang="en-US" dirty="0"/>
          </a:p>
        </p:txBody>
      </p:sp>
      <p:sp>
        <p:nvSpPr>
          <p:cNvPr id="7" name="Footer Placeholder 6"/>
          <p:cNvSpPr>
            <a:spLocks noGrp="1"/>
          </p:cNvSpPr>
          <p:nvPr>
            <p:ph type="ftr" sz="quarter" idx="11"/>
          </p:nvPr>
        </p:nvSpPr>
        <p:spPr/>
        <p:txBody>
          <a:bodyPr/>
          <a:lstStyle/>
          <a:p>
            <a:endParaRPr lang="en-US" altLang="en-US" dirty="0"/>
          </a:p>
        </p:txBody>
      </p:sp>
      <p:sp>
        <p:nvSpPr>
          <p:cNvPr id="8" name="Slide Number Placeholder 7"/>
          <p:cNvSpPr>
            <a:spLocks noGrp="1"/>
          </p:cNvSpPr>
          <p:nvPr>
            <p:ph type="sldNum" sz="quarter" idx="12"/>
          </p:nvPr>
        </p:nvSpPr>
        <p:spPr/>
        <p:txBody>
          <a:bodyPr/>
          <a:lstStyle/>
          <a:p>
            <a:fld id="{2815F5DA-EAAA-40CD-B51E-7F5DFA722521}" type="slidenum">
              <a:rPr lang="en-US" altLang="en-US"/>
              <a:pPr/>
              <a:t>12</a:t>
            </a:fld>
            <a:endParaRPr lang="en-US" altLang="en-US"/>
          </a:p>
        </p:txBody>
      </p:sp>
      <p:sp>
        <p:nvSpPr>
          <p:cNvPr id="11267" name="Rectangle 3"/>
          <p:cNvSpPr>
            <a:spLocks noGrp="1" noChangeArrowheads="1"/>
          </p:cNvSpPr>
          <p:nvPr>
            <p:ph type="body" idx="1"/>
          </p:nvPr>
        </p:nvSpPr>
        <p:spPr>
          <a:xfrm>
            <a:off x="1814688" y="2035175"/>
            <a:ext cx="9539111" cy="4114800"/>
          </a:xfrm>
        </p:spPr>
        <p:txBody>
          <a:bodyPr vert="horz" lIns="91429" tIns="45714" rIns="91429" bIns="45714" rtlCol="0">
            <a:normAutofit/>
          </a:bodyPr>
          <a:lstStyle/>
          <a:p>
            <a:pPr algn="l" rtl="0">
              <a:lnSpc>
                <a:spcPct val="140000"/>
              </a:lnSpc>
            </a:pPr>
            <a:r>
              <a:rPr lang="en-US" altLang="en-US" dirty="0"/>
              <a:t>Classification</a:t>
            </a:r>
          </a:p>
          <a:p>
            <a:pPr algn="l" rtl="0">
              <a:lnSpc>
                <a:spcPct val="140000"/>
              </a:lnSpc>
            </a:pPr>
            <a:r>
              <a:rPr lang="en-US" altLang="en-US" dirty="0"/>
              <a:t>Prediction 			</a:t>
            </a:r>
            <a:r>
              <a:rPr lang="en-US" altLang="en-US" dirty="0" smtClean="0"/>
              <a:t>	Supervised</a:t>
            </a:r>
            <a:endParaRPr lang="en-US" altLang="en-US" dirty="0"/>
          </a:p>
          <a:p>
            <a:pPr algn="l" rtl="0">
              <a:lnSpc>
                <a:spcPct val="140000"/>
              </a:lnSpc>
            </a:pPr>
            <a:endParaRPr lang="en-US" altLang="en-US" dirty="0"/>
          </a:p>
          <a:p>
            <a:pPr algn="l" rtl="0">
              <a:lnSpc>
                <a:spcPct val="140000"/>
              </a:lnSpc>
            </a:pPr>
            <a:r>
              <a:rPr lang="en-US" altLang="en-US" dirty="0"/>
              <a:t>Association discovery</a:t>
            </a:r>
          </a:p>
          <a:p>
            <a:pPr algn="l" rtl="0">
              <a:lnSpc>
                <a:spcPct val="140000"/>
              </a:lnSpc>
            </a:pPr>
            <a:r>
              <a:rPr lang="en-US" altLang="en-US" dirty="0"/>
              <a:t>Clustering			</a:t>
            </a:r>
            <a:r>
              <a:rPr lang="en-US" altLang="en-US" dirty="0" smtClean="0"/>
              <a:t>		Unsupervised</a:t>
            </a:r>
            <a:endParaRPr lang="en-US" altLang="en-US" dirty="0"/>
          </a:p>
        </p:txBody>
      </p:sp>
      <p:sp>
        <p:nvSpPr>
          <p:cNvPr id="11266" name="Rectangle 2"/>
          <p:cNvSpPr>
            <a:spLocks noGrp="1" noChangeArrowheads="1"/>
          </p:cNvSpPr>
          <p:nvPr>
            <p:ph type="title"/>
          </p:nvPr>
        </p:nvSpPr>
        <p:spPr/>
        <p:txBody>
          <a:bodyPr vert="horz" lIns="91429" tIns="45714" rIns="91429" bIns="45714" rtlCol="0" anchor="t">
            <a:normAutofit/>
          </a:bodyPr>
          <a:lstStyle/>
          <a:p>
            <a:r>
              <a:rPr lang="en-US" altLang="en-US"/>
              <a:t>What can Data Mining Do?</a:t>
            </a:r>
          </a:p>
        </p:txBody>
      </p:sp>
      <p:sp>
        <p:nvSpPr>
          <p:cNvPr id="11270" name="AutoShape 6"/>
          <p:cNvSpPr>
            <a:spLocks/>
          </p:cNvSpPr>
          <p:nvPr/>
        </p:nvSpPr>
        <p:spPr bwMode="auto">
          <a:xfrm>
            <a:off x="6248400" y="2209800"/>
            <a:ext cx="457200" cy="1295400"/>
          </a:xfrm>
          <a:prstGeom prst="rightBrace">
            <a:avLst>
              <a:gd name="adj1" fmla="val 2361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1" name="AutoShape 7"/>
          <p:cNvSpPr>
            <a:spLocks/>
          </p:cNvSpPr>
          <p:nvPr/>
        </p:nvSpPr>
        <p:spPr bwMode="auto">
          <a:xfrm>
            <a:off x="6019800" y="4467578"/>
            <a:ext cx="457200" cy="1295400"/>
          </a:xfrm>
          <a:prstGeom prst="rightBrace">
            <a:avLst>
              <a:gd name="adj1" fmla="val 2361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75305532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0"/>
          </p:nvPr>
        </p:nvSpPr>
        <p:spPr/>
        <p:txBody>
          <a:bodyPr/>
          <a:lstStyle/>
          <a:p>
            <a:pPr algn="r" rtl="0"/>
            <a:fld id="{EC1D9ED8-7666-4192-B4A6-A028C77C3C46}" type="slidenum">
              <a:rPr lang="en-US" altLang="he-IL"/>
              <a:pPr algn="r" rtl="0"/>
              <a:t>120</a:t>
            </a:fld>
            <a:endParaRPr lang="en-US" altLang="he-IL" dirty="0"/>
          </a:p>
        </p:txBody>
      </p:sp>
      <p:sp>
        <p:nvSpPr>
          <p:cNvPr id="365570" name="Rectangle 2"/>
          <p:cNvSpPr>
            <a:spLocks noGrp="1" noChangeArrowheads="1"/>
          </p:cNvSpPr>
          <p:nvPr>
            <p:ph type="title"/>
          </p:nvPr>
        </p:nvSpPr>
        <p:spPr/>
        <p:txBody>
          <a:bodyPr/>
          <a:lstStyle/>
          <a:p>
            <a:pPr rtl="0"/>
            <a:r>
              <a:rPr lang="en-US" altLang="he-IL" dirty="0"/>
              <a:t>More speeding up </a:t>
            </a:r>
          </a:p>
        </p:txBody>
      </p:sp>
      <p:sp>
        <p:nvSpPr>
          <p:cNvPr id="365571" name="Rectangle 3"/>
          <p:cNvSpPr>
            <a:spLocks noGrp="1" noChangeArrowheads="1"/>
          </p:cNvSpPr>
          <p:nvPr>
            <p:ph type="body" sz="half" idx="1"/>
          </p:nvPr>
        </p:nvSpPr>
        <p:spPr>
          <a:xfrm>
            <a:off x="1981200" y="1600200"/>
            <a:ext cx="7467600" cy="1143000"/>
          </a:xfrm>
        </p:spPr>
        <p:txBody>
          <a:bodyPr/>
          <a:lstStyle/>
          <a:p>
            <a:pPr algn="l" rtl="0"/>
            <a:r>
              <a:rPr lang="en-US" altLang="he-IL" sz="2400" dirty="0"/>
              <a:t>Entropy only needs to be evaluated between points of different classes (Fayyad &amp; </a:t>
            </a:r>
            <a:r>
              <a:rPr lang="en-US" altLang="he-IL" sz="2400" dirty="0" err="1"/>
              <a:t>Irani</a:t>
            </a:r>
            <a:r>
              <a:rPr lang="en-US" altLang="he-IL" sz="2400" dirty="0"/>
              <a:t>, 1992)</a:t>
            </a:r>
          </a:p>
        </p:txBody>
      </p:sp>
      <p:graphicFrame>
        <p:nvGraphicFramePr>
          <p:cNvPr id="365572" name="Group 4"/>
          <p:cNvGraphicFramePr>
            <a:graphicFrameLocks noGrp="1"/>
          </p:cNvGraphicFramePr>
          <p:nvPr>
            <p:ph sz="half" idx="2"/>
            <p:extLst>
              <p:ext uri="{D42A27DB-BD31-4B8C-83A1-F6EECF244321}">
                <p14:modId xmlns:p14="http://schemas.microsoft.com/office/powerpoint/2010/main" val="3701929787"/>
              </p:ext>
            </p:extLst>
          </p:nvPr>
        </p:nvGraphicFramePr>
        <p:xfrm>
          <a:off x="2286000" y="2895600"/>
          <a:ext cx="7467600" cy="762000"/>
        </p:xfrm>
        <a:graphic>
          <a:graphicData uri="http://schemas.openxmlformats.org/drawingml/2006/table">
            <a:tbl>
              <a:tblPr/>
              <a:tblGrid>
                <a:gridCol w="7467600">
                  <a:extLst>
                    <a:ext uri="{9D8B030D-6E8A-4147-A177-3AD203B41FA5}">
                      <a16:colId xmlns:a16="http://schemas.microsoft.com/office/drawing/2014/main" val="20000"/>
                    </a:ext>
                  </a:extLst>
                </a:gridCol>
              </a:tblGrid>
              <a:tr h="762000">
                <a:tc>
                  <a:txBody>
                    <a:bodyPr/>
                    <a:lstStyle>
                      <a:lvl1pPr>
                        <a:spcBef>
                          <a:spcPct val="50000"/>
                        </a:spcBef>
                        <a:buClr>
                          <a:srgbClr val="E2007F"/>
                        </a:buClr>
                        <a:buFont typeface="Wingdings" panose="05000000000000000000" pitchFamily="2" charset="2"/>
                        <a:defRPr sz="2400">
                          <a:solidFill>
                            <a:schemeClr val="bg2"/>
                          </a:solidFill>
                          <a:latin typeface="Tahoma" panose="020B0604030504040204" pitchFamily="34" charset="0"/>
                        </a:defRPr>
                      </a:lvl1pPr>
                      <a:lvl2pPr>
                        <a:spcBef>
                          <a:spcPct val="50000"/>
                        </a:spcBef>
                        <a:buClr>
                          <a:srgbClr val="00C6BD"/>
                        </a:buClr>
                        <a:buFont typeface="Wingdings" panose="05000000000000000000" pitchFamily="2" charset="2"/>
                        <a:defRPr sz="2000">
                          <a:solidFill>
                            <a:schemeClr val="bg2"/>
                          </a:solidFill>
                          <a:latin typeface="Tahoma" panose="020B0604030504040204" pitchFamily="34" charset="0"/>
                        </a:defRPr>
                      </a:lvl2pPr>
                      <a:lvl3pPr>
                        <a:spcBef>
                          <a:spcPct val="50000"/>
                        </a:spcBef>
                        <a:buClr>
                          <a:srgbClr val="00B2EB"/>
                        </a:buClr>
                        <a:buFont typeface="Wingdings" panose="05000000000000000000" pitchFamily="2" charset="2"/>
                        <a:defRPr>
                          <a:solidFill>
                            <a:schemeClr val="bg2"/>
                          </a:solidFill>
                          <a:latin typeface="Tahoma" panose="020B0604030504040204" pitchFamily="34" charset="0"/>
                        </a:defRPr>
                      </a:lvl3pPr>
                      <a:lvl4pPr>
                        <a:spcBef>
                          <a:spcPct val="50000"/>
                        </a:spcBef>
                        <a:buClr>
                          <a:srgbClr val="009999"/>
                        </a:buClr>
                        <a:buFont typeface="Wingdings" panose="05000000000000000000" pitchFamily="2" charset="2"/>
                        <a:defRPr sz="1400">
                          <a:solidFill>
                            <a:schemeClr val="bg2"/>
                          </a:solidFill>
                          <a:latin typeface="Tahoma" panose="020B0604030504040204" pitchFamily="34" charset="0"/>
                        </a:defRPr>
                      </a:lvl4pPr>
                      <a:lvl5pPr>
                        <a:spcBef>
                          <a:spcPct val="50000"/>
                        </a:spcBef>
                        <a:buClr>
                          <a:srgbClr val="33CC33"/>
                        </a:buClr>
                        <a:buFont typeface="Wingdings" panose="05000000000000000000" pitchFamily="2" charset="2"/>
                        <a:defRPr sz="1000">
                          <a:solidFill>
                            <a:schemeClr val="bg2"/>
                          </a:solidFill>
                          <a:latin typeface="Tahoma" panose="020B0604030504040204" pitchFamily="34" charset="0"/>
                        </a:defRPr>
                      </a:lvl5pPr>
                      <a:lvl6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6pPr>
                      <a:lvl7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7pPr>
                      <a:lvl8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8pPr>
                      <a:lvl9pPr algn="l" rtl="0" eaLnBrk="0" fontAlgn="base" hangingPunct="0">
                        <a:spcBef>
                          <a:spcPct val="50000"/>
                        </a:spcBef>
                        <a:spcAft>
                          <a:spcPct val="0"/>
                        </a:spcAft>
                        <a:buClr>
                          <a:srgbClr val="33CC33"/>
                        </a:buClr>
                        <a:buFont typeface="Wingdings" panose="05000000000000000000" pitchFamily="2" charset="2"/>
                        <a:defRPr sz="1000">
                          <a:solidFill>
                            <a:schemeClr val="bg2"/>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400" b="0" i="0" u="none" strike="noStrike" cap="none" normalizeH="0" baseline="0" dirty="0" smtClean="0">
                          <a:ln>
                            <a:noFill/>
                          </a:ln>
                          <a:solidFill>
                            <a:schemeClr val="bg2"/>
                          </a:solidFill>
                          <a:effectLst/>
                          <a:latin typeface="Tahoma" panose="020B0604030504040204" pitchFamily="34" charset="0"/>
                        </a:rPr>
                        <a:t> 64     65     68     69     70     71     72     72     75     75     80     81     83     85</a:t>
                      </a:r>
                    </a:p>
                    <a:p>
                      <a:pPr marL="0" marR="0" lvl="0" indent="0" algn="l" defTabSz="914400" rtl="0" eaLnBrk="0" fontAlgn="base" latinLnBrk="0" hangingPunct="0">
                        <a:lnSpc>
                          <a:spcPct val="100000"/>
                        </a:lnSpc>
                        <a:spcBef>
                          <a:spcPct val="50000"/>
                        </a:spcBef>
                        <a:spcAft>
                          <a:spcPct val="0"/>
                        </a:spcAft>
                        <a:buClr>
                          <a:srgbClr val="E2007F"/>
                        </a:buClr>
                        <a:buSzTx/>
                        <a:buFont typeface="Wingdings" panose="05000000000000000000" pitchFamily="2" charset="2"/>
                        <a:buNone/>
                        <a:tabLst/>
                      </a:pPr>
                      <a:r>
                        <a:rPr kumimoji="0" lang="en-US" altLang="he-IL" sz="1400" b="1" i="0" u="none" strike="noStrike" cap="none" normalizeH="0" baseline="0" dirty="0" smtClean="0">
                          <a:ln>
                            <a:noFill/>
                          </a:ln>
                          <a:solidFill>
                            <a:schemeClr val="bg2"/>
                          </a:solidFill>
                          <a:effectLst/>
                          <a:latin typeface="Courier New" panose="02070309020205020404" pitchFamily="49" charset="0"/>
                        </a:rPr>
                        <a:t>Yes  No  Yes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No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No</a:t>
                      </a:r>
                      <a:r>
                        <a:rPr kumimoji="0" lang="en-US" altLang="he-IL" sz="1400" b="1" i="0" u="none" strike="noStrike" cap="none" normalizeH="0" baseline="0" dirty="0" smtClean="0">
                          <a:ln>
                            <a:noFill/>
                          </a:ln>
                          <a:solidFill>
                            <a:schemeClr val="bg2"/>
                          </a:solidFill>
                          <a:effectLst/>
                          <a:latin typeface="Courier New" panose="02070309020205020404" pitchFamily="49" charset="0"/>
                        </a:rPr>
                        <a:t>  Yes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No  Yes  </a:t>
                      </a:r>
                      <a:r>
                        <a:rPr kumimoji="0" lang="en-US" altLang="he-IL" sz="1400" b="1" i="0" u="none" strike="noStrike" cap="none" normalizeH="0" baseline="0" dirty="0" err="1" smtClean="0">
                          <a:ln>
                            <a:noFill/>
                          </a:ln>
                          <a:solidFill>
                            <a:schemeClr val="bg2"/>
                          </a:solidFill>
                          <a:effectLst/>
                          <a:latin typeface="Courier New" panose="02070309020205020404" pitchFamily="49" charset="0"/>
                        </a:rPr>
                        <a:t>Yes</a:t>
                      </a:r>
                      <a:r>
                        <a:rPr kumimoji="0" lang="en-US" altLang="he-IL" sz="1400" b="1" i="0" u="none" strike="noStrike" cap="none" normalizeH="0" baseline="0" dirty="0" smtClean="0">
                          <a:ln>
                            <a:noFill/>
                          </a:ln>
                          <a:solidFill>
                            <a:schemeClr val="bg2"/>
                          </a:solidFill>
                          <a:effectLst/>
                          <a:latin typeface="Courier New" panose="02070309020205020404" pitchFamily="49" charset="0"/>
                        </a:rPr>
                        <a:t> No</a:t>
                      </a:r>
                    </a:p>
                  </a:txBody>
                  <a:tcPr horzOverflow="overflow">
                    <a:lnL cap="flat">
                      <a:noFill/>
                    </a:lnL>
                    <a:lnR cap="flat">
                      <a:noFill/>
                    </a:lnR>
                    <a:lnT cap="flat">
                      <a:noFill/>
                    </a:lnT>
                    <a:lnB cap="flat">
                      <a:noFill/>
                    </a:lnB>
                    <a:lnTlToBr>
                      <a:noFill/>
                    </a:lnTlToBr>
                    <a:lnBlToTr>
                      <a:noFill/>
                    </a:lnBlToTr>
                    <a:solidFill>
                      <a:schemeClr val="tx2"/>
                    </a:solidFill>
                  </a:tcPr>
                </a:tc>
                <a:extLst>
                  <a:ext uri="{0D108BD9-81ED-4DB2-BD59-A6C34878D82A}">
                    <a16:rowId xmlns:a16="http://schemas.microsoft.com/office/drawing/2014/main" val="10000"/>
                  </a:ext>
                </a:extLst>
              </a:tr>
            </a:tbl>
          </a:graphicData>
        </a:graphic>
      </p:graphicFrame>
      <p:sp>
        <p:nvSpPr>
          <p:cNvPr id="365579" name="Line 11"/>
          <p:cNvSpPr>
            <a:spLocks noChangeShapeType="1"/>
          </p:cNvSpPr>
          <p:nvPr/>
        </p:nvSpPr>
        <p:spPr bwMode="auto">
          <a:xfrm>
            <a:off x="2743200" y="2895600"/>
            <a:ext cx="0" cy="838200"/>
          </a:xfrm>
          <a:prstGeom prst="line">
            <a:avLst/>
          </a:prstGeom>
          <a:noFill/>
          <a:ln w="12700">
            <a:solidFill>
              <a:srgbClr val="99CC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he-IL"/>
          </a:p>
        </p:txBody>
      </p:sp>
      <p:sp>
        <p:nvSpPr>
          <p:cNvPr id="365580" name="Line 12"/>
          <p:cNvSpPr>
            <a:spLocks noChangeShapeType="1"/>
          </p:cNvSpPr>
          <p:nvPr/>
        </p:nvSpPr>
        <p:spPr bwMode="auto">
          <a:xfrm>
            <a:off x="3200400" y="2895600"/>
            <a:ext cx="0" cy="838200"/>
          </a:xfrm>
          <a:prstGeom prst="line">
            <a:avLst/>
          </a:prstGeom>
          <a:noFill/>
          <a:ln w="12700">
            <a:solidFill>
              <a:srgbClr val="99CC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he-IL"/>
          </a:p>
        </p:txBody>
      </p:sp>
      <p:sp>
        <p:nvSpPr>
          <p:cNvPr id="365581" name="Line 13"/>
          <p:cNvSpPr>
            <a:spLocks noChangeShapeType="1"/>
          </p:cNvSpPr>
          <p:nvPr/>
        </p:nvSpPr>
        <p:spPr bwMode="auto">
          <a:xfrm>
            <a:off x="4724400" y="2971800"/>
            <a:ext cx="0" cy="838200"/>
          </a:xfrm>
          <a:prstGeom prst="line">
            <a:avLst/>
          </a:prstGeom>
          <a:noFill/>
          <a:ln w="12700">
            <a:solidFill>
              <a:srgbClr val="99CC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he-IL"/>
          </a:p>
        </p:txBody>
      </p:sp>
      <p:sp>
        <p:nvSpPr>
          <p:cNvPr id="365582" name="Line 14"/>
          <p:cNvSpPr>
            <a:spLocks noChangeShapeType="1"/>
          </p:cNvSpPr>
          <p:nvPr/>
        </p:nvSpPr>
        <p:spPr bwMode="auto">
          <a:xfrm>
            <a:off x="5562600" y="2971800"/>
            <a:ext cx="0" cy="838200"/>
          </a:xfrm>
          <a:prstGeom prst="line">
            <a:avLst/>
          </a:prstGeom>
          <a:noFill/>
          <a:ln w="12700">
            <a:solidFill>
              <a:srgbClr val="99CC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he-IL"/>
          </a:p>
        </p:txBody>
      </p:sp>
      <p:sp>
        <p:nvSpPr>
          <p:cNvPr id="365583" name="Line 15"/>
          <p:cNvSpPr>
            <a:spLocks noChangeShapeType="1"/>
          </p:cNvSpPr>
          <p:nvPr/>
        </p:nvSpPr>
        <p:spPr bwMode="auto">
          <a:xfrm>
            <a:off x="7010400" y="2971800"/>
            <a:ext cx="0" cy="838200"/>
          </a:xfrm>
          <a:prstGeom prst="line">
            <a:avLst/>
          </a:prstGeom>
          <a:noFill/>
          <a:ln w="12700">
            <a:solidFill>
              <a:srgbClr val="99CC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he-IL"/>
          </a:p>
        </p:txBody>
      </p:sp>
      <p:sp>
        <p:nvSpPr>
          <p:cNvPr id="365584" name="Line 16"/>
          <p:cNvSpPr>
            <a:spLocks noChangeShapeType="1"/>
          </p:cNvSpPr>
          <p:nvPr/>
        </p:nvSpPr>
        <p:spPr bwMode="auto">
          <a:xfrm>
            <a:off x="8458200" y="2971800"/>
            <a:ext cx="0" cy="838200"/>
          </a:xfrm>
          <a:prstGeom prst="line">
            <a:avLst/>
          </a:prstGeom>
          <a:noFill/>
          <a:ln w="12700">
            <a:solidFill>
              <a:srgbClr val="99CC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he-IL"/>
          </a:p>
        </p:txBody>
      </p:sp>
      <p:sp>
        <p:nvSpPr>
          <p:cNvPr id="365585" name="Line 17"/>
          <p:cNvSpPr>
            <a:spLocks noChangeShapeType="1"/>
          </p:cNvSpPr>
          <p:nvPr/>
        </p:nvSpPr>
        <p:spPr bwMode="auto">
          <a:xfrm>
            <a:off x="7467600" y="2971800"/>
            <a:ext cx="0" cy="838200"/>
          </a:xfrm>
          <a:prstGeom prst="line">
            <a:avLst/>
          </a:prstGeom>
          <a:noFill/>
          <a:ln w="12700">
            <a:solidFill>
              <a:srgbClr val="99CC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he-IL"/>
          </a:p>
        </p:txBody>
      </p:sp>
      <p:sp>
        <p:nvSpPr>
          <p:cNvPr id="365586" name="Text Box 18"/>
          <p:cNvSpPr txBox="1">
            <a:spLocks noChangeArrowheads="1"/>
          </p:cNvSpPr>
          <p:nvPr/>
        </p:nvSpPr>
        <p:spPr bwMode="auto">
          <a:xfrm>
            <a:off x="2297182" y="3962400"/>
            <a:ext cx="7445307" cy="1569660"/>
          </a:xfrm>
          <a:prstGeom prst="rect">
            <a:avLst/>
          </a:prstGeom>
          <a:solidFill>
            <a:schemeClr val="accent1"/>
          </a:solidFill>
          <a:ln>
            <a:noFill/>
          </a:ln>
          <a:effectLst/>
        </p:spPr>
        <p:txBody>
          <a:bodyPr wrap="none">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algn="l" rtl="0" eaLnBrk="0" fontAlgn="base" hangingPunct="0">
              <a:spcBef>
                <a:spcPct val="0"/>
              </a:spcBef>
              <a:spcAft>
                <a:spcPct val="0"/>
              </a:spcAft>
              <a:defRPr sz="2400">
                <a:solidFill>
                  <a:schemeClr val="tx1"/>
                </a:solidFill>
                <a:latin typeface="Times New Roman" panose="02020603050405020304" pitchFamily="18" charset="0"/>
              </a:defRPr>
            </a:lvl6pPr>
            <a:lvl7pPr algn="l" rtl="0" eaLnBrk="0" fontAlgn="base" hangingPunct="0">
              <a:spcBef>
                <a:spcPct val="0"/>
              </a:spcBef>
              <a:spcAft>
                <a:spcPct val="0"/>
              </a:spcAft>
              <a:defRPr sz="2400">
                <a:solidFill>
                  <a:schemeClr val="tx1"/>
                </a:solidFill>
                <a:latin typeface="Times New Roman" panose="02020603050405020304" pitchFamily="18" charset="0"/>
              </a:defRPr>
            </a:lvl7pPr>
            <a:lvl8pPr algn="l" rtl="0" eaLnBrk="0" fontAlgn="base" hangingPunct="0">
              <a:spcBef>
                <a:spcPct val="0"/>
              </a:spcBef>
              <a:spcAft>
                <a:spcPct val="0"/>
              </a:spcAft>
              <a:defRPr sz="2400">
                <a:solidFill>
                  <a:schemeClr val="tx1"/>
                </a:solidFill>
                <a:latin typeface="Times New Roman" panose="02020603050405020304" pitchFamily="18" charset="0"/>
              </a:defRPr>
            </a:lvl8pPr>
            <a:lvl9pPr algn="l" rtl="0" eaLnBrk="0" fontAlgn="base" hangingPunct="0">
              <a:spcBef>
                <a:spcPct val="0"/>
              </a:spcBef>
              <a:spcAft>
                <a:spcPct val="0"/>
              </a:spcAft>
              <a:defRPr sz="2400">
                <a:solidFill>
                  <a:schemeClr val="tx1"/>
                </a:solidFill>
                <a:latin typeface="Times New Roman" panose="02020603050405020304" pitchFamily="18" charset="0"/>
              </a:defRPr>
            </a:lvl9pPr>
          </a:lstStyle>
          <a:p>
            <a:pPr algn="l" rtl="0"/>
            <a:r>
              <a:rPr lang="en-US" altLang="he-IL" dirty="0">
                <a:solidFill>
                  <a:schemeClr val="bg2"/>
                </a:solidFill>
                <a:latin typeface="Tahoma" panose="020B0604030504040204" pitchFamily="34" charset="0"/>
              </a:rPr>
              <a:t>Potential optimal breakpoints</a:t>
            </a:r>
          </a:p>
          <a:p>
            <a:pPr algn="l" rtl="0"/>
            <a:endParaRPr lang="en-US" altLang="he-IL" dirty="0">
              <a:solidFill>
                <a:schemeClr val="bg2"/>
              </a:solidFill>
              <a:latin typeface="Tahoma" panose="020B0604030504040204" pitchFamily="34" charset="0"/>
            </a:endParaRPr>
          </a:p>
          <a:p>
            <a:pPr algn="l" rtl="0"/>
            <a:r>
              <a:rPr lang="en-US" altLang="he-IL" dirty="0">
                <a:solidFill>
                  <a:schemeClr val="bg2"/>
                </a:solidFill>
                <a:latin typeface="Tahoma" panose="020B0604030504040204" pitchFamily="34" charset="0"/>
              </a:rPr>
              <a:t>Breakpoints between values of the same class cannot</a:t>
            </a:r>
          </a:p>
          <a:p>
            <a:pPr algn="l" rtl="0"/>
            <a:r>
              <a:rPr lang="en-US" altLang="he-IL" dirty="0">
                <a:solidFill>
                  <a:schemeClr val="bg2"/>
                </a:solidFill>
                <a:latin typeface="Tahoma" panose="020B0604030504040204" pitchFamily="34" charset="0"/>
              </a:rPr>
              <a:t>be optimal</a:t>
            </a:r>
          </a:p>
        </p:txBody>
      </p:sp>
      <p:sp>
        <p:nvSpPr>
          <p:cNvPr id="365589" name="Text Box 21"/>
          <p:cNvSpPr txBox="1">
            <a:spLocks noChangeArrowheads="1"/>
          </p:cNvSpPr>
          <p:nvPr/>
        </p:nvSpPr>
        <p:spPr bwMode="auto">
          <a:xfrm>
            <a:off x="1660526" y="2833689"/>
            <a:ext cx="7334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algn="l" rtl="0" eaLnBrk="0" fontAlgn="base" hangingPunct="0">
              <a:spcBef>
                <a:spcPct val="0"/>
              </a:spcBef>
              <a:spcAft>
                <a:spcPct val="0"/>
              </a:spcAft>
              <a:defRPr sz="2400">
                <a:solidFill>
                  <a:schemeClr val="tx1"/>
                </a:solidFill>
                <a:latin typeface="Times New Roman" panose="02020603050405020304" pitchFamily="18" charset="0"/>
              </a:defRPr>
            </a:lvl6pPr>
            <a:lvl7pPr algn="l" rtl="0" eaLnBrk="0" fontAlgn="base" hangingPunct="0">
              <a:spcBef>
                <a:spcPct val="0"/>
              </a:spcBef>
              <a:spcAft>
                <a:spcPct val="0"/>
              </a:spcAft>
              <a:defRPr sz="2400">
                <a:solidFill>
                  <a:schemeClr val="tx1"/>
                </a:solidFill>
                <a:latin typeface="Times New Roman" panose="02020603050405020304" pitchFamily="18" charset="0"/>
              </a:defRPr>
            </a:lvl7pPr>
            <a:lvl8pPr algn="l" rtl="0" eaLnBrk="0" fontAlgn="base" hangingPunct="0">
              <a:spcBef>
                <a:spcPct val="0"/>
              </a:spcBef>
              <a:spcAft>
                <a:spcPct val="0"/>
              </a:spcAft>
              <a:defRPr sz="2400">
                <a:solidFill>
                  <a:schemeClr val="tx1"/>
                </a:solidFill>
                <a:latin typeface="Times New Roman" panose="02020603050405020304" pitchFamily="18" charset="0"/>
              </a:defRPr>
            </a:lvl8pPr>
            <a:lvl9pPr algn="l" rtl="0" eaLnBrk="0" fontAlgn="base" hangingPunct="0">
              <a:spcBef>
                <a:spcPct val="0"/>
              </a:spcBef>
              <a:spcAft>
                <a:spcPct val="0"/>
              </a:spcAft>
              <a:defRPr sz="2400">
                <a:solidFill>
                  <a:schemeClr val="tx1"/>
                </a:solidFill>
                <a:latin typeface="Times New Roman" panose="02020603050405020304" pitchFamily="18" charset="0"/>
              </a:defRPr>
            </a:lvl9pPr>
          </a:lstStyle>
          <a:p>
            <a:pPr algn="l" rtl="0"/>
            <a:r>
              <a:rPr lang="en-US" altLang="he-IL" sz="2000" dirty="0"/>
              <a:t>value</a:t>
            </a:r>
          </a:p>
          <a:p>
            <a:pPr algn="l" rtl="0"/>
            <a:r>
              <a:rPr lang="en-US" altLang="he-IL" sz="2000" dirty="0"/>
              <a:t>class</a:t>
            </a:r>
          </a:p>
        </p:txBody>
      </p:sp>
      <p:grpSp>
        <p:nvGrpSpPr>
          <p:cNvPr id="365594" name="Group 26"/>
          <p:cNvGrpSpPr>
            <a:grpSpLocks/>
          </p:cNvGrpSpPr>
          <p:nvPr/>
        </p:nvGrpSpPr>
        <p:grpSpPr bwMode="auto">
          <a:xfrm>
            <a:off x="5867400" y="2971800"/>
            <a:ext cx="317500" cy="1905000"/>
            <a:chOff x="2736" y="1872"/>
            <a:chExt cx="200" cy="1200"/>
          </a:xfrm>
        </p:grpSpPr>
        <p:sp>
          <p:nvSpPr>
            <p:cNvPr id="365592" name="Line 24"/>
            <p:cNvSpPr>
              <a:spLocks noChangeShapeType="1"/>
            </p:cNvSpPr>
            <p:nvPr/>
          </p:nvSpPr>
          <p:spPr bwMode="auto">
            <a:xfrm>
              <a:off x="2832" y="1872"/>
              <a:ext cx="0" cy="1200"/>
            </a:xfrm>
            <a:prstGeom prst="line">
              <a:avLst/>
            </a:prstGeom>
            <a:noFill/>
            <a:ln w="19050">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he-IL"/>
            </a:p>
          </p:txBody>
        </p:sp>
        <p:sp>
          <p:nvSpPr>
            <p:cNvPr id="365593" name="Text Box 25"/>
            <p:cNvSpPr txBox="1">
              <a:spLocks noChangeArrowheads="1"/>
            </p:cNvSpPr>
            <p:nvPr/>
          </p:nvSpPr>
          <p:spPr bwMode="auto">
            <a:xfrm>
              <a:off x="2736" y="2160"/>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algn="l" rtl="0" eaLnBrk="0" fontAlgn="base" hangingPunct="0">
                <a:spcBef>
                  <a:spcPct val="0"/>
                </a:spcBef>
                <a:spcAft>
                  <a:spcPct val="0"/>
                </a:spcAft>
                <a:defRPr sz="2400">
                  <a:solidFill>
                    <a:schemeClr val="tx1"/>
                  </a:solidFill>
                  <a:latin typeface="Times New Roman" panose="02020603050405020304" pitchFamily="18" charset="0"/>
                </a:defRPr>
              </a:lvl6pPr>
              <a:lvl7pPr algn="l" rtl="0" eaLnBrk="0" fontAlgn="base" hangingPunct="0">
                <a:spcBef>
                  <a:spcPct val="0"/>
                </a:spcBef>
                <a:spcAft>
                  <a:spcPct val="0"/>
                </a:spcAft>
                <a:defRPr sz="2400">
                  <a:solidFill>
                    <a:schemeClr val="tx1"/>
                  </a:solidFill>
                  <a:latin typeface="Times New Roman" panose="02020603050405020304" pitchFamily="18" charset="0"/>
                </a:defRPr>
              </a:lvl7pPr>
              <a:lvl8pPr algn="l" rtl="0" eaLnBrk="0" fontAlgn="base" hangingPunct="0">
                <a:spcBef>
                  <a:spcPct val="0"/>
                </a:spcBef>
                <a:spcAft>
                  <a:spcPct val="0"/>
                </a:spcAft>
                <a:defRPr sz="2400">
                  <a:solidFill>
                    <a:schemeClr val="tx1"/>
                  </a:solidFill>
                  <a:latin typeface="Times New Roman" panose="02020603050405020304" pitchFamily="18" charset="0"/>
                </a:defRPr>
              </a:lvl8pPr>
              <a:lvl9pPr algn="l" rtl="0" eaLnBrk="0" fontAlgn="base" hangingPunct="0">
                <a:spcBef>
                  <a:spcPct val="0"/>
                </a:spcBef>
                <a:spcAft>
                  <a:spcPct val="0"/>
                </a:spcAft>
                <a:defRPr sz="2400">
                  <a:solidFill>
                    <a:schemeClr val="tx1"/>
                  </a:solidFill>
                  <a:latin typeface="Times New Roman" panose="02020603050405020304" pitchFamily="18" charset="0"/>
                </a:defRPr>
              </a:lvl9pPr>
            </a:lstStyle>
            <a:p>
              <a:pPr algn="l" rtl="0"/>
              <a:r>
                <a:rPr lang="en-US" altLang="he-IL" sz="1800">
                  <a:latin typeface="Tahoma" panose="020B0604030504040204" pitchFamily="34" charset="0"/>
                </a:rPr>
                <a:t>X</a:t>
              </a:r>
            </a:p>
          </p:txBody>
        </p:sp>
      </p:grpSp>
    </p:spTree>
    <p:extLst>
      <p:ext uri="{BB962C8B-B14F-4D97-AF65-F5344CB8AC3E}">
        <p14:creationId xmlns:p14="http://schemas.microsoft.com/office/powerpoint/2010/main" val="1542808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5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5181600" y="6553200"/>
            <a:ext cx="933450" cy="304800"/>
          </a:xfrm>
          <a:prstGeom prst="rect">
            <a:avLst/>
          </a:prstGeom>
        </p:spPr>
        <p:txBody>
          <a:bodyPr/>
          <a:lstStyle/>
          <a:p>
            <a:fld id="{3814E61B-288C-457E-81C7-84CFEB9C46BB}" type="slidenum">
              <a:rPr lang="en-US" altLang="he-IL"/>
              <a:pPr/>
              <a:t>121</a:t>
            </a:fld>
            <a:endParaRPr lang="en-US" altLang="he-IL"/>
          </a:p>
        </p:txBody>
      </p:sp>
      <p:sp>
        <p:nvSpPr>
          <p:cNvPr id="261122" name="Rectangle 2"/>
          <p:cNvSpPr>
            <a:spLocks noGrp="1" noChangeArrowheads="1"/>
          </p:cNvSpPr>
          <p:nvPr>
            <p:ph type="title"/>
          </p:nvPr>
        </p:nvSpPr>
        <p:spPr/>
        <p:txBody>
          <a:bodyPr>
            <a:normAutofit fontScale="90000"/>
          </a:bodyPr>
          <a:lstStyle/>
          <a:p>
            <a:r>
              <a:rPr lang="en-US" altLang="he-IL" dirty="0"/>
              <a:t>Binary </a:t>
            </a:r>
            <a:r>
              <a:rPr lang="en-US" altLang="he-IL" i="1" dirty="0"/>
              <a:t>vs.</a:t>
            </a:r>
            <a:r>
              <a:rPr lang="en-US" altLang="he-IL" dirty="0"/>
              <a:t> multi-way </a:t>
            </a:r>
            <a:r>
              <a:rPr lang="en-US" altLang="he-IL" dirty="0" smtClean="0"/>
              <a:t>splits</a:t>
            </a:r>
            <a:br>
              <a:rPr lang="en-US" altLang="he-IL" dirty="0" smtClean="0"/>
            </a:br>
            <a:endParaRPr lang="en-AU" altLang="he-IL" dirty="0"/>
          </a:p>
        </p:txBody>
      </p:sp>
      <p:sp>
        <p:nvSpPr>
          <p:cNvPr id="261123" name="Rectangle 3"/>
          <p:cNvSpPr>
            <a:spLocks noGrp="1" noChangeArrowheads="1"/>
          </p:cNvSpPr>
          <p:nvPr>
            <p:ph type="body" idx="1"/>
          </p:nvPr>
        </p:nvSpPr>
        <p:spPr>
          <a:xfrm>
            <a:off x="2438400" y="1219200"/>
            <a:ext cx="7543800" cy="4114800"/>
          </a:xfrm>
        </p:spPr>
        <p:txBody>
          <a:bodyPr>
            <a:normAutofit/>
          </a:bodyPr>
          <a:lstStyle/>
          <a:p>
            <a:pPr marL="457200" indent="-457200" algn="l" rtl="0"/>
            <a:r>
              <a:rPr lang="en-US" altLang="he-IL" sz="2400" dirty="0"/>
              <a:t>Splitting (multi-way) on a nominal attribute exhausts all information in that attribute</a:t>
            </a:r>
          </a:p>
          <a:p>
            <a:pPr marL="1028700" lvl="1" indent="-457200" algn="l" rtl="0"/>
            <a:r>
              <a:rPr lang="en-US" altLang="he-IL" sz="2000" dirty="0"/>
              <a:t>Nominal attribute is tested (at most) once on any path in the tree</a:t>
            </a:r>
          </a:p>
          <a:p>
            <a:pPr marL="457200" indent="-457200" algn="l" rtl="0"/>
            <a:r>
              <a:rPr lang="en-US" altLang="he-IL" sz="2400" dirty="0"/>
              <a:t>Not so for binary splits on numeric attributes!</a:t>
            </a:r>
          </a:p>
          <a:p>
            <a:pPr marL="1028700" lvl="1" indent="-457200" algn="l" rtl="0"/>
            <a:r>
              <a:rPr lang="en-US" altLang="he-IL" sz="2000" dirty="0"/>
              <a:t>Numeric attribute may be tested several times along a path in the tree</a:t>
            </a:r>
          </a:p>
          <a:p>
            <a:pPr marL="457200" indent="-457200" algn="l" rtl="0"/>
            <a:r>
              <a:rPr lang="en-US" altLang="he-IL" sz="2400" dirty="0"/>
              <a:t>Disadvantage: tree is hard to read</a:t>
            </a:r>
          </a:p>
          <a:p>
            <a:pPr marL="457200" indent="-457200" algn="l" rtl="0"/>
            <a:r>
              <a:rPr lang="en-US" altLang="he-IL" sz="2400" dirty="0"/>
              <a:t>Remedy:</a:t>
            </a:r>
          </a:p>
          <a:p>
            <a:pPr marL="1028700" lvl="1" indent="-457200" algn="l" rtl="0"/>
            <a:r>
              <a:rPr lang="en-US" altLang="he-IL" sz="2000" dirty="0"/>
              <a:t>pre-discretize numeric attributes, </a:t>
            </a:r>
            <a:r>
              <a:rPr lang="en-US" altLang="he-IL" sz="2000" i="1" dirty="0"/>
              <a:t>or</a:t>
            </a:r>
            <a:endParaRPr lang="en-US" altLang="he-IL" sz="2000" dirty="0"/>
          </a:p>
          <a:p>
            <a:pPr marL="1028700" lvl="1" indent="-457200" algn="l" rtl="0"/>
            <a:r>
              <a:rPr lang="en-US" altLang="he-IL" sz="2000" dirty="0"/>
              <a:t>use multi-way splits instead of binary ones</a:t>
            </a:r>
            <a:endParaRPr lang="en-AU" altLang="he-IL" sz="2000" dirty="0"/>
          </a:p>
        </p:txBody>
      </p:sp>
      <p:sp>
        <p:nvSpPr>
          <p:cNvPr id="261124" name="Text Box 4"/>
          <p:cNvSpPr txBox="1">
            <a:spLocks noChangeArrowheads="1"/>
          </p:cNvSpPr>
          <p:nvPr/>
        </p:nvSpPr>
        <p:spPr bwMode="auto">
          <a:xfrm>
            <a:off x="2117725" y="6513514"/>
            <a:ext cx="1017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algn="l" rtl="0" eaLnBrk="0" fontAlgn="base" hangingPunct="0">
              <a:spcBef>
                <a:spcPct val="0"/>
              </a:spcBef>
              <a:spcAft>
                <a:spcPct val="0"/>
              </a:spcAft>
              <a:defRPr sz="2400">
                <a:solidFill>
                  <a:schemeClr val="tx1"/>
                </a:solidFill>
                <a:latin typeface="Times New Roman" panose="02020603050405020304" pitchFamily="18" charset="0"/>
              </a:defRPr>
            </a:lvl6pPr>
            <a:lvl7pPr algn="l" rtl="0" eaLnBrk="0" fontAlgn="base" hangingPunct="0">
              <a:spcBef>
                <a:spcPct val="0"/>
              </a:spcBef>
              <a:spcAft>
                <a:spcPct val="0"/>
              </a:spcAft>
              <a:defRPr sz="2400">
                <a:solidFill>
                  <a:schemeClr val="tx1"/>
                </a:solidFill>
                <a:latin typeface="Times New Roman" panose="02020603050405020304" pitchFamily="18" charset="0"/>
              </a:defRPr>
            </a:lvl7pPr>
            <a:lvl8pPr algn="l" rtl="0" eaLnBrk="0" fontAlgn="base" hangingPunct="0">
              <a:spcBef>
                <a:spcPct val="0"/>
              </a:spcBef>
              <a:spcAft>
                <a:spcPct val="0"/>
              </a:spcAft>
              <a:defRPr sz="2400">
                <a:solidFill>
                  <a:schemeClr val="tx1"/>
                </a:solidFill>
                <a:latin typeface="Times New Roman" panose="02020603050405020304" pitchFamily="18" charset="0"/>
              </a:defRPr>
            </a:lvl8pPr>
            <a:lvl9pPr algn="l" rtl="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he-IL" sz="1200"/>
              <a:t>witten &amp; eibe</a:t>
            </a:r>
          </a:p>
        </p:txBody>
      </p:sp>
    </p:spTree>
    <p:extLst>
      <p:ext uri="{BB962C8B-B14F-4D97-AF65-F5344CB8AC3E}">
        <p14:creationId xmlns:p14="http://schemas.microsoft.com/office/powerpoint/2010/main" val="3396254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962" name="Rectangle 1026"/>
          <p:cNvSpPr>
            <a:spLocks noGrp="1" noChangeArrowheads="1"/>
          </p:cNvSpPr>
          <p:nvPr>
            <p:ph type="title"/>
          </p:nvPr>
        </p:nvSpPr>
        <p:spPr>
          <a:xfrm>
            <a:off x="1703511" y="332656"/>
            <a:ext cx="9787903" cy="609600"/>
          </a:xfrm>
        </p:spPr>
        <p:txBody>
          <a:bodyPr>
            <a:normAutofit fontScale="90000"/>
          </a:bodyPr>
          <a:lstStyle/>
          <a:p>
            <a:r>
              <a:rPr lang="en-US" dirty="0"/>
              <a:t>Algorithm for Decision Tree Induction</a:t>
            </a:r>
          </a:p>
        </p:txBody>
      </p:sp>
      <p:sp>
        <p:nvSpPr>
          <p:cNvPr id="1448963" name="Rectangle 1027"/>
          <p:cNvSpPr>
            <a:spLocks noGrp="1" noChangeArrowheads="1"/>
          </p:cNvSpPr>
          <p:nvPr>
            <p:ph type="body" idx="1"/>
          </p:nvPr>
        </p:nvSpPr>
        <p:spPr>
          <a:xfrm>
            <a:off x="1448283" y="942256"/>
            <a:ext cx="8382000" cy="5334000"/>
          </a:xfrm>
        </p:spPr>
        <p:txBody>
          <a:bodyPr>
            <a:normAutofit fontScale="92500" lnSpcReduction="10000"/>
          </a:bodyPr>
          <a:lstStyle/>
          <a:p>
            <a:pPr algn="l" rtl="0">
              <a:lnSpc>
                <a:spcPct val="105000"/>
              </a:lnSpc>
            </a:pPr>
            <a:r>
              <a:rPr lang="en-US" dirty="0"/>
              <a:t>Basic algorithm (a greedy algorithm)</a:t>
            </a:r>
          </a:p>
          <a:p>
            <a:pPr lvl="1" algn="l" rtl="0">
              <a:lnSpc>
                <a:spcPct val="105000"/>
              </a:lnSpc>
            </a:pPr>
            <a:r>
              <a:rPr lang="en-US" sz="2000" dirty="0"/>
              <a:t>Tree is constructed in a </a:t>
            </a:r>
            <a:r>
              <a:rPr lang="en-US" sz="2000" dirty="0">
                <a:solidFill>
                  <a:schemeClr val="hlink"/>
                </a:solidFill>
              </a:rPr>
              <a:t>top-down recursive divide-and-conquer manner</a:t>
            </a:r>
          </a:p>
          <a:p>
            <a:pPr lvl="1" algn="l" rtl="0">
              <a:lnSpc>
                <a:spcPct val="105000"/>
              </a:lnSpc>
            </a:pPr>
            <a:r>
              <a:rPr lang="en-US" sz="2000" dirty="0"/>
              <a:t>At start, all the training examples are at the root</a:t>
            </a:r>
          </a:p>
          <a:p>
            <a:pPr lvl="1" algn="l" rtl="0">
              <a:lnSpc>
                <a:spcPct val="105000"/>
              </a:lnSpc>
            </a:pPr>
            <a:r>
              <a:rPr lang="en-US" sz="2000" dirty="0"/>
              <a:t>Attributes are categorical (if continuous-valued, they are </a:t>
            </a:r>
            <a:r>
              <a:rPr lang="en-US" sz="2000" dirty="0" err="1"/>
              <a:t>discretized</a:t>
            </a:r>
            <a:r>
              <a:rPr lang="en-US" sz="2000" dirty="0"/>
              <a:t> in advance)</a:t>
            </a:r>
          </a:p>
          <a:p>
            <a:pPr lvl="1" algn="l" rtl="0">
              <a:lnSpc>
                <a:spcPct val="105000"/>
              </a:lnSpc>
            </a:pPr>
            <a:r>
              <a:rPr lang="en-US" sz="2000" dirty="0"/>
              <a:t>Examples are partitioned recursively based on selected attributes</a:t>
            </a:r>
          </a:p>
          <a:p>
            <a:pPr lvl="1" algn="l" rtl="0">
              <a:lnSpc>
                <a:spcPct val="105000"/>
              </a:lnSpc>
            </a:pPr>
            <a:r>
              <a:rPr lang="en-US" sz="2000" dirty="0"/>
              <a:t>Test attributes are selected on the basis of a heuristic or statistical measure (e.g., </a:t>
            </a:r>
            <a:r>
              <a:rPr lang="en-US" sz="2000" dirty="0">
                <a:solidFill>
                  <a:schemeClr val="hlink"/>
                </a:solidFill>
              </a:rPr>
              <a:t>information gain</a:t>
            </a:r>
            <a:r>
              <a:rPr lang="en-US" sz="2000" dirty="0"/>
              <a:t>)</a:t>
            </a:r>
          </a:p>
          <a:p>
            <a:pPr algn="l" rtl="0">
              <a:lnSpc>
                <a:spcPct val="105000"/>
              </a:lnSpc>
            </a:pPr>
            <a:r>
              <a:rPr lang="en-US" dirty="0"/>
              <a:t>Conditions for stopping partitioning</a:t>
            </a:r>
          </a:p>
          <a:p>
            <a:pPr lvl="1" algn="l" rtl="0">
              <a:lnSpc>
                <a:spcPct val="105000"/>
              </a:lnSpc>
            </a:pPr>
            <a:r>
              <a:rPr lang="en-US" sz="2000" dirty="0"/>
              <a:t>All samples for a given node belong to the same class</a:t>
            </a:r>
          </a:p>
          <a:p>
            <a:pPr lvl="1" algn="l" rtl="0">
              <a:lnSpc>
                <a:spcPct val="105000"/>
              </a:lnSpc>
            </a:pPr>
            <a:r>
              <a:rPr lang="en-US" sz="2000" dirty="0"/>
              <a:t>There are no remaining attributes for further partitioning – </a:t>
            </a:r>
            <a:r>
              <a:rPr lang="en-US" sz="2000" dirty="0">
                <a:solidFill>
                  <a:schemeClr val="hlink"/>
                </a:solidFill>
              </a:rPr>
              <a:t>majority voting</a:t>
            </a:r>
            <a:r>
              <a:rPr lang="en-US" sz="2000" dirty="0"/>
              <a:t> is employed for classifying the leaf</a:t>
            </a:r>
          </a:p>
          <a:p>
            <a:pPr lvl="1" algn="l" rtl="0">
              <a:lnSpc>
                <a:spcPct val="105000"/>
              </a:lnSpc>
            </a:pPr>
            <a:r>
              <a:rPr lang="en-US" sz="2000" dirty="0"/>
              <a:t>There are no samples left</a:t>
            </a:r>
          </a:p>
        </p:txBody>
      </p:sp>
      <p:sp>
        <p:nvSpPr>
          <p:cNvPr id="7" name="Slide Number Placeholder 30"/>
          <p:cNvSpPr>
            <a:spLocks noGrp="1"/>
          </p:cNvSpPr>
          <p:nvPr>
            <p:ph type="sldNum" sz="quarter" idx="11"/>
          </p:nvPr>
        </p:nvSpPr>
        <p:spPr>
          <a:xfrm>
            <a:off x="9653588" y="5734050"/>
            <a:ext cx="609600" cy="520700"/>
          </a:xfrm>
        </p:spPr>
        <p:txBody>
          <a:bodyPr/>
          <a:lstStyle/>
          <a:p>
            <a:pPr>
              <a:defRPr/>
            </a:pPr>
            <a:fld id="{D4189CF5-EC01-4668-B767-89BB00BC91F3}" type="slidenum">
              <a:rPr lang="he-IL" smtClean="0"/>
              <a:pPr>
                <a:defRPr/>
              </a:pPr>
              <a:t>122</a:t>
            </a:fld>
            <a:endParaRPr lang="en-US" dirty="0"/>
          </a:p>
        </p:txBody>
      </p:sp>
    </p:spTree>
    <p:extLst>
      <p:ext uri="{BB962C8B-B14F-4D97-AF65-F5344CB8AC3E}">
        <p14:creationId xmlns:p14="http://schemas.microsoft.com/office/powerpoint/2010/main" val="2443229279"/>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3999" y="115889"/>
            <a:ext cx="9749051" cy="6357937"/>
          </a:xfrm>
          <a:solidFill>
            <a:schemeClr val="tx1"/>
          </a:solidFill>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ormAutofit lnSpcReduction="10000"/>
          </a:bodyPr>
          <a:lstStyle/>
          <a:p>
            <a:pPr algn="l" rtl="0">
              <a:defRPr/>
            </a:pPr>
            <a:r>
              <a:rPr lang="en-US" sz="1800" u="sng" dirty="0">
                <a:solidFill>
                  <a:schemeClr val="bg1"/>
                </a:solidFill>
              </a:rPr>
              <a:t>Algorithm: </a:t>
            </a:r>
            <a:r>
              <a:rPr lang="en-US" sz="1800" b="1" i="1" u="sng" dirty="0" err="1">
                <a:solidFill>
                  <a:schemeClr val="bg1"/>
                </a:solidFill>
              </a:rPr>
              <a:t>Generate_decision_tree</a:t>
            </a:r>
            <a:r>
              <a:rPr lang="en-US" sz="1500" u="sng" dirty="0">
                <a:solidFill>
                  <a:schemeClr val="bg1"/>
                </a:solidFill>
              </a:rPr>
              <a:t/>
            </a:r>
            <a:br>
              <a:rPr lang="en-US" sz="1500" u="sng" dirty="0">
                <a:solidFill>
                  <a:schemeClr val="bg1"/>
                </a:solidFill>
              </a:rPr>
            </a:br>
            <a:endParaRPr lang="en-US" sz="1500" u="sng" dirty="0">
              <a:solidFill>
                <a:schemeClr val="bg1"/>
              </a:solidFill>
            </a:endParaRPr>
          </a:p>
          <a:p>
            <a:pPr algn="l" rtl="0">
              <a:defRPr/>
            </a:pPr>
            <a:r>
              <a:rPr lang="en-US" sz="1500" dirty="0">
                <a:solidFill>
                  <a:schemeClr val="bg1"/>
                </a:solidFill>
              </a:rPr>
              <a:t>Inputs: </a:t>
            </a:r>
          </a:p>
          <a:p>
            <a:pPr lvl="1" algn="l" rtl="0">
              <a:defRPr/>
            </a:pPr>
            <a:r>
              <a:rPr lang="en-US" sz="1500" b="1" i="1" dirty="0">
                <a:solidFill>
                  <a:schemeClr val="bg1"/>
                </a:solidFill>
              </a:rPr>
              <a:t>D</a:t>
            </a:r>
            <a:r>
              <a:rPr lang="en-US" sz="1500" dirty="0">
                <a:solidFill>
                  <a:schemeClr val="bg1"/>
                </a:solidFill>
              </a:rPr>
              <a:t> – Data partition</a:t>
            </a:r>
          </a:p>
          <a:p>
            <a:pPr lvl="1" algn="l" rtl="0">
              <a:defRPr/>
            </a:pPr>
            <a:r>
              <a:rPr lang="en-US" sz="1500" b="1" i="1" dirty="0" err="1">
                <a:solidFill>
                  <a:schemeClr val="bg1"/>
                </a:solidFill>
              </a:rPr>
              <a:t>attributes_list</a:t>
            </a:r>
            <a:r>
              <a:rPr lang="en-US" sz="1500" dirty="0">
                <a:solidFill>
                  <a:schemeClr val="bg1"/>
                </a:solidFill>
              </a:rPr>
              <a:t> – a list of available attributes</a:t>
            </a:r>
          </a:p>
          <a:p>
            <a:pPr lvl="1" algn="l" rtl="0">
              <a:defRPr/>
            </a:pPr>
            <a:r>
              <a:rPr lang="en-US" sz="1500" b="1" i="1" dirty="0" err="1">
                <a:solidFill>
                  <a:schemeClr val="bg1"/>
                </a:solidFill>
              </a:rPr>
              <a:t>attribute_selection_method</a:t>
            </a:r>
            <a:r>
              <a:rPr lang="en-US" sz="1500" dirty="0">
                <a:solidFill>
                  <a:schemeClr val="bg1"/>
                </a:solidFill>
              </a:rPr>
              <a:t> – A procedure to determine the splitting criteria </a:t>
            </a:r>
            <a:br>
              <a:rPr lang="en-US" sz="1500" dirty="0">
                <a:solidFill>
                  <a:schemeClr val="bg1"/>
                </a:solidFill>
              </a:rPr>
            </a:br>
            <a:endParaRPr lang="en-US" sz="1500" dirty="0">
              <a:solidFill>
                <a:schemeClr val="bg1"/>
              </a:solidFill>
            </a:endParaRPr>
          </a:p>
          <a:p>
            <a:pPr algn="l" rtl="0">
              <a:defRPr/>
            </a:pPr>
            <a:r>
              <a:rPr lang="en-US" sz="1500" dirty="0">
                <a:solidFill>
                  <a:schemeClr val="bg1"/>
                </a:solidFill>
              </a:rPr>
              <a:t>Create a node </a:t>
            </a:r>
            <a:r>
              <a:rPr lang="en-US" sz="1500" b="1" i="1" dirty="0">
                <a:solidFill>
                  <a:schemeClr val="bg1"/>
                </a:solidFill>
              </a:rPr>
              <a:t>N</a:t>
            </a:r>
            <a:endParaRPr lang="en-US" sz="1500" dirty="0">
              <a:solidFill>
                <a:schemeClr val="bg1"/>
              </a:solidFill>
            </a:endParaRPr>
          </a:p>
          <a:p>
            <a:pPr algn="l" rtl="0">
              <a:defRPr/>
            </a:pPr>
            <a:r>
              <a:rPr lang="en-US" sz="1500" dirty="0">
                <a:solidFill>
                  <a:schemeClr val="bg1"/>
                </a:solidFill>
              </a:rPr>
              <a:t>If tuples in D are all in the same class, </a:t>
            </a:r>
            <a:r>
              <a:rPr lang="en-US" sz="1500" b="1" i="1" dirty="0">
                <a:solidFill>
                  <a:schemeClr val="bg1"/>
                </a:solidFill>
              </a:rPr>
              <a:t>C</a:t>
            </a:r>
            <a:r>
              <a:rPr lang="en-US" sz="1500" dirty="0">
                <a:solidFill>
                  <a:schemeClr val="bg1"/>
                </a:solidFill>
              </a:rPr>
              <a:t> then</a:t>
            </a:r>
          </a:p>
          <a:p>
            <a:pPr lvl="1" algn="l" rtl="0">
              <a:defRPr/>
            </a:pPr>
            <a:r>
              <a:rPr lang="en-US" sz="1500" dirty="0">
                <a:solidFill>
                  <a:schemeClr val="bg1"/>
                </a:solidFill>
              </a:rPr>
              <a:t>return </a:t>
            </a:r>
            <a:r>
              <a:rPr lang="en-US" sz="1500" b="1" i="1" dirty="0">
                <a:solidFill>
                  <a:schemeClr val="bg1"/>
                </a:solidFill>
              </a:rPr>
              <a:t>N</a:t>
            </a:r>
            <a:r>
              <a:rPr lang="en-US" sz="1500" dirty="0">
                <a:solidFill>
                  <a:schemeClr val="bg1"/>
                </a:solidFill>
              </a:rPr>
              <a:t> as a leaf node labeled with the class </a:t>
            </a:r>
            <a:r>
              <a:rPr lang="en-US" sz="1500" b="1" i="1" dirty="0">
                <a:solidFill>
                  <a:schemeClr val="bg1"/>
                </a:solidFill>
              </a:rPr>
              <a:t>C</a:t>
            </a:r>
            <a:endParaRPr lang="en-US" sz="1500" dirty="0">
              <a:solidFill>
                <a:schemeClr val="bg1"/>
              </a:solidFill>
            </a:endParaRPr>
          </a:p>
          <a:p>
            <a:pPr algn="l" rtl="0">
              <a:defRPr/>
            </a:pPr>
            <a:r>
              <a:rPr lang="en-US" sz="1500" dirty="0">
                <a:solidFill>
                  <a:schemeClr val="bg1"/>
                </a:solidFill>
              </a:rPr>
              <a:t>If </a:t>
            </a:r>
            <a:r>
              <a:rPr lang="en-US" sz="1500" b="1" i="1" dirty="0" err="1">
                <a:solidFill>
                  <a:schemeClr val="bg1"/>
                </a:solidFill>
              </a:rPr>
              <a:t>attribute_list</a:t>
            </a:r>
            <a:r>
              <a:rPr lang="en-US" sz="1500" dirty="0">
                <a:solidFill>
                  <a:schemeClr val="bg1"/>
                </a:solidFill>
              </a:rPr>
              <a:t> is empty  then</a:t>
            </a:r>
          </a:p>
          <a:p>
            <a:pPr lvl="1" algn="l" rtl="0">
              <a:defRPr/>
            </a:pPr>
            <a:r>
              <a:rPr lang="en-US" sz="1500" dirty="0">
                <a:solidFill>
                  <a:schemeClr val="bg1"/>
                </a:solidFill>
              </a:rPr>
              <a:t>return </a:t>
            </a:r>
            <a:r>
              <a:rPr lang="en-US" sz="1500" b="1" i="1" dirty="0">
                <a:solidFill>
                  <a:schemeClr val="bg1"/>
                </a:solidFill>
              </a:rPr>
              <a:t>N</a:t>
            </a:r>
            <a:r>
              <a:rPr lang="en-US" sz="1500" dirty="0">
                <a:solidFill>
                  <a:schemeClr val="bg1"/>
                </a:solidFill>
              </a:rPr>
              <a:t> as a leaf node labeled with the majority class in </a:t>
            </a:r>
            <a:r>
              <a:rPr lang="en-US" sz="1500" b="1" i="1" dirty="0">
                <a:solidFill>
                  <a:schemeClr val="bg1"/>
                </a:solidFill>
              </a:rPr>
              <a:t>D</a:t>
            </a:r>
          </a:p>
          <a:p>
            <a:pPr algn="l" rtl="0">
              <a:defRPr/>
            </a:pPr>
            <a:r>
              <a:rPr lang="en-US" sz="1500" dirty="0">
                <a:solidFill>
                  <a:schemeClr val="bg1"/>
                </a:solidFill>
              </a:rPr>
              <a:t>Apply </a:t>
            </a:r>
            <a:r>
              <a:rPr lang="en-US" sz="1500" b="1" i="1" dirty="0" err="1">
                <a:solidFill>
                  <a:schemeClr val="bg1"/>
                </a:solidFill>
              </a:rPr>
              <a:t>attribute_selection_method</a:t>
            </a:r>
            <a:r>
              <a:rPr lang="en-US" sz="1500" b="1" i="1" dirty="0">
                <a:solidFill>
                  <a:schemeClr val="bg1"/>
                </a:solidFill>
              </a:rPr>
              <a:t>(</a:t>
            </a:r>
            <a:r>
              <a:rPr lang="en-US" sz="1500" b="1" i="1" dirty="0" err="1">
                <a:solidFill>
                  <a:schemeClr val="bg1"/>
                </a:solidFill>
              </a:rPr>
              <a:t>D,attribute_list</a:t>
            </a:r>
            <a:r>
              <a:rPr lang="en-US" sz="1500" b="1" i="1" dirty="0">
                <a:solidFill>
                  <a:schemeClr val="bg1"/>
                </a:solidFill>
              </a:rPr>
              <a:t>)</a:t>
            </a:r>
            <a:r>
              <a:rPr lang="en-US" sz="1500" dirty="0">
                <a:solidFill>
                  <a:schemeClr val="bg1"/>
                </a:solidFill>
              </a:rPr>
              <a:t> to find the “best” splitting criteria </a:t>
            </a:r>
          </a:p>
          <a:p>
            <a:pPr algn="l" rtl="0">
              <a:defRPr/>
            </a:pPr>
            <a:endParaRPr lang="en-US" sz="1500" b="1" i="1" dirty="0">
              <a:solidFill>
                <a:schemeClr val="bg1"/>
              </a:solidFill>
            </a:endParaRPr>
          </a:p>
          <a:p>
            <a:pPr algn="l" rtl="0">
              <a:defRPr/>
            </a:pPr>
            <a:endParaRPr lang="en-US" sz="1500" b="1" i="1" dirty="0">
              <a:solidFill>
                <a:schemeClr val="bg1"/>
              </a:solidFill>
            </a:endParaRPr>
          </a:p>
          <a:p>
            <a:pPr algn="l" rtl="0">
              <a:defRPr/>
            </a:pPr>
            <a:r>
              <a:rPr lang="en-US" sz="1500" dirty="0">
                <a:solidFill>
                  <a:schemeClr val="bg1"/>
                </a:solidFill>
              </a:rPr>
              <a:t>For each outcome </a:t>
            </a:r>
            <a:r>
              <a:rPr lang="en-US" sz="1500" b="1" i="1" dirty="0">
                <a:solidFill>
                  <a:schemeClr val="bg1"/>
                </a:solidFill>
              </a:rPr>
              <a:t>j</a:t>
            </a:r>
            <a:r>
              <a:rPr lang="en-US" sz="1500" dirty="0">
                <a:solidFill>
                  <a:schemeClr val="bg1"/>
                </a:solidFill>
              </a:rPr>
              <a:t> of the splitting criteria</a:t>
            </a:r>
          </a:p>
          <a:p>
            <a:pPr lvl="1" algn="just" rtl="0">
              <a:defRPr/>
            </a:pPr>
            <a:r>
              <a:rPr lang="en-US" sz="1500" dirty="0">
                <a:solidFill>
                  <a:schemeClr val="bg1"/>
                </a:solidFill>
              </a:rPr>
              <a:t>Let </a:t>
            </a:r>
            <a:r>
              <a:rPr lang="en-US" sz="1500" dirty="0" err="1">
                <a:solidFill>
                  <a:schemeClr val="bg1"/>
                </a:solidFill>
              </a:rPr>
              <a:t>Dj</a:t>
            </a:r>
            <a:r>
              <a:rPr lang="en-US" sz="1500" dirty="0">
                <a:solidFill>
                  <a:schemeClr val="bg1"/>
                </a:solidFill>
              </a:rPr>
              <a:t> be the set of data tuples in D the satisfy outcome </a:t>
            </a:r>
            <a:r>
              <a:rPr lang="en-US" sz="1500" b="1" i="1" dirty="0">
                <a:solidFill>
                  <a:schemeClr val="bg1"/>
                </a:solidFill>
              </a:rPr>
              <a:t>j</a:t>
            </a:r>
            <a:endParaRPr lang="en-US" sz="1500" dirty="0">
              <a:solidFill>
                <a:schemeClr val="bg1"/>
              </a:solidFill>
            </a:endParaRPr>
          </a:p>
          <a:p>
            <a:pPr lvl="1" algn="just" rtl="0">
              <a:defRPr/>
            </a:pPr>
            <a:r>
              <a:rPr lang="en-US" sz="1500" dirty="0">
                <a:solidFill>
                  <a:schemeClr val="bg1"/>
                </a:solidFill>
              </a:rPr>
              <a:t>If </a:t>
            </a:r>
            <a:r>
              <a:rPr lang="en-US" sz="1500" dirty="0" err="1">
                <a:solidFill>
                  <a:schemeClr val="bg1"/>
                </a:solidFill>
              </a:rPr>
              <a:t>Dj</a:t>
            </a:r>
            <a:r>
              <a:rPr lang="en-US" sz="1500" dirty="0">
                <a:solidFill>
                  <a:schemeClr val="bg1"/>
                </a:solidFill>
              </a:rPr>
              <a:t> is empty then </a:t>
            </a:r>
          </a:p>
          <a:p>
            <a:pPr lvl="2" algn="just" rtl="0">
              <a:defRPr/>
            </a:pPr>
            <a:r>
              <a:rPr lang="en-US" sz="1500" dirty="0">
                <a:solidFill>
                  <a:schemeClr val="bg1"/>
                </a:solidFill>
              </a:rPr>
              <a:t>Attach a leaf labeled with the majority of class D to node N</a:t>
            </a:r>
          </a:p>
          <a:p>
            <a:pPr lvl="1" algn="just" rtl="0">
              <a:defRPr/>
            </a:pPr>
            <a:r>
              <a:rPr lang="en-US" sz="1500" dirty="0">
                <a:solidFill>
                  <a:schemeClr val="bg1"/>
                </a:solidFill>
              </a:rPr>
              <a:t>Else attach the node returned by </a:t>
            </a:r>
            <a:r>
              <a:rPr lang="en-US" sz="1500" b="1" i="1" dirty="0" err="1">
                <a:solidFill>
                  <a:schemeClr val="bg1"/>
                </a:solidFill>
              </a:rPr>
              <a:t>Generate_decision_tree</a:t>
            </a:r>
            <a:r>
              <a:rPr lang="en-US" sz="1500" b="1" i="1" dirty="0">
                <a:solidFill>
                  <a:schemeClr val="bg1"/>
                </a:solidFill>
              </a:rPr>
              <a:t>(</a:t>
            </a:r>
            <a:r>
              <a:rPr lang="en-US" sz="1500" b="1" i="1" dirty="0" err="1">
                <a:solidFill>
                  <a:schemeClr val="bg1"/>
                </a:solidFill>
              </a:rPr>
              <a:t>Dj,attribute_list</a:t>
            </a:r>
            <a:r>
              <a:rPr lang="en-US" sz="1500" b="1" i="1" dirty="0">
                <a:solidFill>
                  <a:schemeClr val="bg1"/>
                </a:solidFill>
              </a:rPr>
              <a:t>)</a:t>
            </a:r>
            <a:r>
              <a:rPr lang="en-US" sz="1500" dirty="0">
                <a:solidFill>
                  <a:schemeClr val="bg1"/>
                </a:solidFill>
              </a:rPr>
              <a:t> to node </a:t>
            </a:r>
            <a:r>
              <a:rPr lang="en-US" sz="1500" b="1" i="1" dirty="0">
                <a:solidFill>
                  <a:schemeClr val="bg1"/>
                </a:solidFill>
              </a:rPr>
              <a:t>N</a:t>
            </a:r>
          </a:p>
          <a:p>
            <a:pPr algn="just" rtl="0">
              <a:defRPr/>
            </a:pPr>
            <a:r>
              <a:rPr lang="en-US" sz="1500" dirty="0" err="1">
                <a:solidFill>
                  <a:schemeClr val="bg1"/>
                </a:solidFill>
              </a:rPr>
              <a:t>Endfor</a:t>
            </a:r>
            <a:endParaRPr lang="en-US" sz="1500" dirty="0">
              <a:solidFill>
                <a:schemeClr val="bg1"/>
              </a:solidFill>
            </a:endParaRPr>
          </a:p>
          <a:p>
            <a:pPr algn="just" rtl="0">
              <a:defRPr/>
            </a:pPr>
            <a:r>
              <a:rPr lang="en-US" sz="1500" dirty="0">
                <a:solidFill>
                  <a:schemeClr val="bg1"/>
                </a:solidFill>
              </a:rPr>
              <a:t>Return </a:t>
            </a:r>
            <a:r>
              <a:rPr lang="en-US" sz="1500" b="1" i="1" dirty="0">
                <a:solidFill>
                  <a:schemeClr val="bg1"/>
                </a:solidFill>
              </a:rPr>
              <a:t>N</a:t>
            </a:r>
          </a:p>
          <a:p>
            <a:pPr lvl="2" algn="just" rtl="0">
              <a:defRPr/>
            </a:pPr>
            <a:endParaRPr lang="en-US" sz="1500" dirty="0">
              <a:solidFill>
                <a:schemeClr val="bg1"/>
              </a:solidFill>
            </a:endParaRPr>
          </a:p>
          <a:p>
            <a:pPr algn="l" rtl="0">
              <a:defRPr/>
            </a:pPr>
            <a:endParaRPr lang="en-US" sz="1500" dirty="0">
              <a:solidFill>
                <a:schemeClr val="bg1"/>
              </a:solidFill>
            </a:endParaRPr>
          </a:p>
        </p:txBody>
      </p:sp>
      <p:sp>
        <p:nvSpPr>
          <p:cNvPr id="5" name="Rounded Rectangle 4"/>
          <p:cNvSpPr/>
          <p:nvPr/>
        </p:nvSpPr>
        <p:spPr>
          <a:xfrm>
            <a:off x="1828896" y="3877056"/>
            <a:ext cx="6058936" cy="571504"/>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en-US" sz="1500" dirty="0"/>
              <a:t>If </a:t>
            </a:r>
            <a:r>
              <a:rPr lang="en-US" sz="1500" b="1" i="1" dirty="0" err="1"/>
              <a:t>splitting_attribute</a:t>
            </a:r>
            <a:r>
              <a:rPr lang="en-US" sz="1500" dirty="0"/>
              <a:t> is </a:t>
            </a:r>
            <a:r>
              <a:rPr lang="en-US" sz="1500" dirty="0" err="1"/>
              <a:t>descrete</a:t>
            </a:r>
            <a:r>
              <a:rPr lang="en-US" sz="1500" dirty="0"/>
              <a:t> and </a:t>
            </a:r>
            <a:r>
              <a:rPr lang="en-US" sz="1500" dirty="0" err="1"/>
              <a:t>multiway</a:t>
            </a:r>
            <a:r>
              <a:rPr lang="en-US" sz="1500" dirty="0"/>
              <a:t> split is allowed</a:t>
            </a:r>
          </a:p>
          <a:p>
            <a:pPr>
              <a:defRPr/>
            </a:pPr>
            <a:r>
              <a:rPr lang="en-US" sz="1500" b="1" i="1" dirty="0"/>
              <a:t>	</a:t>
            </a:r>
            <a:r>
              <a:rPr lang="en-US" sz="1500" b="1" i="1" dirty="0" err="1"/>
              <a:t>attribute_list</a:t>
            </a:r>
            <a:r>
              <a:rPr lang="en-US" sz="1500" i="1" dirty="0"/>
              <a:t> = </a:t>
            </a:r>
            <a:r>
              <a:rPr lang="en-US" sz="1500" b="1" i="1" dirty="0" err="1"/>
              <a:t>attribute_list</a:t>
            </a:r>
            <a:r>
              <a:rPr lang="en-US" sz="1500" i="1" dirty="0"/>
              <a:t> – </a:t>
            </a:r>
            <a:r>
              <a:rPr lang="en-US" sz="1500" b="1" i="1" dirty="0" err="1"/>
              <a:t>splitting_attribute</a:t>
            </a:r>
            <a:endParaRPr lang="en-US" sz="1500" b="1" i="1" dirty="0"/>
          </a:p>
        </p:txBody>
      </p:sp>
      <p:sp>
        <p:nvSpPr>
          <p:cNvPr id="6" name="Rectangle 5"/>
          <p:cNvSpPr/>
          <p:nvPr/>
        </p:nvSpPr>
        <p:spPr>
          <a:xfrm>
            <a:off x="8760296" y="260648"/>
            <a:ext cx="1368152" cy="576064"/>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t>Page 293</a:t>
            </a:r>
          </a:p>
        </p:txBody>
      </p:sp>
      <p:sp>
        <p:nvSpPr>
          <p:cNvPr id="7" name="Slide Number Placeholder 6"/>
          <p:cNvSpPr>
            <a:spLocks noGrp="1"/>
          </p:cNvSpPr>
          <p:nvPr>
            <p:ph type="sldNum" sz="quarter" idx="11"/>
          </p:nvPr>
        </p:nvSpPr>
        <p:spPr/>
        <p:txBody>
          <a:bodyPr/>
          <a:lstStyle/>
          <a:p>
            <a:pPr>
              <a:defRPr/>
            </a:pPr>
            <a:fld id="{3CF525EA-D8B0-401B-99F1-2B9B36BAEC20}" type="slidenum">
              <a:rPr lang="he-IL" smtClean="0"/>
              <a:pPr>
                <a:defRPr/>
              </a:pPr>
              <a:t>123</a:t>
            </a:fld>
            <a:endParaRPr lang="en-US"/>
          </a:p>
        </p:txBody>
      </p:sp>
    </p:spTree>
    <p:extLst>
      <p:ext uri="{BB962C8B-B14F-4D97-AF65-F5344CB8AC3E}">
        <p14:creationId xmlns:p14="http://schemas.microsoft.com/office/powerpoint/2010/main" val="370146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ppt_w*0.70"/>
                                          </p:val>
                                        </p:tav>
                                        <p:tav tm="100000">
                                          <p:val>
                                            <p:strVal val="#ppt_w"/>
                                          </p:val>
                                        </p:tav>
                                      </p:tavLst>
                                    </p:anim>
                                    <p:anim calcmode="lin" valueType="num">
                                      <p:cBhvr>
                                        <p:cTn id="12" dur="1000" fill="hold"/>
                                        <p:tgtEl>
                                          <p:spTgt spid="5"/>
                                        </p:tgtEl>
                                        <p:attrNameLst>
                                          <p:attrName>ppt_h</p:attrName>
                                        </p:attrNameLst>
                                      </p:cBhvr>
                                      <p:tavLst>
                                        <p:tav tm="0">
                                          <p:val>
                                            <p:strVal val="#ppt_h"/>
                                          </p:val>
                                        </p:tav>
                                        <p:tav tm="100000">
                                          <p:val>
                                            <p:strVal val="#ppt_h"/>
                                          </p:val>
                                        </p:tav>
                                      </p:tavLst>
                                    </p:anim>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5C556233-372B-4574-87B7-69643ED4CA0F}" type="slidenum">
              <a:rPr lang="en-US"/>
              <a:pPr/>
              <a:t>124</a:t>
            </a:fld>
            <a:endParaRPr lang="en-US"/>
          </a:p>
        </p:txBody>
      </p:sp>
      <p:sp>
        <p:nvSpPr>
          <p:cNvPr id="1408002" name="Rectangle 2"/>
          <p:cNvSpPr>
            <a:spLocks noGrp="1" noChangeArrowheads="1"/>
          </p:cNvSpPr>
          <p:nvPr>
            <p:ph type="title"/>
          </p:nvPr>
        </p:nvSpPr>
        <p:spPr>
          <a:xfrm>
            <a:off x="1524000" y="381000"/>
            <a:ext cx="9144000" cy="609600"/>
          </a:xfrm>
        </p:spPr>
        <p:txBody>
          <a:bodyPr>
            <a:normAutofit fontScale="90000"/>
          </a:bodyPr>
          <a:lstStyle/>
          <a:p>
            <a:r>
              <a:rPr lang="en-US"/>
              <a:t>Decision Tree Induction: Training Dataset</a:t>
            </a:r>
          </a:p>
        </p:txBody>
      </p:sp>
      <p:graphicFrame>
        <p:nvGraphicFramePr>
          <p:cNvPr id="1918976" name="Object 1024"/>
          <p:cNvGraphicFramePr>
            <a:graphicFrameLocks noGrp="1"/>
          </p:cNvGraphicFramePr>
          <p:nvPr>
            <p:ph type="body" idx="1"/>
          </p:nvPr>
        </p:nvGraphicFramePr>
        <p:xfrm>
          <a:off x="3657600" y="1524000"/>
          <a:ext cx="6629400" cy="4800600"/>
        </p:xfrm>
        <a:graphic>
          <a:graphicData uri="http://schemas.openxmlformats.org/presentationml/2006/ole">
            <mc:AlternateContent xmlns:mc="http://schemas.openxmlformats.org/markup-compatibility/2006">
              <mc:Choice xmlns:v="urn:schemas-microsoft-com:vml" Requires="v">
                <p:oleObj spid="_x0000_s431116" name="Worksheet" r:id="rId3" imgW="5778000" imgH="3948840" progId="Excel.Sheet.8">
                  <p:embed/>
                </p:oleObj>
              </mc:Choice>
              <mc:Fallback>
                <p:oleObj name="Worksheet" r:id="rId3" imgW="5778000" imgH="3948840" progId="Excel.Sheet.8">
                  <p:embed/>
                  <p:pic>
                    <p:nvPicPr>
                      <p:cNvPr id="1918976" name="Object 10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524000"/>
                        <a:ext cx="6629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08004" name="Text Box 4"/>
          <p:cNvSpPr txBox="1">
            <a:spLocks noChangeArrowheads="1"/>
          </p:cNvSpPr>
          <p:nvPr/>
        </p:nvSpPr>
        <p:spPr bwMode="auto">
          <a:xfrm>
            <a:off x="774441" y="2133601"/>
            <a:ext cx="2883159" cy="1384995"/>
          </a:xfrm>
          <a:prstGeom prst="rect">
            <a:avLst/>
          </a:prstGeom>
          <a:noFill/>
          <a:ln w="9525">
            <a:noFill/>
            <a:miter lim="800000"/>
            <a:headEnd/>
            <a:tailEnd/>
          </a:ln>
          <a:effectLst/>
        </p:spPr>
        <p:txBody>
          <a:bodyPr wrap="square">
            <a:spAutoFit/>
          </a:bodyPr>
          <a:lstStyle/>
          <a:p>
            <a:pPr algn="l" rtl="0" eaLnBrk="0" hangingPunct="0">
              <a:buClr>
                <a:srgbClr val="170981"/>
              </a:buClr>
              <a:buSzPct val="75000"/>
              <a:buFont typeface="Wingdings" pitchFamily="2" charset="2"/>
              <a:buNone/>
            </a:pPr>
            <a:r>
              <a:rPr lang="en-US" sz="2800" dirty="0"/>
              <a:t>This follows an  example of Quinlan’s ID3</a:t>
            </a:r>
          </a:p>
        </p:txBody>
      </p:sp>
      <p:sp>
        <p:nvSpPr>
          <p:cNvPr id="2" name="Cloud Callout 1"/>
          <p:cNvSpPr/>
          <p:nvPr/>
        </p:nvSpPr>
        <p:spPr>
          <a:xfrm>
            <a:off x="1037230" y="4640239"/>
            <a:ext cx="2497540" cy="1023582"/>
          </a:xfrm>
          <a:prstGeom prst="cloudCallout">
            <a:avLst>
              <a:gd name="adj1" fmla="val -72199"/>
              <a:gd name="adj2" fmla="val 134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smtClean="0"/>
              <a:t>דוגמא  </a:t>
            </a:r>
            <a:r>
              <a:rPr lang="en-US" dirty="0" smtClean="0"/>
              <a:t>ID</a:t>
            </a:r>
            <a:r>
              <a:rPr lang="en-US" dirty="0"/>
              <a:t>3</a:t>
            </a:r>
          </a:p>
        </p:txBody>
      </p:sp>
    </p:spTree>
    <p:extLst>
      <p:ext uri="{BB962C8B-B14F-4D97-AF65-F5344CB8AC3E}">
        <p14:creationId xmlns:p14="http://schemas.microsoft.com/office/powerpoint/2010/main" val="2833433728"/>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p:cNvSpPr>
            <a:spLocks noGrp="1" noChangeArrowheads="1"/>
          </p:cNvSpPr>
          <p:nvPr>
            <p:ph type="title"/>
          </p:nvPr>
        </p:nvSpPr>
        <p:spPr>
          <a:xfrm>
            <a:off x="1524000" y="304800"/>
            <a:ext cx="9144000" cy="609600"/>
          </a:xfrm>
          <a:noFill/>
          <a:ln/>
        </p:spPr>
        <p:txBody>
          <a:bodyPr vert="horz" lIns="92075" tIns="46038" rIns="92075" bIns="46038" rtlCol="0" anchor="b">
            <a:normAutofit/>
          </a:bodyPr>
          <a:lstStyle/>
          <a:p>
            <a:r>
              <a:rPr lang="en-US" sz="2800" dirty="0">
                <a:solidFill>
                  <a:schemeClr val="tx1"/>
                </a:solidFill>
              </a:rPr>
              <a:t>Output: A Decision Tree for “</a:t>
            </a:r>
            <a:r>
              <a:rPr lang="en-US" sz="2800" i="1" dirty="0" err="1">
                <a:solidFill>
                  <a:schemeClr val="tx1"/>
                </a:solidFill>
              </a:rPr>
              <a:t>buys_computer</a:t>
            </a:r>
            <a:r>
              <a:rPr lang="en-US" sz="2800" i="1" dirty="0">
                <a:solidFill>
                  <a:schemeClr val="tx1"/>
                </a:solidFill>
              </a:rPr>
              <a:t>”</a:t>
            </a:r>
          </a:p>
        </p:txBody>
      </p:sp>
      <p:grpSp>
        <p:nvGrpSpPr>
          <p:cNvPr id="2" name="Group 63"/>
          <p:cNvGrpSpPr>
            <a:grpSpLocks/>
          </p:cNvGrpSpPr>
          <p:nvPr/>
        </p:nvGrpSpPr>
        <p:grpSpPr bwMode="auto">
          <a:xfrm>
            <a:off x="2740025" y="1828801"/>
            <a:ext cx="6311900" cy="3814763"/>
            <a:chOff x="766" y="1152"/>
            <a:chExt cx="3976" cy="2403"/>
          </a:xfrm>
        </p:grpSpPr>
        <p:sp>
          <p:nvSpPr>
            <p:cNvPr id="1288195" name="Rectangle 3"/>
            <p:cNvSpPr>
              <a:spLocks noChangeArrowheads="1"/>
            </p:cNvSpPr>
            <p:nvPr/>
          </p:nvSpPr>
          <p:spPr bwMode="auto">
            <a:xfrm>
              <a:off x="2387" y="1152"/>
              <a:ext cx="475" cy="296"/>
            </a:xfrm>
            <a:prstGeom prst="rect">
              <a:avLst/>
            </a:prstGeom>
            <a:solidFill>
              <a:srgbClr val="00CCFF"/>
            </a:solidFill>
            <a:ln w="12700">
              <a:solidFill>
                <a:schemeClr val="tx1"/>
              </a:solidFill>
              <a:miter lim="800000"/>
              <a:headEnd/>
              <a:tailEnd/>
            </a:ln>
            <a:effectLst/>
          </p:spPr>
          <p:txBody>
            <a:bodyPr wrap="none" lIns="92075" tIns="46038" rIns="92075" bIns="46038">
              <a:spAutoFit/>
            </a:bodyPr>
            <a:lstStyle/>
            <a:p>
              <a:pPr algn="ctr" eaLnBrk="0" hangingPunct="0"/>
              <a:r>
                <a:rPr lang="en-US" sz="2400">
                  <a:latin typeface="Times New Roman" pitchFamily="18" charset="0"/>
                </a:rPr>
                <a:t>age?</a:t>
              </a:r>
            </a:p>
          </p:txBody>
        </p:sp>
        <p:sp>
          <p:nvSpPr>
            <p:cNvPr id="1288196" name="Rectangle 4"/>
            <p:cNvSpPr>
              <a:spLocks noChangeArrowheads="1"/>
            </p:cNvSpPr>
            <p:nvPr/>
          </p:nvSpPr>
          <p:spPr bwMode="auto">
            <a:xfrm>
              <a:off x="2241" y="1766"/>
              <a:ext cx="762" cy="291"/>
            </a:xfrm>
            <a:prstGeom prst="rect">
              <a:avLst/>
            </a:prstGeom>
            <a:noFill/>
            <a:ln w="9525">
              <a:noFill/>
              <a:miter lim="800000"/>
              <a:headEnd/>
              <a:tailEnd/>
            </a:ln>
            <a:effectLst/>
          </p:spPr>
          <p:txBody>
            <a:bodyPr wrap="none" lIns="92075" tIns="46038" rIns="92075" bIns="46038">
              <a:spAutoFit/>
            </a:bodyPr>
            <a:lstStyle/>
            <a:p>
              <a:pPr algn="ctr" eaLnBrk="0" hangingPunct="0"/>
              <a:r>
                <a:rPr lang="en-US" sz="2400">
                  <a:latin typeface="Times New Roman" pitchFamily="18" charset="0"/>
                </a:rPr>
                <a:t>overcast</a:t>
              </a:r>
            </a:p>
          </p:txBody>
        </p:sp>
        <p:sp>
          <p:nvSpPr>
            <p:cNvPr id="1288197" name="Rectangle 5"/>
            <p:cNvSpPr>
              <a:spLocks noChangeArrowheads="1"/>
            </p:cNvSpPr>
            <p:nvPr/>
          </p:nvSpPr>
          <p:spPr bwMode="auto">
            <a:xfrm>
              <a:off x="1229" y="2342"/>
              <a:ext cx="763" cy="296"/>
            </a:xfrm>
            <a:prstGeom prst="rect">
              <a:avLst/>
            </a:prstGeom>
            <a:solidFill>
              <a:srgbClr val="00FFCC"/>
            </a:solidFill>
            <a:ln w="12700">
              <a:solidFill>
                <a:schemeClr val="tx1"/>
              </a:solidFill>
              <a:miter lim="800000"/>
              <a:headEnd/>
              <a:tailEnd/>
            </a:ln>
            <a:effectLst/>
          </p:spPr>
          <p:txBody>
            <a:bodyPr wrap="none" lIns="92075" tIns="46038" rIns="92075" bIns="46038">
              <a:spAutoFit/>
            </a:bodyPr>
            <a:lstStyle/>
            <a:p>
              <a:pPr algn="ctr" eaLnBrk="0" hangingPunct="0"/>
              <a:r>
                <a:rPr lang="en-US" sz="2400">
                  <a:latin typeface="Times New Roman" pitchFamily="18" charset="0"/>
                </a:rPr>
                <a:t>student?</a:t>
              </a:r>
            </a:p>
          </p:txBody>
        </p:sp>
        <p:sp>
          <p:nvSpPr>
            <p:cNvPr id="1288198" name="Rectangle 6"/>
            <p:cNvSpPr>
              <a:spLocks noChangeArrowheads="1"/>
            </p:cNvSpPr>
            <p:nvPr/>
          </p:nvSpPr>
          <p:spPr bwMode="auto">
            <a:xfrm>
              <a:off x="3432" y="2342"/>
              <a:ext cx="1140" cy="296"/>
            </a:xfrm>
            <a:prstGeom prst="rect">
              <a:avLst/>
            </a:prstGeom>
            <a:solidFill>
              <a:srgbClr val="99CCFF"/>
            </a:solidFill>
            <a:ln w="12700">
              <a:solidFill>
                <a:schemeClr val="tx1"/>
              </a:solidFill>
              <a:miter lim="800000"/>
              <a:headEnd/>
              <a:tailEnd/>
            </a:ln>
            <a:effectLst/>
          </p:spPr>
          <p:txBody>
            <a:bodyPr wrap="none" lIns="92075" tIns="46038" rIns="92075" bIns="46038">
              <a:spAutoFit/>
            </a:bodyPr>
            <a:lstStyle/>
            <a:p>
              <a:pPr algn="ctr" eaLnBrk="0" hangingPunct="0"/>
              <a:r>
                <a:rPr lang="en-US" sz="2400">
                  <a:latin typeface="Times New Roman" pitchFamily="18" charset="0"/>
                </a:rPr>
                <a:t>credit rating?</a:t>
              </a:r>
            </a:p>
          </p:txBody>
        </p:sp>
        <p:sp>
          <p:nvSpPr>
            <p:cNvPr id="1288203" name="Line 11"/>
            <p:cNvSpPr>
              <a:spLocks noChangeShapeType="1"/>
            </p:cNvSpPr>
            <p:nvPr/>
          </p:nvSpPr>
          <p:spPr bwMode="auto">
            <a:xfrm flipH="1">
              <a:off x="1619" y="1462"/>
              <a:ext cx="625" cy="834"/>
            </a:xfrm>
            <a:prstGeom prst="line">
              <a:avLst/>
            </a:prstGeom>
            <a:noFill/>
            <a:ln w="12700">
              <a:solidFill>
                <a:srgbClr val="000000"/>
              </a:solidFill>
              <a:round/>
              <a:headEnd type="none" w="sm" len="sm"/>
              <a:tailEnd type="none" w="sm" len="sm"/>
            </a:ln>
            <a:effectLst/>
          </p:spPr>
          <p:txBody>
            <a:bodyPr wrap="none" anchor="ctr"/>
            <a:lstStyle/>
            <a:p>
              <a:endParaRPr lang="he-IL"/>
            </a:p>
          </p:txBody>
        </p:sp>
        <p:sp>
          <p:nvSpPr>
            <p:cNvPr id="1288204" name="Line 12"/>
            <p:cNvSpPr>
              <a:spLocks noChangeShapeType="1"/>
            </p:cNvSpPr>
            <p:nvPr/>
          </p:nvSpPr>
          <p:spPr bwMode="auto">
            <a:xfrm flipH="1">
              <a:off x="2622" y="1491"/>
              <a:ext cx="1" cy="344"/>
            </a:xfrm>
            <a:prstGeom prst="line">
              <a:avLst/>
            </a:prstGeom>
            <a:noFill/>
            <a:ln w="12700">
              <a:solidFill>
                <a:srgbClr val="000000"/>
              </a:solidFill>
              <a:round/>
              <a:headEnd type="none" w="sm" len="sm"/>
              <a:tailEnd type="none" w="sm" len="sm"/>
            </a:ln>
            <a:effectLst/>
          </p:spPr>
          <p:txBody>
            <a:bodyPr wrap="none" anchor="ctr"/>
            <a:lstStyle/>
            <a:p>
              <a:endParaRPr lang="he-IL"/>
            </a:p>
          </p:txBody>
        </p:sp>
        <p:sp>
          <p:nvSpPr>
            <p:cNvPr id="1288205" name="Line 13"/>
            <p:cNvSpPr>
              <a:spLocks noChangeShapeType="1"/>
            </p:cNvSpPr>
            <p:nvPr/>
          </p:nvSpPr>
          <p:spPr bwMode="auto">
            <a:xfrm>
              <a:off x="2928" y="1440"/>
              <a:ext cx="1051" cy="895"/>
            </a:xfrm>
            <a:prstGeom prst="line">
              <a:avLst/>
            </a:prstGeom>
            <a:noFill/>
            <a:ln w="12700">
              <a:solidFill>
                <a:srgbClr val="000000"/>
              </a:solidFill>
              <a:round/>
              <a:headEnd type="none" w="sm" len="sm"/>
              <a:tailEnd type="none" w="sm" len="sm"/>
            </a:ln>
            <a:effectLst/>
          </p:spPr>
          <p:txBody>
            <a:bodyPr wrap="none" anchor="ctr"/>
            <a:lstStyle/>
            <a:p>
              <a:endParaRPr lang="he-IL"/>
            </a:p>
          </p:txBody>
        </p:sp>
        <p:sp>
          <p:nvSpPr>
            <p:cNvPr id="1288206" name="Rectangle 14"/>
            <p:cNvSpPr>
              <a:spLocks noChangeArrowheads="1"/>
            </p:cNvSpPr>
            <p:nvPr/>
          </p:nvSpPr>
          <p:spPr bwMode="auto">
            <a:xfrm>
              <a:off x="1513" y="1730"/>
              <a:ext cx="534" cy="296"/>
            </a:xfrm>
            <a:prstGeom prst="rect">
              <a:avLst/>
            </a:prstGeom>
            <a:solidFill>
              <a:srgbClr val="FFFF00"/>
            </a:solidFill>
            <a:ln w="12700">
              <a:solidFill>
                <a:schemeClr val="bg1"/>
              </a:solidFill>
              <a:miter lim="800000"/>
              <a:headEnd/>
              <a:tailEnd/>
            </a:ln>
            <a:effectLst/>
          </p:spPr>
          <p:txBody>
            <a:bodyPr wrap="none" lIns="92075" tIns="46038" rIns="92075" bIns="46038">
              <a:spAutoFit/>
            </a:bodyPr>
            <a:lstStyle/>
            <a:p>
              <a:pPr algn="ctr" eaLnBrk="0" hangingPunct="0"/>
              <a:r>
                <a:rPr lang="en-US" sz="2400" b="1">
                  <a:latin typeface="Times New Roman" pitchFamily="18" charset="0"/>
                </a:rPr>
                <a:t>&lt;=30</a:t>
              </a:r>
              <a:endParaRPr lang="en-US" sz="2400">
                <a:latin typeface="Times New Roman" pitchFamily="18" charset="0"/>
              </a:endParaRPr>
            </a:p>
          </p:txBody>
        </p:sp>
        <p:sp>
          <p:nvSpPr>
            <p:cNvPr id="1288207" name="Rectangle 15"/>
            <p:cNvSpPr>
              <a:spLocks noChangeArrowheads="1"/>
            </p:cNvSpPr>
            <p:nvPr/>
          </p:nvSpPr>
          <p:spPr bwMode="auto">
            <a:xfrm>
              <a:off x="3362" y="1804"/>
              <a:ext cx="421" cy="291"/>
            </a:xfrm>
            <a:prstGeom prst="rect">
              <a:avLst/>
            </a:prstGeom>
            <a:solidFill>
              <a:srgbClr val="FFFF00"/>
            </a:solidFill>
            <a:ln w="9525">
              <a:noFill/>
              <a:miter lim="800000"/>
              <a:headEnd/>
              <a:tailEnd/>
            </a:ln>
            <a:effectLst/>
          </p:spPr>
          <p:txBody>
            <a:bodyPr wrap="none" lIns="92075" tIns="46038" rIns="92075" bIns="46038">
              <a:spAutoFit/>
            </a:bodyPr>
            <a:lstStyle/>
            <a:p>
              <a:pPr algn="ctr" eaLnBrk="0" hangingPunct="0"/>
              <a:r>
                <a:rPr lang="en-US" sz="2400" b="1">
                  <a:latin typeface="Times New Roman" pitchFamily="18" charset="0"/>
                </a:rPr>
                <a:t>&gt;40</a:t>
              </a:r>
              <a:endParaRPr lang="en-US" sz="2400">
                <a:latin typeface="Times New Roman" pitchFamily="18" charset="0"/>
              </a:endParaRPr>
            </a:p>
          </p:txBody>
        </p:sp>
        <p:sp>
          <p:nvSpPr>
            <p:cNvPr id="1288208" name="Line 16"/>
            <p:cNvSpPr>
              <a:spLocks noChangeShapeType="1"/>
            </p:cNvSpPr>
            <p:nvPr/>
          </p:nvSpPr>
          <p:spPr bwMode="auto">
            <a:xfrm flipH="1">
              <a:off x="960" y="2640"/>
              <a:ext cx="528" cy="624"/>
            </a:xfrm>
            <a:prstGeom prst="line">
              <a:avLst/>
            </a:prstGeom>
            <a:noFill/>
            <a:ln w="12700">
              <a:solidFill>
                <a:srgbClr val="000000"/>
              </a:solidFill>
              <a:round/>
              <a:headEnd type="none" w="sm" len="sm"/>
              <a:tailEnd type="none" w="sm" len="sm"/>
            </a:ln>
            <a:effectLst/>
          </p:spPr>
          <p:txBody>
            <a:bodyPr wrap="none" anchor="ctr"/>
            <a:lstStyle/>
            <a:p>
              <a:endParaRPr lang="he-IL"/>
            </a:p>
          </p:txBody>
        </p:sp>
        <p:sp>
          <p:nvSpPr>
            <p:cNvPr id="1288209" name="Line 17"/>
            <p:cNvSpPr>
              <a:spLocks noChangeShapeType="1"/>
            </p:cNvSpPr>
            <p:nvPr/>
          </p:nvSpPr>
          <p:spPr bwMode="auto">
            <a:xfrm>
              <a:off x="1728" y="2640"/>
              <a:ext cx="480" cy="624"/>
            </a:xfrm>
            <a:prstGeom prst="line">
              <a:avLst/>
            </a:prstGeom>
            <a:noFill/>
            <a:ln w="12700">
              <a:solidFill>
                <a:srgbClr val="000000"/>
              </a:solidFill>
              <a:round/>
              <a:headEnd type="none" w="sm" len="sm"/>
              <a:tailEnd type="none" w="sm" len="sm"/>
            </a:ln>
            <a:effectLst/>
          </p:spPr>
          <p:txBody>
            <a:bodyPr wrap="none" anchor="ctr"/>
            <a:lstStyle/>
            <a:p>
              <a:endParaRPr lang="he-IL"/>
            </a:p>
          </p:txBody>
        </p:sp>
        <p:sp>
          <p:nvSpPr>
            <p:cNvPr id="1288210" name="Line 18"/>
            <p:cNvSpPr>
              <a:spLocks noChangeShapeType="1"/>
            </p:cNvSpPr>
            <p:nvPr/>
          </p:nvSpPr>
          <p:spPr bwMode="auto">
            <a:xfrm flipH="1">
              <a:off x="3360" y="2640"/>
              <a:ext cx="480" cy="576"/>
            </a:xfrm>
            <a:prstGeom prst="line">
              <a:avLst/>
            </a:prstGeom>
            <a:noFill/>
            <a:ln w="12700">
              <a:solidFill>
                <a:srgbClr val="000000"/>
              </a:solidFill>
              <a:round/>
              <a:headEnd type="none" w="sm" len="sm"/>
              <a:tailEnd type="none" w="sm" len="sm"/>
            </a:ln>
            <a:effectLst/>
          </p:spPr>
          <p:txBody>
            <a:bodyPr wrap="none" anchor="ctr"/>
            <a:lstStyle/>
            <a:p>
              <a:endParaRPr lang="he-IL"/>
            </a:p>
          </p:txBody>
        </p:sp>
        <p:sp>
          <p:nvSpPr>
            <p:cNvPr id="1288211" name="Line 19"/>
            <p:cNvSpPr>
              <a:spLocks noChangeShapeType="1"/>
            </p:cNvSpPr>
            <p:nvPr/>
          </p:nvSpPr>
          <p:spPr bwMode="auto">
            <a:xfrm>
              <a:off x="4128" y="2640"/>
              <a:ext cx="432" cy="576"/>
            </a:xfrm>
            <a:prstGeom prst="line">
              <a:avLst/>
            </a:prstGeom>
            <a:noFill/>
            <a:ln w="12700">
              <a:solidFill>
                <a:srgbClr val="000000"/>
              </a:solidFill>
              <a:round/>
              <a:headEnd type="none" w="sm" len="sm"/>
              <a:tailEnd type="none" w="sm" len="sm"/>
            </a:ln>
            <a:effectLst/>
          </p:spPr>
          <p:txBody>
            <a:bodyPr wrap="none" anchor="ctr"/>
            <a:lstStyle/>
            <a:p>
              <a:endParaRPr lang="he-IL"/>
            </a:p>
          </p:txBody>
        </p:sp>
        <p:sp>
          <p:nvSpPr>
            <p:cNvPr id="1288216" name="Line 24"/>
            <p:cNvSpPr>
              <a:spLocks noChangeShapeType="1"/>
            </p:cNvSpPr>
            <p:nvPr/>
          </p:nvSpPr>
          <p:spPr bwMode="auto">
            <a:xfrm>
              <a:off x="2623" y="2029"/>
              <a:ext cx="0" cy="277"/>
            </a:xfrm>
            <a:prstGeom prst="line">
              <a:avLst/>
            </a:prstGeom>
            <a:noFill/>
            <a:ln w="12700">
              <a:solidFill>
                <a:srgbClr val="000000"/>
              </a:solidFill>
              <a:round/>
              <a:headEnd type="none" w="sm" len="sm"/>
              <a:tailEnd type="none" w="sm" len="sm"/>
            </a:ln>
            <a:effectLst/>
          </p:spPr>
          <p:txBody>
            <a:bodyPr wrap="none" anchor="ctr"/>
            <a:lstStyle/>
            <a:p>
              <a:endParaRPr lang="he-IL"/>
            </a:p>
          </p:txBody>
        </p:sp>
        <p:sp>
          <p:nvSpPr>
            <p:cNvPr id="1288217" name="Rectangle 25"/>
            <p:cNvSpPr>
              <a:spLocks noChangeArrowheads="1"/>
            </p:cNvSpPr>
            <p:nvPr/>
          </p:nvSpPr>
          <p:spPr bwMode="auto">
            <a:xfrm>
              <a:off x="766" y="3264"/>
              <a:ext cx="311" cy="291"/>
            </a:xfrm>
            <a:prstGeom prst="rect">
              <a:avLst/>
            </a:prstGeom>
            <a:solidFill>
              <a:srgbClr val="FFCC99"/>
            </a:solidFill>
            <a:ln w="9525">
              <a:noFill/>
              <a:miter lim="800000"/>
              <a:headEnd/>
              <a:tailEnd/>
            </a:ln>
            <a:effectLst/>
          </p:spPr>
          <p:txBody>
            <a:bodyPr wrap="none" lIns="92075" tIns="46038" rIns="92075" bIns="46038">
              <a:spAutoFit/>
            </a:bodyPr>
            <a:lstStyle/>
            <a:p>
              <a:pPr algn="ctr" eaLnBrk="0" hangingPunct="0"/>
              <a:r>
                <a:rPr lang="en-US" sz="2400">
                  <a:latin typeface="Times New Roman" pitchFamily="18" charset="0"/>
                </a:rPr>
                <a:t>no</a:t>
              </a:r>
            </a:p>
          </p:txBody>
        </p:sp>
        <p:sp>
          <p:nvSpPr>
            <p:cNvPr id="1288219" name="Rectangle 27"/>
            <p:cNvSpPr>
              <a:spLocks noChangeArrowheads="1"/>
            </p:cNvSpPr>
            <p:nvPr/>
          </p:nvSpPr>
          <p:spPr bwMode="auto">
            <a:xfrm>
              <a:off x="2026" y="3264"/>
              <a:ext cx="376" cy="291"/>
            </a:xfrm>
            <a:prstGeom prst="rect">
              <a:avLst/>
            </a:prstGeom>
            <a:solidFill>
              <a:srgbClr val="00FF00"/>
            </a:solidFill>
            <a:ln w="9525">
              <a:noFill/>
              <a:miter lim="800000"/>
              <a:headEnd/>
              <a:tailEnd/>
            </a:ln>
            <a:effectLst/>
          </p:spPr>
          <p:txBody>
            <a:bodyPr wrap="none" lIns="92075" tIns="46038" rIns="92075" bIns="46038">
              <a:spAutoFit/>
            </a:bodyPr>
            <a:lstStyle/>
            <a:p>
              <a:pPr algn="ctr" eaLnBrk="0" hangingPunct="0"/>
              <a:r>
                <a:rPr lang="en-US" sz="2400">
                  <a:latin typeface="Times New Roman" pitchFamily="18" charset="0"/>
                </a:rPr>
                <a:t>yes</a:t>
              </a:r>
            </a:p>
          </p:txBody>
        </p:sp>
        <p:sp>
          <p:nvSpPr>
            <p:cNvPr id="1288220" name="Rectangle 28"/>
            <p:cNvSpPr>
              <a:spLocks noChangeArrowheads="1"/>
            </p:cNvSpPr>
            <p:nvPr/>
          </p:nvSpPr>
          <p:spPr bwMode="auto">
            <a:xfrm>
              <a:off x="4366" y="3216"/>
              <a:ext cx="376" cy="291"/>
            </a:xfrm>
            <a:prstGeom prst="rect">
              <a:avLst/>
            </a:prstGeom>
            <a:solidFill>
              <a:srgbClr val="00FF00"/>
            </a:solidFill>
            <a:ln w="9525">
              <a:noFill/>
              <a:miter lim="800000"/>
              <a:headEnd/>
              <a:tailEnd/>
            </a:ln>
            <a:effectLst/>
          </p:spPr>
          <p:txBody>
            <a:bodyPr wrap="none" lIns="92075" tIns="46038" rIns="92075" bIns="46038">
              <a:spAutoFit/>
            </a:bodyPr>
            <a:lstStyle/>
            <a:p>
              <a:pPr algn="ctr" eaLnBrk="0" hangingPunct="0"/>
              <a:r>
                <a:rPr lang="en-US" sz="2400">
                  <a:latin typeface="Times New Roman" pitchFamily="18" charset="0"/>
                </a:rPr>
                <a:t>yes</a:t>
              </a:r>
            </a:p>
          </p:txBody>
        </p:sp>
        <p:sp>
          <p:nvSpPr>
            <p:cNvPr id="1288221" name="Rectangle 29"/>
            <p:cNvSpPr>
              <a:spLocks noChangeArrowheads="1"/>
            </p:cNvSpPr>
            <p:nvPr/>
          </p:nvSpPr>
          <p:spPr bwMode="auto">
            <a:xfrm>
              <a:off x="2435" y="2344"/>
              <a:ext cx="376" cy="291"/>
            </a:xfrm>
            <a:prstGeom prst="rect">
              <a:avLst/>
            </a:prstGeom>
            <a:solidFill>
              <a:srgbClr val="00FF00"/>
            </a:solidFill>
            <a:ln w="9525">
              <a:noFill/>
              <a:miter lim="800000"/>
              <a:headEnd/>
              <a:tailEnd/>
            </a:ln>
            <a:effectLst/>
          </p:spPr>
          <p:txBody>
            <a:bodyPr wrap="none" lIns="92075" tIns="46038" rIns="92075" bIns="46038">
              <a:spAutoFit/>
            </a:bodyPr>
            <a:lstStyle/>
            <a:p>
              <a:pPr algn="ctr" eaLnBrk="0" hangingPunct="0"/>
              <a:r>
                <a:rPr lang="en-US" sz="2400">
                  <a:latin typeface="Times New Roman" pitchFamily="18" charset="0"/>
                </a:rPr>
                <a:t>yes</a:t>
              </a:r>
            </a:p>
          </p:txBody>
        </p:sp>
        <p:sp>
          <p:nvSpPr>
            <p:cNvPr id="1288222" name="Rectangle 30"/>
            <p:cNvSpPr>
              <a:spLocks noChangeArrowheads="1"/>
            </p:cNvSpPr>
            <p:nvPr/>
          </p:nvSpPr>
          <p:spPr bwMode="auto">
            <a:xfrm>
              <a:off x="2256" y="1824"/>
              <a:ext cx="672" cy="192"/>
            </a:xfrm>
            <a:prstGeom prst="rect">
              <a:avLst/>
            </a:prstGeom>
            <a:solidFill>
              <a:srgbClr val="FFFF00"/>
            </a:solidFill>
            <a:ln w="12700">
              <a:noFill/>
              <a:miter lim="800000"/>
              <a:headEnd type="none" w="sm" len="sm"/>
              <a:tailEnd type="none" w="sm" len="sm"/>
            </a:ln>
            <a:effectLst/>
          </p:spPr>
          <p:txBody>
            <a:bodyPr wrap="none" anchor="ctr"/>
            <a:lstStyle/>
            <a:p>
              <a:pPr algn="ctr" eaLnBrk="0" hangingPunct="0"/>
              <a:r>
                <a:rPr lang="en-US" sz="2000" b="1">
                  <a:latin typeface="Times New Roman" pitchFamily="18" charset="0"/>
                </a:rPr>
                <a:t>31..40</a:t>
              </a:r>
              <a:endParaRPr lang="en-US">
                <a:latin typeface="Times New Roman" pitchFamily="18" charset="0"/>
              </a:endParaRPr>
            </a:p>
          </p:txBody>
        </p:sp>
        <p:sp>
          <p:nvSpPr>
            <p:cNvPr id="1288254" name="Rectangle 62"/>
            <p:cNvSpPr>
              <a:spLocks noChangeArrowheads="1"/>
            </p:cNvSpPr>
            <p:nvPr/>
          </p:nvSpPr>
          <p:spPr bwMode="auto">
            <a:xfrm rot="21456844">
              <a:off x="3166" y="3214"/>
              <a:ext cx="311" cy="291"/>
            </a:xfrm>
            <a:prstGeom prst="rect">
              <a:avLst/>
            </a:prstGeom>
            <a:solidFill>
              <a:srgbClr val="FFCC99"/>
            </a:solidFill>
            <a:ln w="9525">
              <a:noFill/>
              <a:miter lim="800000"/>
              <a:headEnd/>
              <a:tailEnd/>
            </a:ln>
            <a:effectLst/>
          </p:spPr>
          <p:txBody>
            <a:bodyPr wrap="none" lIns="92075" tIns="46038" rIns="92075" bIns="46038">
              <a:spAutoFit/>
            </a:bodyPr>
            <a:lstStyle/>
            <a:p>
              <a:pPr algn="ctr" eaLnBrk="0" hangingPunct="0"/>
              <a:r>
                <a:rPr lang="en-US" sz="2400">
                  <a:latin typeface="Times New Roman" pitchFamily="18" charset="0"/>
                </a:rPr>
                <a:t>no</a:t>
              </a:r>
            </a:p>
          </p:txBody>
        </p:sp>
        <p:sp>
          <p:nvSpPr>
            <p:cNvPr id="1288201" name="Rectangle 9"/>
            <p:cNvSpPr>
              <a:spLocks noChangeArrowheads="1"/>
            </p:cNvSpPr>
            <p:nvPr/>
          </p:nvSpPr>
          <p:spPr bwMode="auto">
            <a:xfrm>
              <a:off x="4174" y="2784"/>
              <a:ext cx="386" cy="291"/>
            </a:xfrm>
            <a:prstGeom prst="rect">
              <a:avLst/>
            </a:prstGeom>
            <a:solidFill>
              <a:srgbClr val="FFFF00"/>
            </a:solidFill>
            <a:ln w="9525">
              <a:noFill/>
              <a:miter lim="800000"/>
              <a:headEnd/>
              <a:tailEnd/>
            </a:ln>
            <a:effectLst/>
          </p:spPr>
          <p:txBody>
            <a:bodyPr wrap="none" lIns="92075" tIns="46038" rIns="92075" bIns="46038">
              <a:spAutoFit/>
            </a:bodyPr>
            <a:lstStyle/>
            <a:p>
              <a:pPr algn="ctr" eaLnBrk="0" hangingPunct="0"/>
              <a:r>
                <a:rPr lang="en-US" sz="2400">
                  <a:latin typeface="Times New Roman" pitchFamily="18" charset="0"/>
                </a:rPr>
                <a:t>fair</a:t>
              </a:r>
            </a:p>
          </p:txBody>
        </p:sp>
        <p:sp>
          <p:nvSpPr>
            <p:cNvPr id="1288202" name="Rectangle 10"/>
            <p:cNvSpPr>
              <a:spLocks noChangeArrowheads="1"/>
            </p:cNvSpPr>
            <p:nvPr/>
          </p:nvSpPr>
          <p:spPr bwMode="auto">
            <a:xfrm>
              <a:off x="3068" y="2784"/>
              <a:ext cx="815" cy="291"/>
            </a:xfrm>
            <a:prstGeom prst="rect">
              <a:avLst/>
            </a:prstGeom>
            <a:solidFill>
              <a:srgbClr val="FFFF00"/>
            </a:solidFill>
            <a:ln w="9525">
              <a:noFill/>
              <a:miter lim="800000"/>
              <a:headEnd/>
              <a:tailEnd/>
            </a:ln>
            <a:effectLst/>
          </p:spPr>
          <p:txBody>
            <a:bodyPr wrap="none" lIns="92075" tIns="46038" rIns="92075" bIns="46038">
              <a:spAutoFit/>
            </a:bodyPr>
            <a:lstStyle/>
            <a:p>
              <a:pPr algn="ctr" eaLnBrk="0" hangingPunct="0"/>
              <a:r>
                <a:rPr lang="en-US" sz="2400">
                  <a:latin typeface="Times New Roman" pitchFamily="18" charset="0"/>
                </a:rPr>
                <a:t>excellent</a:t>
              </a:r>
            </a:p>
          </p:txBody>
        </p:sp>
        <p:sp>
          <p:nvSpPr>
            <p:cNvPr id="1288200" name="Rectangle 8"/>
            <p:cNvSpPr>
              <a:spLocks noChangeArrowheads="1"/>
            </p:cNvSpPr>
            <p:nvPr/>
          </p:nvSpPr>
          <p:spPr bwMode="auto">
            <a:xfrm>
              <a:off x="1870" y="2832"/>
              <a:ext cx="376" cy="291"/>
            </a:xfrm>
            <a:prstGeom prst="rect">
              <a:avLst/>
            </a:prstGeom>
            <a:solidFill>
              <a:srgbClr val="FFFF00"/>
            </a:solidFill>
            <a:ln w="9525">
              <a:noFill/>
              <a:miter lim="800000"/>
              <a:headEnd/>
              <a:tailEnd/>
            </a:ln>
            <a:effectLst/>
          </p:spPr>
          <p:txBody>
            <a:bodyPr wrap="none" lIns="92075" tIns="46038" rIns="92075" bIns="46038">
              <a:spAutoFit/>
            </a:bodyPr>
            <a:lstStyle/>
            <a:p>
              <a:pPr algn="ctr" eaLnBrk="0" hangingPunct="0"/>
              <a:r>
                <a:rPr lang="en-US" sz="2400">
                  <a:latin typeface="Times New Roman" pitchFamily="18" charset="0"/>
                </a:rPr>
                <a:t>yes</a:t>
              </a:r>
            </a:p>
          </p:txBody>
        </p:sp>
        <p:sp>
          <p:nvSpPr>
            <p:cNvPr id="1288199" name="Rectangle 7"/>
            <p:cNvSpPr>
              <a:spLocks noChangeArrowheads="1"/>
            </p:cNvSpPr>
            <p:nvPr/>
          </p:nvSpPr>
          <p:spPr bwMode="auto">
            <a:xfrm>
              <a:off x="960" y="2832"/>
              <a:ext cx="432" cy="291"/>
            </a:xfrm>
            <a:prstGeom prst="rect">
              <a:avLst/>
            </a:prstGeom>
            <a:solidFill>
              <a:srgbClr val="FFFF00"/>
            </a:solidFill>
            <a:ln w="9525">
              <a:noFill/>
              <a:miter lim="800000"/>
              <a:headEnd/>
              <a:tailEnd/>
            </a:ln>
            <a:effectLst/>
          </p:spPr>
          <p:txBody>
            <a:bodyPr lIns="92075" tIns="46038" rIns="92075" bIns="46038">
              <a:spAutoFit/>
            </a:bodyPr>
            <a:lstStyle/>
            <a:p>
              <a:pPr algn="ctr" eaLnBrk="0" hangingPunct="0"/>
              <a:r>
                <a:rPr lang="en-US" sz="2400">
                  <a:latin typeface="Times New Roman" pitchFamily="18" charset="0"/>
                </a:rPr>
                <a:t>no</a:t>
              </a:r>
            </a:p>
          </p:txBody>
        </p:sp>
      </p:grpSp>
      <p:sp>
        <p:nvSpPr>
          <p:cNvPr id="31" name="Slide Number Placeholder 30"/>
          <p:cNvSpPr>
            <a:spLocks noGrp="1"/>
          </p:cNvSpPr>
          <p:nvPr>
            <p:ph type="sldNum" sz="quarter" idx="11"/>
          </p:nvPr>
        </p:nvSpPr>
        <p:spPr/>
        <p:txBody>
          <a:bodyPr/>
          <a:lstStyle/>
          <a:p>
            <a:pPr>
              <a:defRPr/>
            </a:pPr>
            <a:fld id="{D4189CF5-EC01-4668-B767-89BB00BC91F3}" type="slidenum">
              <a:rPr lang="he-IL" smtClean="0"/>
              <a:pPr>
                <a:defRPr/>
              </a:pPr>
              <a:t>125</a:t>
            </a:fld>
            <a:endParaRPr lang="en-US" dirty="0"/>
          </a:p>
        </p:txBody>
      </p:sp>
      <p:sp>
        <p:nvSpPr>
          <p:cNvPr id="29" name="Cloud Callout 28"/>
          <p:cNvSpPr/>
          <p:nvPr/>
        </p:nvSpPr>
        <p:spPr>
          <a:xfrm>
            <a:off x="712386" y="3152873"/>
            <a:ext cx="2497540" cy="1023582"/>
          </a:xfrm>
          <a:prstGeom prst="cloudCallout">
            <a:avLst>
              <a:gd name="adj1" fmla="val -72199"/>
              <a:gd name="adj2" fmla="val 134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smtClean="0"/>
              <a:t>דוגמא  </a:t>
            </a:r>
            <a:r>
              <a:rPr lang="en-US" dirty="0" smtClean="0"/>
              <a:t>ID</a:t>
            </a:r>
            <a:r>
              <a:rPr lang="en-US" dirty="0"/>
              <a:t>3</a:t>
            </a:r>
          </a:p>
        </p:txBody>
      </p:sp>
    </p:spTree>
    <p:extLst>
      <p:ext uri="{BB962C8B-B14F-4D97-AF65-F5344CB8AC3E}">
        <p14:creationId xmlns:p14="http://schemas.microsoft.com/office/powerpoint/2010/main" val="3788123509"/>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50" y="-242888"/>
            <a:ext cx="7467600" cy="1143001"/>
          </a:xfrm>
        </p:spPr>
        <p:txBody>
          <a:bodyPr/>
          <a:lstStyle/>
          <a:p>
            <a:pPr>
              <a:defRPr/>
            </a:pPr>
            <a:r>
              <a:rPr lang="en-US" dirty="0" smtClean="0"/>
              <a:t>Time Complexity?</a:t>
            </a:r>
            <a:endParaRPr lang="en-US" dirty="0"/>
          </a:p>
        </p:txBody>
      </p:sp>
      <p:sp>
        <p:nvSpPr>
          <p:cNvPr id="3" name="Content Placeholder 2"/>
          <p:cNvSpPr>
            <a:spLocks noGrp="1"/>
          </p:cNvSpPr>
          <p:nvPr>
            <p:ph sz="quarter" idx="1"/>
          </p:nvPr>
        </p:nvSpPr>
        <p:spPr>
          <a:xfrm>
            <a:off x="1703388" y="908050"/>
            <a:ext cx="4762500" cy="5329238"/>
          </a:xfrm>
        </p:spPr>
        <p:txBody>
          <a:bodyPr>
            <a:normAutofit/>
          </a:bodyPr>
          <a:lstStyle/>
          <a:p>
            <a:pPr algn="l" rtl="0"/>
            <a:endParaRPr lang="en-US" sz="2200" dirty="0">
              <a:cs typeface="Times New Roman" pitchFamily="18" charset="0"/>
            </a:endParaRPr>
          </a:p>
          <a:p>
            <a:pPr algn="l" rtl="0"/>
            <a:r>
              <a:rPr lang="en-US" sz="2200" dirty="0">
                <a:cs typeface="Times New Roman" pitchFamily="18" charset="0"/>
              </a:rPr>
              <a:t>What is the tree’s depth? </a:t>
            </a:r>
            <a:br>
              <a:rPr lang="en-US" sz="2200" dirty="0">
                <a:cs typeface="Times New Roman" pitchFamily="18" charset="0"/>
              </a:rPr>
            </a:br>
            <a:r>
              <a:rPr lang="en-US" sz="2200" dirty="0">
                <a:cs typeface="Times New Roman" pitchFamily="18" charset="0"/>
              </a:rPr>
              <a:t/>
            </a:r>
            <a:br>
              <a:rPr lang="en-US" sz="2200" dirty="0">
                <a:cs typeface="Times New Roman" pitchFamily="18" charset="0"/>
              </a:rPr>
            </a:br>
            <a:r>
              <a:rPr lang="en-US" sz="2200" dirty="0">
                <a:cs typeface="Times New Roman" pitchFamily="18" charset="0"/>
              </a:rPr>
              <a:t/>
            </a:r>
            <a:br>
              <a:rPr lang="en-US" sz="2200" dirty="0">
                <a:cs typeface="Times New Roman" pitchFamily="18" charset="0"/>
              </a:rPr>
            </a:br>
            <a:endParaRPr lang="en-US" sz="2200" dirty="0">
              <a:cs typeface="Times New Roman" pitchFamily="18" charset="0"/>
            </a:endParaRPr>
          </a:p>
          <a:p>
            <a:pPr algn="l" rtl="0"/>
            <a:r>
              <a:rPr lang="en-US" sz="2200" dirty="0">
                <a:cs typeface="Times New Roman" pitchFamily="18" charset="0"/>
              </a:rPr>
              <a:t>What is the complexity at each level?</a:t>
            </a:r>
            <a:br>
              <a:rPr lang="en-US" sz="2200" dirty="0">
                <a:cs typeface="Times New Roman" pitchFamily="18" charset="0"/>
              </a:rPr>
            </a:br>
            <a:r>
              <a:rPr lang="en-US" sz="2200" dirty="0">
                <a:cs typeface="Times New Roman" pitchFamily="18" charset="0"/>
              </a:rPr>
              <a:t/>
            </a:r>
            <a:br>
              <a:rPr lang="en-US" sz="2200" dirty="0">
                <a:cs typeface="Times New Roman" pitchFamily="18" charset="0"/>
              </a:rPr>
            </a:br>
            <a:r>
              <a:rPr lang="en-US" sz="2200" dirty="0">
                <a:cs typeface="Times New Roman" pitchFamily="18" charset="0"/>
              </a:rPr>
              <a:t/>
            </a:r>
            <a:br>
              <a:rPr lang="en-US" sz="2200" dirty="0">
                <a:cs typeface="Times New Roman" pitchFamily="18" charset="0"/>
              </a:rPr>
            </a:br>
            <a:endParaRPr lang="en-US" sz="2200" dirty="0">
              <a:cs typeface="Times New Roman" pitchFamily="18" charset="0"/>
            </a:endParaRPr>
          </a:p>
          <a:p>
            <a:pPr algn="l" rtl="0"/>
            <a:r>
              <a:rPr lang="en-US" sz="2200" dirty="0">
                <a:cs typeface="Times New Roman" pitchFamily="18" charset="0"/>
              </a:rPr>
              <a:t>We get:</a:t>
            </a:r>
            <a:br>
              <a:rPr lang="en-US" sz="2200" dirty="0">
                <a:cs typeface="Times New Roman" pitchFamily="18" charset="0"/>
              </a:rPr>
            </a:br>
            <a:r>
              <a:rPr lang="en-US" sz="2200" dirty="0">
                <a:cs typeface="Times New Roman" pitchFamily="18" charset="0"/>
              </a:rPr>
              <a:t/>
            </a:r>
            <a:br>
              <a:rPr lang="en-US" sz="2200" dirty="0">
                <a:cs typeface="Times New Roman" pitchFamily="18" charset="0"/>
              </a:rPr>
            </a:br>
            <a:r>
              <a:rPr lang="en-US" sz="2200" dirty="0">
                <a:cs typeface="Times New Roman" pitchFamily="18" charset="0"/>
              </a:rPr>
              <a:t/>
            </a:r>
            <a:br>
              <a:rPr lang="en-US" sz="2200" dirty="0">
                <a:cs typeface="Times New Roman" pitchFamily="18" charset="0"/>
              </a:rPr>
            </a:br>
            <a:endParaRPr lang="en-US" sz="2200" dirty="0">
              <a:cs typeface="Times New Roman" pitchFamily="18" charset="0"/>
            </a:endParaRPr>
          </a:p>
          <a:p>
            <a:pPr algn="l" rtl="0"/>
            <a:r>
              <a:rPr lang="en-US" sz="2200" dirty="0">
                <a:cs typeface="Times New Roman" pitchFamily="18" charset="0"/>
              </a:rPr>
              <a:t>Is this good or bad compared to other approaches? </a:t>
            </a:r>
          </a:p>
        </p:txBody>
      </p:sp>
      <p:pic>
        <p:nvPicPr>
          <p:cNvPr id="88068" name="Picture 4" descr="http://kenyonreview.org/blog/wp-content/uploads/2008/12/daylight-savings-time.jpg"/>
          <p:cNvPicPr>
            <a:picLocks noChangeAspect="1" noChangeArrowheads="1"/>
          </p:cNvPicPr>
          <p:nvPr/>
        </p:nvPicPr>
        <p:blipFill>
          <a:blip r:embed="rId2" cstate="print"/>
          <a:srcRect/>
          <a:stretch>
            <a:fillRect/>
          </a:stretch>
        </p:blipFill>
        <p:spPr bwMode="auto">
          <a:xfrm>
            <a:off x="8072180" y="1791246"/>
            <a:ext cx="3811587" cy="3933825"/>
          </a:xfrm>
          <a:prstGeom prst="rect">
            <a:avLst/>
          </a:prstGeom>
          <a:noFill/>
          <a:ln w="9525">
            <a:noFill/>
            <a:miter lim="800000"/>
            <a:headEnd/>
            <a:tailEnd/>
          </a:ln>
        </p:spPr>
      </p:pic>
      <p:sp>
        <p:nvSpPr>
          <p:cNvPr id="20485" name="Rectangle 6"/>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88069"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63750" y="1742035"/>
            <a:ext cx="781050" cy="276225"/>
          </a:xfrm>
          <a:prstGeom prst="rect">
            <a:avLst/>
          </a:prstGeom>
          <a:solidFill>
            <a:schemeClr val="tx1"/>
          </a:solidFill>
          <a:ln w="9525">
            <a:noFill/>
            <a:miter lim="800000"/>
            <a:headEnd/>
            <a:tailEnd/>
          </a:ln>
        </p:spPr>
      </p:pic>
      <p:sp>
        <p:nvSpPr>
          <p:cNvPr id="88071" name="Rectangle 7"/>
          <p:cNvSpPr>
            <a:spLocks noChangeArrowheads="1"/>
          </p:cNvSpPr>
          <p:nvPr/>
        </p:nvSpPr>
        <p:spPr bwMode="auto">
          <a:xfrm>
            <a:off x="1919289" y="2192923"/>
            <a:ext cx="2135521" cy="338554"/>
          </a:xfrm>
          <a:prstGeom prst="rect">
            <a:avLst/>
          </a:prstGeom>
          <a:noFill/>
          <a:ln w="9525">
            <a:noFill/>
            <a:miter lim="800000"/>
            <a:headEnd/>
            <a:tailEnd/>
          </a:ln>
        </p:spPr>
        <p:txBody>
          <a:bodyPr wrap="none" anchor="ctr">
            <a:spAutoFit/>
          </a:bodyPr>
          <a:lstStyle/>
          <a:p>
            <a:pPr eaLnBrk="0" hangingPunct="0"/>
            <a:r>
              <a:rPr lang="en-US" sz="1600" b="1">
                <a:latin typeface="Calibri" pitchFamily="34" charset="0"/>
                <a:cs typeface="Times New Roman" pitchFamily="18" charset="0"/>
              </a:rPr>
              <a:t>|D| - number of tuples</a:t>
            </a:r>
            <a:endParaRPr lang="en-US"/>
          </a:p>
        </p:txBody>
      </p:sp>
      <p:sp>
        <p:nvSpPr>
          <p:cNvPr id="20489" name="Rectangle 11"/>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88074" name="Picture 1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63750" y="3397797"/>
            <a:ext cx="844550" cy="360362"/>
          </a:xfrm>
          <a:prstGeom prst="rect">
            <a:avLst/>
          </a:prstGeom>
          <a:solidFill>
            <a:schemeClr val="tx1"/>
          </a:solidFill>
          <a:ln w="9525">
            <a:noFill/>
            <a:miter lim="800000"/>
            <a:headEnd/>
            <a:tailEnd/>
          </a:ln>
        </p:spPr>
      </p:pic>
      <p:sp>
        <p:nvSpPr>
          <p:cNvPr id="20491" name="Rectangle 12"/>
          <p:cNvSpPr>
            <a:spLocks noChangeArrowheads="1"/>
          </p:cNvSpPr>
          <p:nvPr/>
        </p:nvSpPr>
        <p:spPr bwMode="auto">
          <a:xfrm>
            <a:off x="1524001" y="7773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88077" name="Rectangle 13"/>
          <p:cNvSpPr>
            <a:spLocks noChangeArrowheads="1"/>
          </p:cNvSpPr>
          <p:nvPr/>
        </p:nvSpPr>
        <p:spPr bwMode="auto">
          <a:xfrm>
            <a:off x="1919288" y="3920123"/>
            <a:ext cx="2630400" cy="338554"/>
          </a:xfrm>
          <a:prstGeom prst="rect">
            <a:avLst/>
          </a:prstGeom>
          <a:noFill/>
          <a:ln w="9525">
            <a:noFill/>
            <a:miter lim="800000"/>
            <a:headEnd/>
            <a:tailEnd/>
          </a:ln>
        </p:spPr>
        <p:txBody>
          <a:bodyPr wrap="none" anchor="ctr">
            <a:spAutoFit/>
          </a:bodyPr>
          <a:lstStyle/>
          <a:p>
            <a:pPr eaLnBrk="0" hangingPunct="0"/>
            <a:r>
              <a:rPr lang="en-US" sz="1600" b="1">
                <a:latin typeface="Calibri" pitchFamily="34" charset="0"/>
                <a:cs typeface="Times New Roman" pitchFamily="18" charset="0"/>
              </a:rPr>
              <a:t>n – The number of attributes</a:t>
            </a:r>
            <a:endParaRPr lang="en-US"/>
          </a:p>
        </p:txBody>
      </p:sp>
      <p:sp>
        <p:nvSpPr>
          <p:cNvPr id="20493" name="Rectangle 15"/>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88078" name="Picture 1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063751" y="4982122"/>
            <a:ext cx="2606675" cy="431800"/>
          </a:xfrm>
          <a:prstGeom prst="rect">
            <a:avLst/>
          </a:prstGeom>
          <a:solidFill>
            <a:schemeClr val="tx1"/>
          </a:solidFill>
          <a:ln w="9525">
            <a:noFill/>
            <a:miter lim="800000"/>
            <a:headEnd/>
            <a:tailEnd/>
          </a:ln>
        </p:spPr>
      </p:pic>
      <p:sp>
        <p:nvSpPr>
          <p:cNvPr id="20495" name="Rectangle 16"/>
          <p:cNvSpPr>
            <a:spLocks noChangeArrowheads="1"/>
          </p:cNvSpPr>
          <p:nvPr/>
        </p:nvSpPr>
        <p:spPr bwMode="auto">
          <a:xfrm>
            <a:off x="1524001" y="7773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16" name="Slide Number Placeholder 15"/>
          <p:cNvSpPr>
            <a:spLocks noGrp="1"/>
          </p:cNvSpPr>
          <p:nvPr>
            <p:ph type="sldNum" sz="quarter" idx="11"/>
          </p:nvPr>
        </p:nvSpPr>
        <p:spPr/>
        <p:txBody>
          <a:bodyPr/>
          <a:lstStyle/>
          <a:p>
            <a:pPr>
              <a:defRPr/>
            </a:pPr>
            <a:fld id="{3CF525EA-D8B0-401B-99F1-2B9B36BAEC20}" type="slidenum">
              <a:rPr lang="he-IL" smtClean="0"/>
              <a:pPr>
                <a:defRPr/>
              </a:pPr>
              <a:t>126</a:t>
            </a:fld>
            <a:endParaRPr lang="en-US"/>
          </a:p>
        </p:txBody>
      </p:sp>
    </p:spTree>
    <p:extLst>
      <p:ext uri="{BB962C8B-B14F-4D97-AF65-F5344CB8AC3E}">
        <p14:creationId xmlns:p14="http://schemas.microsoft.com/office/powerpoint/2010/main" val="368261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8068"/>
                                        </p:tgtEl>
                                        <p:attrNameLst>
                                          <p:attrName>style.visibility</p:attrName>
                                        </p:attrNameLst>
                                      </p:cBhvr>
                                      <p:to>
                                        <p:strVal val="visible"/>
                                      </p:to>
                                    </p:set>
                                    <p:anim calcmode="lin" valueType="num">
                                      <p:cBhvr>
                                        <p:cTn id="7" dur="1000" fill="hold"/>
                                        <p:tgtEl>
                                          <p:spTgt spid="88068"/>
                                        </p:tgtEl>
                                        <p:attrNameLst>
                                          <p:attrName>ppt_w</p:attrName>
                                        </p:attrNameLst>
                                      </p:cBhvr>
                                      <p:tavLst>
                                        <p:tav tm="0">
                                          <p:val>
                                            <p:fltVal val="0"/>
                                          </p:val>
                                        </p:tav>
                                        <p:tav tm="100000">
                                          <p:val>
                                            <p:strVal val="#ppt_w"/>
                                          </p:val>
                                        </p:tav>
                                      </p:tavLst>
                                    </p:anim>
                                    <p:anim calcmode="lin" valueType="num">
                                      <p:cBhvr>
                                        <p:cTn id="8" dur="1000" fill="hold"/>
                                        <p:tgtEl>
                                          <p:spTgt spid="88068"/>
                                        </p:tgtEl>
                                        <p:attrNameLst>
                                          <p:attrName>ppt_h</p:attrName>
                                        </p:attrNameLst>
                                      </p:cBhvr>
                                      <p:tavLst>
                                        <p:tav tm="0">
                                          <p:val>
                                            <p:fltVal val="0"/>
                                          </p:val>
                                        </p:tav>
                                        <p:tav tm="100000">
                                          <p:val>
                                            <p:strVal val="#ppt_h"/>
                                          </p:val>
                                        </p:tav>
                                      </p:tavLst>
                                    </p:anim>
                                    <p:anim calcmode="lin" valueType="num">
                                      <p:cBhvr>
                                        <p:cTn id="9" dur="1000" fill="hold"/>
                                        <p:tgtEl>
                                          <p:spTgt spid="88068"/>
                                        </p:tgtEl>
                                        <p:attrNameLst>
                                          <p:attrName>style.rotation</p:attrName>
                                        </p:attrNameLst>
                                      </p:cBhvr>
                                      <p:tavLst>
                                        <p:tav tm="0">
                                          <p:val>
                                            <p:fltVal val="90"/>
                                          </p:val>
                                        </p:tav>
                                        <p:tav tm="100000">
                                          <p:val>
                                            <p:fltVal val="0"/>
                                          </p:val>
                                        </p:tav>
                                      </p:tavLst>
                                    </p:anim>
                                    <p:animEffect transition="in" filter="fade">
                                      <p:cBhvr>
                                        <p:cTn id="10" dur="1000"/>
                                        <p:tgtEl>
                                          <p:spTgt spid="8806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0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0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0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078"/>
                                        </p:tgtEl>
                                        <p:attrNameLst>
                                          <p:attrName>style.visibility</p:attrName>
                                        </p:attrNameLst>
                                      </p:cBhvr>
                                      <p:to>
                                        <p:strVal val="visible"/>
                                      </p:to>
                                    </p:set>
                                  </p:childTnLst>
                                </p:cTn>
                              </p:par>
                            </p:childTnLst>
                          </p:cTn>
                        </p:par>
                        <p:par>
                          <p:cTn id="43" fill="hold">
                            <p:stCondLst>
                              <p:cond delay="0"/>
                            </p:stCondLst>
                            <p:childTnLst>
                              <p:par>
                                <p:cTn id="44" presetID="10" presetClass="exit" presetSubtype="0" fill="hold" nodeType="afterEffect">
                                  <p:stCondLst>
                                    <p:cond delay="0"/>
                                  </p:stCondLst>
                                  <p:iterate type="lt">
                                    <p:tmPct val="0"/>
                                  </p:iterate>
                                  <p:childTnLst>
                                    <p:animEffect transition="out" filter="fade">
                                      <p:cBhvr>
                                        <p:cTn id="45" dur="2000"/>
                                        <p:tgtEl>
                                          <p:spTgt spid="88068"/>
                                        </p:tgtEl>
                                      </p:cBhvr>
                                    </p:animEffect>
                                    <p:set>
                                      <p:cBhvr>
                                        <p:cTn id="46" dur="1" fill="hold">
                                          <p:stCondLst>
                                            <p:cond delay="1999"/>
                                          </p:stCondLst>
                                        </p:cTn>
                                        <p:tgtEl>
                                          <p:spTgt spid="8806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8071" grpId="0"/>
      <p:bldP spid="8807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Attribute Selection</a:t>
            </a:r>
          </a:p>
        </p:txBody>
      </p:sp>
      <p:sp>
        <p:nvSpPr>
          <p:cNvPr id="6" name="Text Placeholder 5"/>
          <p:cNvSpPr>
            <a:spLocks noGrp="1"/>
          </p:cNvSpPr>
          <p:nvPr>
            <p:ph type="body" sz="half" idx="2"/>
          </p:nvPr>
        </p:nvSpPr>
        <p:spPr/>
        <p:txBody>
          <a:bodyPr/>
          <a:lstStyle/>
          <a:p>
            <a:endParaRPr lang="en-US"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30756715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Attribute Selection</a:t>
            </a:r>
            <a:endParaRPr lang="en-US" dirty="0"/>
          </a:p>
        </p:txBody>
      </p:sp>
      <p:sp>
        <p:nvSpPr>
          <p:cNvPr id="3" name="Content Placeholder 2"/>
          <p:cNvSpPr>
            <a:spLocks noGrp="1"/>
          </p:cNvSpPr>
          <p:nvPr>
            <p:ph sz="quarter" idx="1"/>
          </p:nvPr>
        </p:nvSpPr>
        <p:spPr>
          <a:xfrm>
            <a:off x="1981200" y="1600201"/>
            <a:ext cx="7467600" cy="4873625"/>
          </a:xfrm>
        </p:spPr>
        <p:txBody>
          <a:bodyPr>
            <a:normAutofit lnSpcReduction="10000"/>
          </a:bodyPr>
          <a:lstStyle/>
          <a:p>
            <a:pPr algn="l" rtl="0"/>
            <a:r>
              <a:rPr lang="en-US" dirty="0" smtClean="0">
                <a:cs typeface="Times New Roman" pitchFamily="18" charset="0"/>
              </a:rPr>
              <a:t>Not to be confused with the preprocessing step…</a:t>
            </a:r>
            <a:br>
              <a:rPr lang="en-US" dirty="0" smtClean="0">
                <a:cs typeface="Times New Roman" pitchFamily="18" charset="0"/>
              </a:rPr>
            </a:br>
            <a:endParaRPr lang="en-US" dirty="0" smtClean="0">
              <a:cs typeface="Times New Roman" pitchFamily="18" charset="0"/>
            </a:endParaRPr>
          </a:p>
          <a:p>
            <a:pPr algn="l" rtl="0"/>
            <a:r>
              <a:rPr lang="en-US" dirty="0" smtClean="0">
                <a:cs typeface="Times New Roman" pitchFamily="18" charset="0"/>
              </a:rPr>
              <a:t>We talk about splitting rules: Decide on the “best” splitting criteria</a:t>
            </a:r>
            <a:br>
              <a:rPr lang="en-US" dirty="0" smtClean="0">
                <a:cs typeface="Times New Roman" pitchFamily="18" charset="0"/>
              </a:rPr>
            </a:br>
            <a:endParaRPr lang="en-US" dirty="0" smtClean="0">
              <a:cs typeface="Times New Roman" pitchFamily="18" charset="0"/>
            </a:endParaRPr>
          </a:p>
          <a:p>
            <a:pPr algn="l" rtl="0"/>
            <a:r>
              <a:rPr lang="en-US" dirty="0" smtClean="0">
                <a:cs typeface="Times New Roman" pitchFamily="18" charset="0"/>
              </a:rPr>
              <a:t>Watch out Information Theory is coming back…</a:t>
            </a:r>
          </a:p>
          <a:p>
            <a:pPr lvl="1" algn="l" rtl="0"/>
            <a:r>
              <a:rPr lang="en-US" dirty="0" smtClean="0">
                <a:cs typeface="Times New Roman" pitchFamily="18" charset="0"/>
              </a:rPr>
              <a:t>Information Gain</a:t>
            </a:r>
          </a:p>
          <a:p>
            <a:pPr lvl="1" algn="l" rtl="0"/>
            <a:r>
              <a:rPr lang="en-US" dirty="0" smtClean="0">
                <a:cs typeface="Times New Roman" pitchFamily="18" charset="0"/>
              </a:rPr>
              <a:t>Gain Ratio</a:t>
            </a:r>
          </a:p>
          <a:p>
            <a:pPr lvl="1" algn="l" rtl="0"/>
            <a:r>
              <a:rPr lang="en-US" dirty="0" smtClean="0">
                <a:cs typeface="Times New Roman" pitchFamily="18" charset="0"/>
              </a:rPr>
              <a:t>Gini Index</a:t>
            </a:r>
          </a:p>
          <a:p>
            <a:pPr lvl="1" algn="l" rtl="0"/>
            <a:r>
              <a:rPr lang="en-US" dirty="0" err="1" smtClean="0">
                <a:cs typeface="Times New Roman" pitchFamily="18" charset="0"/>
              </a:rPr>
              <a:t>Twoing</a:t>
            </a:r>
            <a:r>
              <a:rPr lang="en-US" dirty="0" smtClean="0">
                <a:cs typeface="Times New Roman" pitchFamily="18" charset="0"/>
              </a:rPr>
              <a:t> Splitting</a:t>
            </a:r>
          </a:p>
        </p:txBody>
      </p:sp>
      <p:pic>
        <p:nvPicPr>
          <p:cNvPr id="92162" name="Picture 2" descr="http://blogforyouth.com/wp-content/uploads/2010/02/Decision-making-tips-for-youth.jpg"/>
          <p:cNvPicPr>
            <a:picLocks noChangeAspect="1" noChangeArrowheads="1"/>
          </p:cNvPicPr>
          <p:nvPr/>
        </p:nvPicPr>
        <p:blipFill>
          <a:blip r:embed="rId2" cstate="print"/>
          <a:srcRect/>
          <a:stretch>
            <a:fillRect/>
          </a:stretch>
        </p:blipFill>
        <p:spPr bwMode="auto">
          <a:xfrm>
            <a:off x="8153400" y="4762332"/>
            <a:ext cx="2632788" cy="2095668"/>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3CF525EA-D8B0-401B-99F1-2B9B36BAEC20}" type="slidenum">
              <a:rPr lang="he-IL" smtClean="0"/>
              <a:pPr>
                <a:defRPr/>
              </a:pPr>
              <a:t>128</a:t>
            </a:fld>
            <a:endParaRPr lang="en-US"/>
          </a:p>
        </p:txBody>
      </p:sp>
    </p:spTree>
    <p:extLst>
      <p:ext uri="{BB962C8B-B14F-4D97-AF65-F5344CB8AC3E}">
        <p14:creationId xmlns:p14="http://schemas.microsoft.com/office/powerpoint/2010/main" val="10187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2162"/>
                                        </p:tgtEl>
                                        <p:attrNameLst>
                                          <p:attrName>style.visibility</p:attrName>
                                        </p:attrNameLst>
                                      </p:cBhvr>
                                      <p:to>
                                        <p:strVal val="visible"/>
                                      </p:to>
                                    </p:set>
                                    <p:anim calcmode="lin" valueType="num">
                                      <p:cBhvr additive="base">
                                        <p:cTn id="7" dur="500" fill="hold"/>
                                        <p:tgtEl>
                                          <p:spTgt spid="92162"/>
                                        </p:tgtEl>
                                        <p:attrNameLst>
                                          <p:attrName>ppt_x</p:attrName>
                                        </p:attrNameLst>
                                      </p:cBhvr>
                                      <p:tavLst>
                                        <p:tav tm="0">
                                          <p:val>
                                            <p:strVal val="#ppt_x"/>
                                          </p:val>
                                        </p:tav>
                                        <p:tav tm="100000">
                                          <p:val>
                                            <p:strVal val="#ppt_x"/>
                                          </p:val>
                                        </p:tav>
                                      </p:tavLst>
                                    </p:anim>
                                    <p:anim calcmode="lin" valueType="num">
                                      <p:cBhvr additive="base">
                                        <p:cTn id="8" dur="500" fill="hold"/>
                                        <p:tgtEl>
                                          <p:spTgt spid="921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313" y="0"/>
            <a:ext cx="7467600" cy="1143000"/>
          </a:xfrm>
        </p:spPr>
        <p:txBody>
          <a:bodyPr/>
          <a:lstStyle/>
          <a:p>
            <a:pPr>
              <a:defRPr/>
            </a:pPr>
            <a:r>
              <a:rPr lang="en-US" dirty="0" smtClean="0"/>
              <a:t>Information Gain</a:t>
            </a:r>
            <a:endParaRPr lang="en-US" dirty="0"/>
          </a:p>
        </p:txBody>
      </p:sp>
      <p:sp>
        <p:nvSpPr>
          <p:cNvPr id="3" name="Content Placeholder 2"/>
          <p:cNvSpPr>
            <a:spLocks noGrp="1"/>
          </p:cNvSpPr>
          <p:nvPr>
            <p:ph sz="quarter" idx="1"/>
          </p:nvPr>
        </p:nvSpPr>
        <p:spPr>
          <a:xfrm>
            <a:off x="1919288" y="1341439"/>
            <a:ext cx="7212012" cy="4916487"/>
          </a:xfrm>
          <a:solidFill>
            <a:schemeClr val="bg1">
              <a:lumMod val="65000"/>
              <a:lumOff val="35000"/>
            </a:schemeClr>
          </a:solidFill>
        </p:spPr>
        <p:txBody>
          <a:bodyPr/>
          <a:lstStyle/>
          <a:p>
            <a:pPr algn="l" rtl="0"/>
            <a:r>
              <a:rPr lang="en-US" dirty="0" smtClean="0">
                <a:cs typeface="Times New Roman" pitchFamily="18" charset="0"/>
              </a:rPr>
              <a:t>What is the uncertainty in the data?</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endParaRPr lang="en-US" dirty="0" smtClean="0">
              <a:cs typeface="Times New Roman" pitchFamily="18" charset="0"/>
            </a:endParaRPr>
          </a:p>
          <a:p>
            <a:pPr algn="l" rtl="0"/>
            <a:r>
              <a:rPr lang="en-US" dirty="0" smtClean="0">
                <a:cs typeface="Times New Roman" pitchFamily="18" charset="0"/>
              </a:rPr>
              <a:t>And if we split on attribute </a:t>
            </a:r>
            <a:r>
              <a:rPr lang="en-US" i="1" dirty="0" smtClean="0">
                <a:cs typeface="Times New Roman" pitchFamily="18" charset="0"/>
              </a:rPr>
              <a:t>A</a:t>
            </a:r>
            <a:r>
              <a:rPr lang="en-US" dirty="0" smtClean="0">
                <a:cs typeface="Times New Roman" pitchFamily="18" charset="0"/>
              </a:rPr>
              <a:t>?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endParaRPr lang="en-US" dirty="0" smtClean="0">
              <a:cs typeface="Times New Roman" pitchFamily="18" charset="0"/>
            </a:endParaRPr>
          </a:p>
          <a:p>
            <a:pPr algn="l" rtl="0"/>
            <a:r>
              <a:rPr lang="en-US" dirty="0" smtClean="0">
                <a:cs typeface="Times New Roman" pitchFamily="18" charset="0"/>
              </a:rPr>
              <a:t>So what’s the “gain” of splitting on </a:t>
            </a:r>
            <a:r>
              <a:rPr lang="en-US" i="1" dirty="0" smtClean="0">
                <a:cs typeface="Times New Roman" pitchFamily="18" charset="0"/>
              </a:rPr>
              <a:t>A</a:t>
            </a:r>
            <a:r>
              <a:rPr lang="en-US" dirty="0" smtClean="0">
                <a:cs typeface="Times New Roman" pitchFamily="18" charset="0"/>
              </a:rPr>
              <a:t>?</a:t>
            </a:r>
          </a:p>
          <a:p>
            <a:pPr algn="l" rtl="0"/>
            <a:endParaRPr lang="en-US" dirty="0" smtClean="0">
              <a:cs typeface="Times New Roman" pitchFamily="18" charset="0"/>
            </a:endParaRPr>
          </a:p>
        </p:txBody>
      </p:sp>
      <p:sp>
        <p:nvSpPr>
          <p:cNvPr id="22532" name="Rectangle 2"/>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9318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24113" y="1844675"/>
            <a:ext cx="2400300" cy="704850"/>
          </a:xfrm>
          <a:prstGeom prst="rect">
            <a:avLst/>
          </a:prstGeom>
          <a:solidFill>
            <a:schemeClr val="tx1"/>
          </a:solidFill>
          <a:ln w="9525">
            <a:noFill/>
            <a:miter lim="800000"/>
            <a:headEnd/>
            <a:tailEnd/>
          </a:ln>
        </p:spPr>
      </p:pic>
      <p:sp>
        <p:nvSpPr>
          <p:cNvPr id="22534" name="Rectangle 3"/>
          <p:cNvSpPr>
            <a:spLocks noChangeArrowheads="1"/>
          </p:cNvSpPr>
          <p:nvPr/>
        </p:nvSpPr>
        <p:spPr bwMode="auto">
          <a:xfrm>
            <a:off x="1524001" y="1205984"/>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22535" name="Rectangle 5"/>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en-US"/>
          </a:p>
        </p:txBody>
      </p:sp>
      <p:sp>
        <p:nvSpPr>
          <p:cNvPr id="22536" name="Rectangle 7"/>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en-US"/>
          </a:p>
        </p:txBody>
      </p:sp>
      <p:pic>
        <p:nvPicPr>
          <p:cNvPr id="93190"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016500" y="2060576"/>
            <a:ext cx="685800" cy="276225"/>
          </a:xfrm>
          <a:prstGeom prst="rect">
            <a:avLst/>
          </a:prstGeom>
          <a:solidFill>
            <a:schemeClr val="tx1"/>
          </a:solidFill>
          <a:ln w="9525">
            <a:noFill/>
            <a:miter lim="800000"/>
            <a:headEnd/>
            <a:tailEnd/>
          </a:ln>
        </p:spPr>
      </p:pic>
      <p:sp>
        <p:nvSpPr>
          <p:cNvPr id="22538" name="Rectangle 9"/>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93192"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351088" y="3500439"/>
            <a:ext cx="2876550" cy="733425"/>
          </a:xfrm>
          <a:prstGeom prst="rect">
            <a:avLst/>
          </a:prstGeom>
          <a:solidFill>
            <a:schemeClr val="tx1"/>
          </a:solidFill>
          <a:ln w="9525">
            <a:noFill/>
            <a:miter lim="800000"/>
            <a:headEnd/>
            <a:tailEnd/>
          </a:ln>
        </p:spPr>
      </p:pic>
      <p:sp>
        <p:nvSpPr>
          <p:cNvPr id="22540" name="Rectangle 10"/>
          <p:cNvSpPr>
            <a:spLocks noChangeArrowheads="1"/>
          </p:cNvSpPr>
          <p:nvPr/>
        </p:nvSpPr>
        <p:spPr bwMode="auto">
          <a:xfrm>
            <a:off x="1524001" y="12345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22541" name="Rectangle 12"/>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93195" name="Picture 1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303839" y="3716338"/>
            <a:ext cx="936625" cy="292100"/>
          </a:xfrm>
          <a:prstGeom prst="rect">
            <a:avLst/>
          </a:prstGeom>
          <a:solidFill>
            <a:schemeClr val="tx1"/>
          </a:solidFill>
          <a:ln w="9525">
            <a:noFill/>
            <a:miter lim="800000"/>
            <a:headEnd/>
            <a:tailEnd/>
          </a:ln>
        </p:spPr>
      </p:pic>
      <p:sp>
        <p:nvSpPr>
          <p:cNvPr id="22543" name="Rectangle 13"/>
          <p:cNvSpPr>
            <a:spLocks noChangeArrowheads="1"/>
          </p:cNvSpPr>
          <p:nvPr/>
        </p:nvSpPr>
        <p:spPr bwMode="auto">
          <a:xfrm>
            <a:off x="1524001" y="7773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22544" name="Rectangle 15"/>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93198" name="Picture 1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279650" y="5445126"/>
            <a:ext cx="3824288" cy="360363"/>
          </a:xfrm>
          <a:prstGeom prst="rect">
            <a:avLst/>
          </a:prstGeom>
          <a:solidFill>
            <a:schemeClr val="tx1"/>
          </a:solidFill>
          <a:ln w="9525">
            <a:noFill/>
            <a:miter lim="800000"/>
            <a:headEnd/>
            <a:tailEnd/>
          </a:ln>
        </p:spPr>
      </p:pic>
      <p:sp>
        <p:nvSpPr>
          <p:cNvPr id="22546" name="Rectangle 16"/>
          <p:cNvSpPr>
            <a:spLocks noChangeArrowheads="1"/>
          </p:cNvSpPr>
          <p:nvPr/>
        </p:nvSpPr>
        <p:spPr bwMode="auto">
          <a:xfrm>
            <a:off x="1524001" y="7773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22547" name="Rectangle 18"/>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93201" name="Picture 1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240464" y="5445126"/>
            <a:ext cx="2097087" cy="360363"/>
          </a:xfrm>
          <a:prstGeom prst="rect">
            <a:avLst/>
          </a:prstGeom>
          <a:solidFill>
            <a:schemeClr val="tx1"/>
          </a:solidFill>
          <a:ln w="9525">
            <a:noFill/>
            <a:miter lim="800000"/>
            <a:headEnd/>
            <a:tailEnd/>
          </a:ln>
        </p:spPr>
      </p:pic>
      <p:sp>
        <p:nvSpPr>
          <p:cNvPr id="22549" name="Rectangle 19"/>
          <p:cNvSpPr>
            <a:spLocks noChangeArrowheads="1"/>
          </p:cNvSpPr>
          <p:nvPr/>
        </p:nvSpPr>
        <p:spPr bwMode="auto">
          <a:xfrm>
            <a:off x="1524001" y="7773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22550" name="Rectangle 21"/>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en-US"/>
          </a:p>
        </p:txBody>
      </p:sp>
      <p:pic>
        <p:nvPicPr>
          <p:cNvPr id="93204" name="Picture 20"/>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8434388" y="5443538"/>
            <a:ext cx="1223962" cy="404812"/>
          </a:xfrm>
          <a:prstGeom prst="rect">
            <a:avLst/>
          </a:prstGeom>
          <a:solidFill>
            <a:schemeClr val="tx1"/>
          </a:solidFill>
          <a:ln w="9525">
            <a:noFill/>
            <a:miter lim="800000"/>
            <a:headEnd/>
            <a:tailEnd/>
          </a:ln>
        </p:spPr>
      </p:pic>
      <p:sp>
        <p:nvSpPr>
          <p:cNvPr id="24" name="Slide Number Placeholder 23"/>
          <p:cNvSpPr>
            <a:spLocks noGrp="1"/>
          </p:cNvSpPr>
          <p:nvPr>
            <p:ph type="sldNum" sz="quarter" idx="11"/>
          </p:nvPr>
        </p:nvSpPr>
        <p:spPr/>
        <p:txBody>
          <a:bodyPr/>
          <a:lstStyle/>
          <a:p>
            <a:pPr>
              <a:defRPr/>
            </a:pPr>
            <a:fld id="{3CF525EA-D8B0-401B-99F1-2B9B36BAEC20}" type="slidenum">
              <a:rPr lang="he-IL" smtClean="0"/>
              <a:pPr>
                <a:defRPr/>
              </a:pPr>
              <a:t>129</a:t>
            </a:fld>
            <a:endParaRPr lang="en-US"/>
          </a:p>
        </p:txBody>
      </p:sp>
    </p:spTree>
    <p:extLst>
      <p:ext uri="{BB962C8B-B14F-4D97-AF65-F5344CB8AC3E}">
        <p14:creationId xmlns:p14="http://schemas.microsoft.com/office/powerpoint/2010/main" val="360093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1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1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1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31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320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4" name="Slide Number Placeholder 3"/>
          <p:cNvSpPr>
            <a:spLocks noGrp="1"/>
          </p:cNvSpPr>
          <p:nvPr>
            <p:ph type="sldNum" sz="quarter" idx="4294967295"/>
          </p:nvPr>
        </p:nvSpPr>
        <p:spPr/>
        <p:txBody>
          <a:bodyPr/>
          <a:lstStyle/>
          <a:p>
            <a:pPr rtl="0"/>
            <a:fld id="{6EDAB462-8378-4A72-B037-15DB491BC9D5}" type="slidenum">
              <a:rPr lang="en-US">
                <a:latin typeface="Century Schoolbook"/>
              </a:rPr>
              <a:pPr rtl="0"/>
              <a:t>13</a:t>
            </a:fld>
            <a:endParaRPr lang="en-US">
              <a:latin typeface="Century Schoolbook"/>
            </a:endParaRPr>
          </a:p>
        </p:txBody>
      </p:sp>
      <p:graphicFrame>
        <p:nvGraphicFramePr>
          <p:cNvPr id="5" name="Diagram 4"/>
          <p:cNvGraphicFramePr/>
          <p:nvPr>
            <p:extLst>
              <p:ext uri="{D42A27DB-BD31-4B8C-83A1-F6EECF244321}">
                <p14:modId xmlns:p14="http://schemas.microsoft.com/office/powerpoint/2010/main" val="2187192433"/>
              </p:ext>
            </p:extLst>
          </p:nvPr>
        </p:nvGraphicFramePr>
        <p:xfrm>
          <a:off x="289249" y="1550092"/>
          <a:ext cx="11148527" cy="4337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82879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Meaning of Information Gain?</a:t>
            </a:r>
            <a:endParaRPr lang="en-US" dirty="0"/>
          </a:p>
        </p:txBody>
      </p:sp>
      <p:sp>
        <p:nvSpPr>
          <p:cNvPr id="3" name="Content Placeholder 2"/>
          <p:cNvSpPr>
            <a:spLocks noGrp="1"/>
          </p:cNvSpPr>
          <p:nvPr>
            <p:ph sz="quarter" idx="1"/>
          </p:nvPr>
        </p:nvSpPr>
        <p:spPr>
          <a:xfrm>
            <a:off x="1919287" y="1484314"/>
            <a:ext cx="10079879" cy="4873625"/>
          </a:xfrm>
        </p:spPr>
        <p:txBody>
          <a:bodyPr>
            <a:normAutofit/>
          </a:bodyPr>
          <a:lstStyle/>
          <a:p>
            <a:pPr algn="l" rtl="0"/>
            <a:r>
              <a:rPr lang="en-US" dirty="0" smtClean="0">
                <a:cs typeface="Times New Roman" pitchFamily="18" charset="0"/>
              </a:rPr>
              <a:t>So what is the “best” splitting criteria according to the Information Gain principle?</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endParaRPr lang="en-US" dirty="0" smtClean="0">
              <a:cs typeface="Times New Roman" pitchFamily="18" charset="0"/>
            </a:endParaRPr>
          </a:p>
          <a:p>
            <a:pPr algn="l" rtl="0"/>
            <a:r>
              <a:rPr lang="en-US" u="sng" dirty="0" smtClean="0">
                <a:cs typeface="Times New Roman" pitchFamily="18" charset="0"/>
              </a:rPr>
              <a:t>Answer:</a:t>
            </a:r>
            <a:r>
              <a:rPr lang="en-US" dirty="0" smtClean="0">
                <a:cs typeface="Times New Roman" pitchFamily="18" charset="0"/>
              </a:rPr>
              <a:t> The “best” attribute is the attribute with minimum conditional entropy </a:t>
            </a:r>
          </a:p>
          <a:p>
            <a:pPr lvl="1" algn="l" rtl="0"/>
            <a:r>
              <a:rPr lang="en-US" dirty="0" smtClean="0">
                <a:cs typeface="Times New Roman" pitchFamily="18" charset="0"/>
              </a:rPr>
              <a:t>This attribute has the highest information gain</a:t>
            </a:r>
          </a:p>
          <a:p>
            <a:pPr algn="l" rtl="0"/>
            <a:r>
              <a:rPr lang="en-US" dirty="0" smtClean="0">
                <a:cs typeface="Times New Roman" pitchFamily="18" charset="0"/>
              </a:rPr>
              <a:t>This is the </a:t>
            </a:r>
            <a:r>
              <a:rPr lang="en-US" b="1" u="sng" dirty="0" smtClean="0">
                <a:cs typeface="Times New Roman" pitchFamily="18" charset="0"/>
              </a:rPr>
              <a:t>ID3</a:t>
            </a:r>
            <a:r>
              <a:rPr lang="en-US" dirty="0" smtClean="0">
                <a:cs typeface="Times New Roman" pitchFamily="18" charset="0"/>
              </a:rPr>
              <a:t> algorithm…</a:t>
            </a:r>
            <a:br>
              <a:rPr lang="en-US" dirty="0" smtClean="0">
                <a:cs typeface="Times New Roman" pitchFamily="18" charset="0"/>
              </a:rPr>
            </a:br>
            <a:r>
              <a:rPr lang="en-US" dirty="0" smtClean="0">
                <a:cs typeface="Times New Roman" pitchFamily="18" charset="0"/>
              </a:rPr>
              <a:t>Greedy…</a:t>
            </a:r>
          </a:p>
        </p:txBody>
      </p:sp>
      <p:pic>
        <p:nvPicPr>
          <p:cNvPr id="5" name="Picture 1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67609" y="2348881"/>
            <a:ext cx="3824287" cy="360363"/>
          </a:xfrm>
          <a:prstGeom prst="rect">
            <a:avLst/>
          </a:prstGeom>
          <a:solidFill>
            <a:schemeClr val="tx1"/>
          </a:solidFill>
          <a:ln w="9525">
            <a:noFill/>
            <a:miter lim="800000"/>
            <a:headEnd/>
            <a:tailEnd/>
          </a:ln>
        </p:spPr>
      </p:pic>
      <p:grpSp>
        <p:nvGrpSpPr>
          <p:cNvPr id="4" name="Group 8"/>
          <p:cNvGrpSpPr>
            <a:grpSpLocks/>
          </p:cNvGrpSpPr>
          <p:nvPr/>
        </p:nvGrpSpPr>
        <p:grpSpPr bwMode="auto">
          <a:xfrm>
            <a:off x="2711625" y="2780929"/>
            <a:ext cx="3419475" cy="403225"/>
            <a:chOff x="4283969" y="2996952"/>
            <a:chExt cx="3419088" cy="403409"/>
          </a:xfrm>
          <a:solidFill>
            <a:schemeClr val="tx1"/>
          </a:solidFill>
        </p:grpSpPr>
        <p:pic>
          <p:nvPicPr>
            <p:cNvPr id="24584" name="Picture 1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83969" y="2998002"/>
              <a:ext cx="2098164" cy="360040"/>
            </a:xfrm>
            <a:prstGeom prst="rect">
              <a:avLst/>
            </a:prstGeom>
            <a:grpFill/>
            <a:ln w="9525">
              <a:noFill/>
              <a:miter lim="800000"/>
              <a:headEnd/>
              <a:tailEnd/>
            </a:ln>
          </p:spPr>
        </p:pic>
        <p:pic>
          <p:nvPicPr>
            <p:cNvPr id="24585" name="Picture 2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478921" y="2996952"/>
              <a:ext cx="1224136" cy="403409"/>
            </a:xfrm>
            <a:prstGeom prst="rect">
              <a:avLst/>
            </a:prstGeom>
            <a:grpFill/>
            <a:ln w="9525">
              <a:noFill/>
              <a:miter lim="800000"/>
              <a:headEnd/>
              <a:tailEnd/>
            </a:ln>
          </p:spPr>
        </p:pic>
      </p:grpSp>
      <p:pic>
        <p:nvPicPr>
          <p:cNvPr id="8" name="Picture 8"/>
          <p:cNvPicPr>
            <a:picLocks noChangeAspect="1" noChangeArrowheads="1"/>
          </p:cNvPicPr>
          <p:nvPr/>
        </p:nvPicPr>
        <p:blipFill>
          <a:blip r:embed="rId5" cstate="print">
            <a:clrChange>
              <a:clrFrom>
                <a:srgbClr val="FFFFFF"/>
              </a:clrFrom>
              <a:clrTo>
                <a:srgbClr val="FFFFFF">
                  <a:alpha val="0"/>
                </a:srgbClr>
              </a:clrTo>
            </a:clrChange>
          </a:blip>
          <a:srcRect r="67458"/>
          <a:stretch>
            <a:fillRect/>
          </a:stretch>
        </p:blipFill>
        <p:spPr bwMode="auto">
          <a:xfrm>
            <a:off x="5518962" y="4417784"/>
            <a:ext cx="1079500" cy="445100"/>
          </a:xfrm>
          <a:prstGeom prst="rect">
            <a:avLst/>
          </a:prstGeom>
          <a:solidFill>
            <a:schemeClr val="tx1"/>
          </a:solidFill>
          <a:ln w="9525">
            <a:noFill/>
            <a:miter lim="800000"/>
            <a:headEnd/>
            <a:tailEnd/>
          </a:ln>
        </p:spPr>
      </p:pic>
      <p:sp>
        <p:nvSpPr>
          <p:cNvPr id="10" name="Slide Number Placeholder 9"/>
          <p:cNvSpPr>
            <a:spLocks noGrp="1"/>
          </p:cNvSpPr>
          <p:nvPr>
            <p:ph type="sldNum" sz="quarter" idx="11"/>
          </p:nvPr>
        </p:nvSpPr>
        <p:spPr/>
        <p:txBody>
          <a:bodyPr/>
          <a:lstStyle/>
          <a:p>
            <a:pPr>
              <a:defRPr/>
            </a:pPr>
            <a:fld id="{3CF525EA-D8B0-401B-99F1-2B9B36BAEC20}" type="slidenum">
              <a:rPr lang="he-IL" smtClean="0"/>
              <a:pPr>
                <a:defRPr/>
              </a:pPr>
              <a:t>130</a:t>
            </a:fld>
            <a:endParaRPr lang="en-US"/>
          </a:p>
        </p:txBody>
      </p:sp>
    </p:spTree>
    <p:extLst>
      <p:ext uri="{BB962C8B-B14F-4D97-AF65-F5344CB8AC3E}">
        <p14:creationId xmlns:p14="http://schemas.microsoft.com/office/powerpoint/2010/main" val="214815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cstate="print"/>
          <a:srcRect/>
          <a:stretch>
            <a:fillRect/>
          </a:stretch>
        </p:blipFill>
        <p:spPr bwMode="auto">
          <a:xfrm>
            <a:off x="3431704" y="159990"/>
            <a:ext cx="5800725" cy="5429250"/>
          </a:xfrm>
          <a:prstGeom prst="rect">
            <a:avLst/>
          </a:prstGeom>
          <a:noFill/>
          <a:ln w="9525">
            <a:noFill/>
            <a:miter lim="800000"/>
            <a:headEnd/>
            <a:tailEnd/>
          </a:ln>
        </p:spPr>
      </p:pic>
      <p:pic>
        <p:nvPicPr>
          <p:cNvPr id="97283" name="Picture 3"/>
          <p:cNvPicPr>
            <a:picLocks noChangeAspect="1" noChangeArrowheads="1"/>
          </p:cNvPicPr>
          <p:nvPr/>
        </p:nvPicPr>
        <p:blipFill>
          <a:blip r:embed="rId3" cstate="print"/>
          <a:srcRect/>
          <a:stretch>
            <a:fillRect/>
          </a:stretch>
        </p:blipFill>
        <p:spPr bwMode="auto">
          <a:xfrm>
            <a:off x="3431704" y="5589240"/>
            <a:ext cx="5257800" cy="11239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131</a:t>
            </a:fld>
            <a:endParaRPr lang="en-US"/>
          </a:p>
        </p:txBody>
      </p:sp>
    </p:spTree>
    <p:extLst>
      <p:ext uri="{BB962C8B-B14F-4D97-AF65-F5344CB8AC3E}">
        <p14:creationId xmlns:p14="http://schemas.microsoft.com/office/powerpoint/2010/main" val="391476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7282"/>
                                        </p:tgtEl>
                                        <p:attrNameLst>
                                          <p:attrName>style.visibility</p:attrName>
                                        </p:attrNameLst>
                                      </p:cBhvr>
                                      <p:to>
                                        <p:strVal val="visible"/>
                                      </p:to>
                                    </p:set>
                                    <p:anim calcmode="lin" valueType="num">
                                      <p:cBhvr additive="base">
                                        <p:cTn id="7" dur="500" fill="hold"/>
                                        <p:tgtEl>
                                          <p:spTgt spid="97282"/>
                                        </p:tgtEl>
                                        <p:attrNameLst>
                                          <p:attrName>ppt_x</p:attrName>
                                        </p:attrNameLst>
                                      </p:cBhvr>
                                      <p:tavLst>
                                        <p:tav tm="0">
                                          <p:val>
                                            <p:strVal val="#ppt_x"/>
                                          </p:val>
                                        </p:tav>
                                        <p:tav tm="100000">
                                          <p:val>
                                            <p:strVal val="#ppt_x"/>
                                          </p:val>
                                        </p:tav>
                                      </p:tavLst>
                                    </p:anim>
                                    <p:anim calcmode="lin" valueType="num">
                                      <p:cBhvr additive="base">
                                        <p:cTn id="8" dur="500" fill="hold"/>
                                        <p:tgtEl>
                                          <p:spTgt spid="972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97283"/>
                                        </p:tgtEl>
                                        <p:attrNameLst>
                                          <p:attrName>style.visibility</p:attrName>
                                        </p:attrNameLst>
                                      </p:cBhvr>
                                      <p:to>
                                        <p:strVal val="visible"/>
                                      </p:to>
                                    </p:set>
                                    <p:animEffect transition="in" filter="wipe(down)">
                                      <p:cBhvr>
                                        <p:cTn id="13" dur="580">
                                          <p:stCondLst>
                                            <p:cond delay="0"/>
                                          </p:stCondLst>
                                        </p:cTn>
                                        <p:tgtEl>
                                          <p:spTgt spid="97283"/>
                                        </p:tgtEl>
                                      </p:cBhvr>
                                    </p:animEffect>
                                    <p:anim calcmode="lin" valueType="num">
                                      <p:cBhvr>
                                        <p:cTn id="14" dur="1822" tmFilter="0,0; 0.14,0.36; 0.43,0.73; 0.71,0.91; 1.0,1.0">
                                          <p:stCondLst>
                                            <p:cond delay="0"/>
                                          </p:stCondLst>
                                        </p:cTn>
                                        <p:tgtEl>
                                          <p:spTgt spid="9728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728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728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728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7283"/>
                                        </p:tgtEl>
                                        <p:attrNameLst>
                                          <p:attrName>ppt_y</p:attrName>
                                        </p:attrNameLst>
                                      </p:cBhvr>
                                      <p:tavLst>
                                        <p:tav tm="0" fmla="#ppt_y-sin(pi*$)/81">
                                          <p:val>
                                            <p:fltVal val="0"/>
                                          </p:val>
                                        </p:tav>
                                        <p:tav tm="100000">
                                          <p:val>
                                            <p:fltVal val="1"/>
                                          </p:val>
                                        </p:tav>
                                      </p:tavLst>
                                    </p:anim>
                                    <p:animScale>
                                      <p:cBhvr>
                                        <p:cTn id="19" dur="26">
                                          <p:stCondLst>
                                            <p:cond delay="650"/>
                                          </p:stCondLst>
                                        </p:cTn>
                                        <p:tgtEl>
                                          <p:spTgt spid="97283"/>
                                        </p:tgtEl>
                                      </p:cBhvr>
                                      <p:to x="100000" y="60000"/>
                                    </p:animScale>
                                    <p:animScale>
                                      <p:cBhvr>
                                        <p:cTn id="20" dur="166" decel="50000">
                                          <p:stCondLst>
                                            <p:cond delay="676"/>
                                          </p:stCondLst>
                                        </p:cTn>
                                        <p:tgtEl>
                                          <p:spTgt spid="97283"/>
                                        </p:tgtEl>
                                      </p:cBhvr>
                                      <p:to x="100000" y="100000"/>
                                    </p:animScale>
                                    <p:animScale>
                                      <p:cBhvr>
                                        <p:cTn id="21" dur="26">
                                          <p:stCondLst>
                                            <p:cond delay="1312"/>
                                          </p:stCondLst>
                                        </p:cTn>
                                        <p:tgtEl>
                                          <p:spTgt spid="97283"/>
                                        </p:tgtEl>
                                      </p:cBhvr>
                                      <p:to x="100000" y="80000"/>
                                    </p:animScale>
                                    <p:animScale>
                                      <p:cBhvr>
                                        <p:cTn id="22" dur="166" decel="50000">
                                          <p:stCondLst>
                                            <p:cond delay="1338"/>
                                          </p:stCondLst>
                                        </p:cTn>
                                        <p:tgtEl>
                                          <p:spTgt spid="97283"/>
                                        </p:tgtEl>
                                      </p:cBhvr>
                                      <p:to x="100000" y="100000"/>
                                    </p:animScale>
                                    <p:animScale>
                                      <p:cBhvr>
                                        <p:cTn id="23" dur="26">
                                          <p:stCondLst>
                                            <p:cond delay="1642"/>
                                          </p:stCondLst>
                                        </p:cTn>
                                        <p:tgtEl>
                                          <p:spTgt spid="97283"/>
                                        </p:tgtEl>
                                      </p:cBhvr>
                                      <p:to x="100000" y="90000"/>
                                    </p:animScale>
                                    <p:animScale>
                                      <p:cBhvr>
                                        <p:cTn id="24" dur="166" decel="50000">
                                          <p:stCondLst>
                                            <p:cond delay="1668"/>
                                          </p:stCondLst>
                                        </p:cTn>
                                        <p:tgtEl>
                                          <p:spTgt spid="97283"/>
                                        </p:tgtEl>
                                      </p:cBhvr>
                                      <p:to x="100000" y="100000"/>
                                    </p:animScale>
                                    <p:animScale>
                                      <p:cBhvr>
                                        <p:cTn id="25" dur="26">
                                          <p:stCondLst>
                                            <p:cond delay="1808"/>
                                          </p:stCondLst>
                                        </p:cTn>
                                        <p:tgtEl>
                                          <p:spTgt spid="97283"/>
                                        </p:tgtEl>
                                      </p:cBhvr>
                                      <p:to x="100000" y="95000"/>
                                    </p:animScale>
                                    <p:animScale>
                                      <p:cBhvr>
                                        <p:cTn id="26" dur="166" decel="50000">
                                          <p:stCondLst>
                                            <p:cond delay="1834"/>
                                          </p:stCondLst>
                                        </p:cTn>
                                        <p:tgtEl>
                                          <p:spTgt spid="9728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cstate="print"/>
          <a:srcRect t="10609" r="6894"/>
          <a:stretch>
            <a:fillRect/>
          </a:stretch>
        </p:blipFill>
        <p:spPr bwMode="auto">
          <a:xfrm>
            <a:off x="5375275" y="1"/>
            <a:ext cx="4681538" cy="4206875"/>
          </a:xfrm>
          <a:prstGeom prst="rect">
            <a:avLst/>
          </a:prstGeom>
          <a:noFill/>
          <a:ln w="9525">
            <a:noFill/>
            <a:miter lim="800000"/>
            <a:headEnd/>
            <a:tailEnd/>
          </a:ln>
        </p:spPr>
      </p:pic>
      <p:pic>
        <p:nvPicPr>
          <p:cNvPr id="98306" name="Picture 2"/>
          <p:cNvPicPr>
            <a:picLocks noChangeAspect="1" noChangeArrowheads="1"/>
          </p:cNvPicPr>
          <p:nvPr/>
        </p:nvPicPr>
        <p:blipFill>
          <a:blip r:embed="rId3" cstate="print"/>
          <a:srcRect/>
          <a:stretch>
            <a:fillRect/>
          </a:stretch>
        </p:blipFill>
        <p:spPr bwMode="auto">
          <a:xfrm>
            <a:off x="4583114" y="4797425"/>
            <a:ext cx="3741737" cy="1441450"/>
          </a:xfrm>
          <a:prstGeom prst="rect">
            <a:avLst/>
          </a:prstGeom>
          <a:noFill/>
          <a:ln w="9525">
            <a:noFill/>
            <a:miter lim="800000"/>
            <a:headEnd/>
            <a:tailEnd/>
          </a:ln>
        </p:spPr>
      </p:pic>
      <p:pic>
        <p:nvPicPr>
          <p:cNvPr id="98307" name="Picture 3"/>
          <p:cNvPicPr>
            <a:picLocks noChangeAspect="1" noChangeArrowheads="1"/>
          </p:cNvPicPr>
          <p:nvPr/>
        </p:nvPicPr>
        <p:blipFill>
          <a:blip r:embed="rId4" cstate="print"/>
          <a:srcRect b="26350"/>
          <a:stretch>
            <a:fillRect/>
          </a:stretch>
        </p:blipFill>
        <p:spPr bwMode="auto">
          <a:xfrm>
            <a:off x="5087939" y="4149726"/>
            <a:ext cx="5189537" cy="531813"/>
          </a:xfrm>
          <a:prstGeom prst="rect">
            <a:avLst/>
          </a:prstGeom>
          <a:noFill/>
          <a:ln w="9525">
            <a:noFill/>
            <a:miter lim="800000"/>
            <a:headEnd/>
            <a:tailEnd/>
          </a:ln>
        </p:spPr>
      </p:pic>
      <p:pic>
        <p:nvPicPr>
          <p:cNvPr id="98308" name="Picture 4"/>
          <p:cNvPicPr>
            <a:picLocks noChangeAspect="1" noChangeArrowheads="1"/>
          </p:cNvPicPr>
          <p:nvPr/>
        </p:nvPicPr>
        <p:blipFill>
          <a:blip r:embed="rId5" cstate="print"/>
          <a:srcRect/>
          <a:stretch>
            <a:fillRect/>
          </a:stretch>
        </p:blipFill>
        <p:spPr bwMode="auto">
          <a:xfrm>
            <a:off x="3648075" y="6229350"/>
            <a:ext cx="6000750" cy="6286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fld id="{3CF525EA-D8B0-401B-99F1-2B9B36BAEC20}" type="slidenum">
              <a:rPr lang="he-IL" smtClean="0"/>
              <a:pPr>
                <a:defRPr/>
              </a:pPr>
              <a:t>132</a:t>
            </a:fld>
            <a:endParaRPr lang="en-US"/>
          </a:p>
        </p:txBody>
      </p:sp>
    </p:spTree>
    <p:extLst>
      <p:ext uri="{BB962C8B-B14F-4D97-AF65-F5344CB8AC3E}">
        <p14:creationId xmlns:p14="http://schemas.microsoft.com/office/powerpoint/2010/main" val="238321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7282"/>
                                        </p:tgtEl>
                                        <p:attrNameLst>
                                          <p:attrName>style.visibility</p:attrName>
                                        </p:attrNameLst>
                                      </p:cBhvr>
                                      <p:to>
                                        <p:strVal val="visible"/>
                                      </p:to>
                                    </p:set>
                                    <p:anim calcmode="lin" valueType="num">
                                      <p:cBhvr additive="base">
                                        <p:cTn id="7" dur="500" fill="hold"/>
                                        <p:tgtEl>
                                          <p:spTgt spid="97282"/>
                                        </p:tgtEl>
                                        <p:attrNameLst>
                                          <p:attrName>ppt_x</p:attrName>
                                        </p:attrNameLst>
                                      </p:cBhvr>
                                      <p:tavLst>
                                        <p:tav tm="0">
                                          <p:val>
                                            <p:strVal val="#ppt_x"/>
                                          </p:val>
                                        </p:tav>
                                        <p:tav tm="100000">
                                          <p:val>
                                            <p:strVal val="#ppt_x"/>
                                          </p:val>
                                        </p:tav>
                                      </p:tavLst>
                                    </p:anim>
                                    <p:anim calcmode="lin" valueType="num">
                                      <p:cBhvr additive="base">
                                        <p:cTn id="8" dur="500" fill="hold"/>
                                        <p:tgtEl>
                                          <p:spTgt spid="9728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8307"/>
                                        </p:tgtEl>
                                        <p:attrNameLst>
                                          <p:attrName>style.visibility</p:attrName>
                                        </p:attrNameLst>
                                      </p:cBhvr>
                                      <p:to>
                                        <p:strVal val="visible"/>
                                      </p:to>
                                    </p:set>
                                    <p:anim calcmode="lin" valueType="num">
                                      <p:cBhvr additive="base">
                                        <p:cTn id="12" dur="500" fill="hold"/>
                                        <p:tgtEl>
                                          <p:spTgt spid="98307"/>
                                        </p:tgtEl>
                                        <p:attrNameLst>
                                          <p:attrName>ppt_x</p:attrName>
                                        </p:attrNameLst>
                                      </p:cBhvr>
                                      <p:tavLst>
                                        <p:tav tm="0">
                                          <p:val>
                                            <p:strVal val="#ppt_x"/>
                                          </p:val>
                                        </p:tav>
                                        <p:tav tm="100000">
                                          <p:val>
                                            <p:strVal val="#ppt_x"/>
                                          </p:val>
                                        </p:tav>
                                      </p:tavLst>
                                    </p:anim>
                                    <p:anim calcmode="lin" valueType="num">
                                      <p:cBhvr additive="base">
                                        <p:cTn id="13" dur="500" fill="hold"/>
                                        <p:tgtEl>
                                          <p:spTgt spid="9830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8306"/>
                                        </p:tgtEl>
                                        <p:attrNameLst>
                                          <p:attrName>style.visibility</p:attrName>
                                        </p:attrNameLst>
                                      </p:cBhvr>
                                      <p:to>
                                        <p:strVal val="visible"/>
                                      </p:to>
                                    </p:set>
                                    <p:anim calcmode="lin" valueType="num">
                                      <p:cBhvr additive="base">
                                        <p:cTn id="17" dur="500" fill="hold"/>
                                        <p:tgtEl>
                                          <p:spTgt spid="98306"/>
                                        </p:tgtEl>
                                        <p:attrNameLst>
                                          <p:attrName>ppt_x</p:attrName>
                                        </p:attrNameLst>
                                      </p:cBhvr>
                                      <p:tavLst>
                                        <p:tav tm="0">
                                          <p:val>
                                            <p:strVal val="#ppt_x"/>
                                          </p:val>
                                        </p:tav>
                                        <p:tav tm="100000">
                                          <p:val>
                                            <p:strVal val="#ppt_x"/>
                                          </p:val>
                                        </p:tav>
                                      </p:tavLst>
                                    </p:anim>
                                    <p:anim calcmode="lin" valueType="num">
                                      <p:cBhvr additive="base">
                                        <p:cTn id="18" dur="500" fill="hold"/>
                                        <p:tgtEl>
                                          <p:spTgt spid="9830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cstate="print"/>
          <a:srcRect t="10609" r="6894"/>
          <a:stretch>
            <a:fillRect/>
          </a:stretch>
        </p:blipFill>
        <p:spPr bwMode="auto">
          <a:xfrm>
            <a:off x="5375275" y="1"/>
            <a:ext cx="4681538" cy="4206875"/>
          </a:xfrm>
          <a:prstGeom prst="rect">
            <a:avLst/>
          </a:prstGeom>
          <a:noFill/>
          <a:ln w="9525">
            <a:noFill/>
            <a:miter lim="800000"/>
            <a:headEnd/>
            <a:tailEnd/>
          </a:ln>
        </p:spPr>
      </p:pic>
      <p:pic>
        <p:nvPicPr>
          <p:cNvPr id="98308" name="Picture 4"/>
          <p:cNvPicPr>
            <a:picLocks noChangeAspect="1" noChangeArrowheads="1"/>
          </p:cNvPicPr>
          <p:nvPr/>
        </p:nvPicPr>
        <p:blipFill>
          <a:blip r:embed="rId3" cstate="print"/>
          <a:srcRect/>
          <a:stretch>
            <a:fillRect/>
          </a:stretch>
        </p:blipFill>
        <p:spPr bwMode="auto">
          <a:xfrm>
            <a:off x="4151313" y="4221163"/>
            <a:ext cx="6000750" cy="628650"/>
          </a:xfrm>
          <a:prstGeom prst="rect">
            <a:avLst/>
          </a:prstGeom>
          <a:noFill/>
          <a:ln w="9525">
            <a:noFill/>
            <a:miter lim="800000"/>
            <a:headEnd/>
            <a:tailEnd/>
          </a:ln>
        </p:spPr>
      </p:pic>
      <p:pic>
        <p:nvPicPr>
          <p:cNvPr id="99330" name="Picture 2"/>
          <p:cNvPicPr>
            <a:picLocks noChangeAspect="1" noChangeArrowheads="1"/>
          </p:cNvPicPr>
          <p:nvPr/>
        </p:nvPicPr>
        <p:blipFill>
          <a:blip r:embed="rId4" cstate="print"/>
          <a:srcRect b="78276"/>
          <a:stretch>
            <a:fillRect/>
          </a:stretch>
        </p:blipFill>
        <p:spPr bwMode="auto">
          <a:xfrm>
            <a:off x="4151314" y="4797426"/>
            <a:ext cx="3705225" cy="360363"/>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t="27791"/>
          <a:stretch>
            <a:fillRect/>
          </a:stretch>
        </p:blipFill>
        <p:spPr bwMode="auto">
          <a:xfrm>
            <a:off x="4008439" y="5229226"/>
            <a:ext cx="3705225" cy="1196975"/>
          </a:xfrm>
          <a:prstGeom prst="rect">
            <a:avLst/>
          </a:prstGeom>
          <a:noFill/>
          <a:ln w="9525">
            <a:noFill/>
            <a:miter lim="800000"/>
            <a:headEnd/>
            <a:tailEnd/>
          </a:ln>
        </p:spPr>
      </p:pic>
      <p:sp>
        <p:nvSpPr>
          <p:cNvPr id="8" name="Rectangle 7"/>
          <p:cNvSpPr/>
          <p:nvPr/>
        </p:nvSpPr>
        <p:spPr>
          <a:xfrm rot="19756032">
            <a:off x="1987551" y="2901950"/>
            <a:ext cx="3032125" cy="110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So what’s the splitting attribute? </a:t>
            </a:r>
          </a:p>
        </p:txBody>
      </p:sp>
      <p:sp>
        <p:nvSpPr>
          <p:cNvPr id="9" name="Slide Number Placeholder 8"/>
          <p:cNvSpPr>
            <a:spLocks noGrp="1"/>
          </p:cNvSpPr>
          <p:nvPr>
            <p:ph type="sldNum" sz="quarter" idx="11"/>
          </p:nvPr>
        </p:nvSpPr>
        <p:spPr/>
        <p:txBody>
          <a:bodyPr/>
          <a:lstStyle/>
          <a:p>
            <a:pPr>
              <a:defRPr/>
            </a:pPr>
            <a:fld id="{3CF525EA-D8B0-401B-99F1-2B9B36BAEC20}" type="slidenum">
              <a:rPr lang="he-IL" smtClean="0"/>
              <a:pPr>
                <a:defRPr/>
              </a:pPr>
              <a:t>133</a:t>
            </a:fld>
            <a:endParaRPr lang="en-US"/>
          </a:p>
        </p:txBody>
      </p:sp>
    </p:spTree>
    <p:extLst>
      <p:ext uri="{BB962C8B-B14F-4D97-AF65-F5344CB8AC3E}">
        <p14:creationId xmlns:p14="http://schemas.microsoft.com/office/powerpoint/2010/main" val="71811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7282"/>
                                        </p:tgtEl>
                                        <p:attrNameLst>
                                          <p:attrName>style.visibility</p:attrName>
                                        </p:attrNameLst>
                                      </p:cBhvr>
                                      <p:to>
                                        <p:strVal val="visible"/>
                                      </p:to>
                                    </p:set>
                                    <p:anim calcmode="lin" valueType="num">
                                      <p:cBhvr additive="base">
                                        <p:cTn id="7" dur="500" fill="hold"/>
                                        <p:tgtEl>
                                          <p:spTgt spid="97282"/>
                                        </p:tgtEl>
                                        <p:attrNameLst>
                                          <p:attrName>ppt_x</p:attrName>
                                        </p:attrNameLst>
                                      </p:cBhvr>
                                      <p:tavLst>
                                        <p:tav tm="0">
                                          <p:val>
                                            <p:strVal val="#ppt_x"/>
                                          </p:val>
                                        </p:tav>
                                        <p:tav tm="100000">
                                          <p:val>
                                            <p:strVal val="#ppt_x"/>
                                          </p:val>
                                        </p:tav>
                                      </p:tavLst>
                                    </p:anim>
                                    <p:anim calcmode="lin" valueType="num">
                                      <p:cBhvr additive="base">
                                        <p:cTn id="8" dur="500" fill="hold"/>
                                        <p:tgtEl>
                                          <p:spTgt spid="9728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9830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93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 calcmode="lin" valueType="num">
                                      <p:cBhvr>
                                        <p:cTn id="26" dur="500" fill="hold"/>
                                        <p:tgtEl>
                                          <p:spTgt spid="8"/>
                                        </p:tgtEl>
                                        <p:attrNameLst>
                                          <p:attrName>style.rotation</p:attrName>
                                        </p:attrNameLst>
                                      </p:cBhvr>
                                      <p:tavLst>
                                        <p:tav tm="0">
                                          <p:val>
                                            <p:fltVal val="360"/>
                                          </p:val>
                                        </p:tav>
                                        <p:tav tm="100000">
                                          <p:val>
                                            <p:fltVal val="0"/>
                                          </p:val>
                                        </p:tav>
                                      </p:tavLst>
                                    </p:anim>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b="66798"/>
          <a:stretch>
            <a:fillRect/>
          </a:stretch>
        </p:blipFill>
        <p:spPr bwMode="auto">
          <a:xfrm>
            <a:off x="2063750" y="765176"/>
            <a:ext cx="8191500" cy="1871663"/>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a:stretch>
            <a:fillRect/>
          </a:stretch>
        </p:blipFill>
        <p:spPr bwMode="auto">
          <a:xfrm>
            <a:off x="2063750" y="765175"/>
            <a:ext cx="8191500" cy="563880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134</a:t>
            </a:fld>
            <a:endParaRPr lang="en-US"/>
          </a:p>
        </p:txBody>
      </p:sp>
    </p:spTree>
    <p:extLst>
      <p:ext uri="{BB962C8B-B14F-4D97-AF65-F5344CB8AC3E}">
        <p14:creationId xmlns:p14="http://schemas.microsoft.com/office/powerpoint/2010/main" val="28426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00354"/>
                                        </p:tgtEl>
                                        <p:attrNameLst>
                                          <p:attrName>style.visibility</p:attrName>
                                        </p:attrNameLst>
                                      </p:cBhvr>
                                      <p:to>
                                        <p:strVal val="visible"/>
                                      </p:to>
                                    </p:set>
                                    <p:anim calcmode="lin" valueType="num">
                                      <p:cBhvr>
                                        <p:cTn id="7" dur="1000" fill="hold"/>
                                        <p:tgtEl>
                                          <p:spTgt spid="100354"/>
                                        </p:tgtEl>
                                        <p:attrNameLst>
                                          <p:attrName>ppt_w</p:attrName>
                                        </p:attrNameLst>
                                      </p:cBhvr>
                                      <p:tavLst>
                                        <p:tav tm="0">
                                          <p:val>
                                            <p:strVal val="#ppt_w*0.70"/>
                                          </p:val>
                                        </p:tav>
                                        <p:tav tm="100000">
                                          <p:val>
                                            <p:strVal val="#ppt_w"/>
                                          </p:val>
                                        </p:tav>
                                      </p:tavLst>
                                    </p:anim>
                                    <p:anim calcmode="lin" valueType="num">
                                      <p:cBhvr>
                                        <p:cTn id="8" dur="1000" fill="hold"/>
                                        <p:tgtEl>
                                          <p:spTgt spid="100354"/>
                                        </p:tgtEl>
                                        <p:attrNameLst>
                                          <p:attrName>ppt_h</p:attrName>
                                        </p:attrNameLst>
                                      </p:cBhvr>
                                      <p:tavLst>
                                        <p:tav tm="0">
                                          <p:val>
                                            <p:strVal val="#ppt_h"/>
                                          </p:val>
                                        </p:tav>
                                        <p:tav tm="100000">
                                          <p:val>
                                            <p:strVal val="#ppt_h"/>
                                          </p:val>
                                        </p:tav>
                                      </p:tavLst>
                                    </p:anim>
                                    <p:animEffect transition="in" filter="fade">
                                      <p:cBhvr>
                                        <p:cTn id="9" dur="1000"/>
                                        <p:tgtEl>
                                          <p:spTgt spid="10035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3575051" y="249238"/>
            <a:ext cx="4881563" cy="660876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703389" y="188913"/>
            <a:ext cx="2339975" cy="90170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135</a:t>
            </a:fld>
            <a:endParaRPr lang="en-US"/>
          </a:p>
        </p:txBody>
      </p:sp>
    </p:spTree>
    <p:extLst>
      <p:ext uri="{BB962C8B-B14F-4D97-AF65-F5344CB8AC3E}">
        <p14:creationId xmlns:p14="http://schemas.microsoft.com/office/powerpoint/2010/main" val="374752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defRPr/>
            </a:pPr>
            <a:r>
              <a:rPr lang="he-IL" dirty="0" smtClean="0"/>
              <a:t>תרגיל</a:t>
            </a:r>
            <a:endParaRPr lang="en-US" dirty="0"/>
          </a:p>
        </p:txBody>
      </p:sp>
      <p:sp>
        <p:nvSpPr>
          <p:cNvPr id="32771" name="Content Placeholder 2"/>
          <p:cNvSpPr>
            <a:spLocks noGrp="1"/>
          </p:cNvSpPr>
          <p:nvPr>
            <p:ph sz="quarter" idx="1"/>
          </p:nvPr>
        </p:nvSpPr>
        <p:spPr>
          <a:xfrm>
            <a:off x="1981200" y="1600201"/>
            <a:ext cx="7467600" cy="4873625"/>
          </a:xfrm>
        </p:spPr>
        <p:txBody>
          <a:bodyPr/>
          <a:lstStyle/>
          <a:p>
            <a:pPr algn="l" rtl="0"/>
            <a:r>
              <a:rPr lang="en-US" dirty="0" smtClean="0">
                <a:cs typeface="Times New Roman" pitchFamily="18" charset="0"/>
              </a:rPr>
              <a:t>Build a decision tree for the following data</a:t>
            </a:r>
          </a:p>
          <a:p>
            <a:pPr lvl="1" algn="l" rtl="0"/>
            <a:r>
              <a:rPr lang="en-US" dirty="0" smtClean="0"/>
              <a:t>(table adapted from Tan et al. 2006)</a:t>
            </a:r>
            <a:endParaRPr lang="en-US" dirty="0" smtClean="0">
              <a:cs typeface="Times New Roman" pitchFamily="18" charset="0"/>
            </a:endParaRPr>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136</a:t>
            </a:fld>
            <a:endParaRPr lang="en-US"/>
          </a:p>
        </p:txBody>
      </p:sp>
      <p:pic>
        <p:nvPicPr>
          <p:cNvPr id="92162" name="Picture 2"/>
          <p:cNvPicPr>
            <a:picLocks noChangeAspect="1" noChangeArrowheads="1"/>
          </p:cNvPicPr>
          <p:nvPr/>
        </p:nvPicPr>
        <p:blipFill>
          <a:blip r:embed="rId2" cstate="print"/>
          <a:srcRect/>
          <a:stretch>
            <a:fillRect/>
          </a:stretch>
        </p:blipFill>
        <p:spPr bwMode="auto">
          <a:xfrm>
            <a:off x="2855641" y="2708921"/>
            <a:ext cx="5534025" cy="3286125"/>
          </a:xfrm>
          <a:prstGeom prst="rect">
            <a:avLst/>
          </a:prstGeom>
          <a:noFill/>
          <a:ln w="9525">
            <a:noFill/>
            <a:miter lim="800000"/>
            <a:headEnd/>
            <a:tailEnd/>
          </a:ln>
        </p:spPr>
      </p:pic>
    </p:spTree>
    <p:extLst>
      <p:ext uri="{BB962C8B-B14F-4D97-AF65-F5344CB8AC3E}">
        <p14:creationId xmlns:p14="http://schemas.microsoft.com/office/powerpoint/2010/main" val="140938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66358" y="796020"/>
            <a:ext cx="10710295" cy="5623442"/>
          </a:xfrm>
        </p:spPr>
        <p:txBody>
          <a:bodyPr>
            <a:normAutofit/>
          </a:bodyPr>
          <a:lstStyle/>
          <a:p>
            <a:pPr algn="l" rtl="0"/>
            <a:r>
              <a:rPr lang="en-US" sz="1800" dirty="0">
                <a:cs typeface="Times New Roman" pitchFamily="18" charset="0"/>
              </a:rPr>
              <a:t>The Information Gain of ID3 is biased toward test with many outcomes. </a:t>
            </a:r>
            <a:br>
              <a:rPr lang="en-US" sz="1800" dirty="0">
                <a:cs typeface="Times New Roman" pitchFamily="18" charset="0"/>
              </a:rPr>
            </a:br>
            <a:r>
              <a:rPr lang="en-US" sz="1800" dirty="0">
                <a:cs typeface="Times New Roman" pitchFamily="18" charset="0"/>
              </a:rPr>
              <a:t/>
            </a:r>
            <a:br>
              <a:rPr lang="en-US" sz="1800" dirty="0">
                <a:cs typeface="Times New Roman" pitchFamily="18" charset="0"/>
              </a:rPr>
            </a:br>
            <a:r>
              <a:rPr lang="en-US" sz="1800" dirty="0">
                <a:cs typeface="Times New Roman" pitchFamily="18" charset="0"/>
              </a:rPr>
              <a:t>Consider the case of having </a:t>
            </a:r>
            <a:r>
              <a:rPr lang="en-US" sz="1800" i="1" dirty="0" err="1">
                <a:cs typeface="Times New Roman" pitchFamily="18" charset="0"/>
              </a:rPr>
              <a:t>product_ID</a:t>
            </a:r>
            <a:r>
              <a:rPr lang="en-US" sz="1800" dirty="0">
                <a:cs typeface="Times New Roman" pitchFamily="18" charset="0"/>
              </a:rPr>
              <a:t> as an attribute…</a:t>
            </a:r>
            <a:br>
              <a:rPr lang="en-US" sz="1800" dirty="0">
                <a:cs typeface="Times New Roman" pitchFamily="18" charset="0"/>
              </a:rPr>
            </a:br>
            <a:endParaRPr lang="en-US" sz="1800" dirty="0">
              <a:cs typeface="Times New Roman" pitchFamily="18" charset="0"/>
            </a:endParaRPr>
          </a:p>
          <a:p>
            <a:pPr algn="l" rtl="0"/>
            <a:r>
              <a:rPr lang="en-US" sz="1800" dirty="0">
                <a:cs typeface="Times New Roman" pitchFamily="18" charset="0"/>
              </a:rPr>
              <a:t>C4.5 is a successor of ID3 that uses an extension to </a:t>
            </a:r>
            <a:r>
              <a:rPr lang="en-US" sz="1800" i="1" dirty="0">
                <a:cs typeface="Times New Roman" pitchFamily="18" charset="0"/>
              </a:rPr>
              <a:t>information gain</a:t>
            </a:r>
            <a:r>
              <a:rPr lang="en-US" sz="1800" dirty="0">
                <a:cs typeface="Times New Roman" pitchFamily="18" charset="0"/>
              </a:rPr>
              <a:t> known as </a:t>
            </a:r>
            <a:r>
              <a:rPr lang="en-US" sz="1800" b="1" i="1" dirty="0">
                <a:cs typeface="Times New Roman" pitchFamily="18" charset="0"/>
              </a:rPr>
              <a:t>gain ratio</a:t>
            </a:r>
            <a:r>
              <a:rPr lang="en-US" sz="1800" dirty="0">
                <a:cs typeface="Times New Roman" pitchFamily="18" charset="0"/>
              </a:rPr>
              <a:t/>
            </a:r>
            <a:br>
              <a:rPr lang="en-US" sz="1800" dirty="0">
                <a:cs typeface="Times New Roman" pitchFamily="18" charset="0"/>
              </a:rPr>
            </a:br>
            <a:endParaRPr lang="en-US" sz="1800" dirty="0">
              <a:cs typeface="Times New Roman" pitchFamily="18" charset="0"/>
            </a:endParaRPr>
          </a:p>
          <a:p>
            <a:pPr algn="l" rtl="0"/>
            <a:endParaRPr lang="en-US" sz="1800" dirty="0" smtClean="0">
              <a:cs typeface="Times New Roman" pitchFamily="18" charset="0"/>
            </a:endParaRPr>
          </a:p>
          <a:p>
            <a:pPr algn="l" rtl="0"/>
            <a:r>
              <a:rPr lang="en-US" sz="1800" dirty="0" smtClean="0">
                <a:cs typeface="Times New Roman" pitchFamily="18" charset="0"/>
              </a:rPr>
              <a:t>At </a:t>
            </a:r>
            <a:r>
              <a:rPr lang="en-US" sz="1800" dirty="0">
                <a:cs typeface="Times New Roman" pitchFamily="18" charset="0"/>
              </a:rPr>
              <a:t>every stage we compute both the information gain, and the </a:t>
            </a:r>
            <a:r>
              <a:rPr lang="en-US" sz="1800" b="1" i="1" dirty="0">
                <a:cs typeface="Times New Roman" pitchFamily="18" charset="0"/>
              </a:rPr>
              <a:t>split information</a:t>
            </a:r>
            <a:r>
              <a:rPr lang="en-US" sz="1800" dirty="0">
                <a:cs typeface="Times New Roman" pitchFamily="18" charset="0"/>
              </a:rPr>
              <a:t/>
            </a:r>
            <a:br>
              <a:rPr lang="en-US" sz="1800" dirty="0">
                <a:cs typeface="Times New Roman" pitchFamily="18" charset="0"/>
              </a:rPr>
            </a:br>
            <a:r>
              <a:rPr lang="en-US" sz="1800" dirty="0">
                <a:cs typeface="Times New Roman" pitchFamily="18" charset="0"/>
              </a:rPr>
              <a:t/>
            </a:r>
            <a:br>
              <a:rPr lang="en-US" sz="1800" dirty="0">
                <a:cs typeface="Times New Roman" pitchFamily="18" charset="0"/>
              </a:rPr>
            </a:br>
            <a:r>
              <a:rPr lang="en-US" sz="1800" dirty="0">
                <a:cs typeface="Times New Roman" pitchFamily="18" charset="0"/>
              </a:rPr>
              <a:t/>
            </a:r>
            <a:br>
              <a:rPr lang="en-US" sz="1800" dirty="0">
                <a:cs typeface="Times New Roman" pitchFamily="18" charset="0"/>
              </a:rPr>
            </a:br>
            <a:r>
              <a:rPr lang="en-US" sz="1800" dirty="0">
                <a:cs typeface="Times New Roman" pitchFamily="18" charset="0"/>
              </a:rPr>
              <a:t>This value represents the potential information generated by splitting the dataset </a:t>
            </a:r>
            <a:r>
              <a:rPr lang="en-US" sz="1800" i="1" dirty="0">
                <a:cs typeface="Times New Roman" pitchFamily="18" charset="0"/>
              </a:rPr>
              <a:t>D</a:t>
            </a:r>
            <a:r>
              <a:rPr lang="en-US" sz="1800" dirty="0">
                <a:cs typeface="Times New Roman" pitchFamily="18" charset="0"/>
              </a:rPr>
              <a:t> into </a:t>
            </a:r>
            <a:r>
              <a:rPr lang="en-US" sz="1800" i="1" dirty="0">
                <a:cs typeface="Times New Roman" pitchFamily="18" charset="0"/>
              </a:rPr>
              <a:t>v</a:t>
            </a:r>
            <a:r>
              <a:rPr lang="en-US" sz="1800" dirty="0">
                <a:cs typeface="Times New Roman" pitchFamily="18" charset="0"/>
              </a:rPr>
              <a:t> partitions</a:t>
            </a:r>
            <a:br>
              <a:rPr lang="en-US" sz="1800" dirty="0">
                <a:cs typeface="Times New Roman" pitchFamily="18" charset="0"/>
              </a:rPr>
            </a:br>
            <a:endParaRPr lang="en-US" sz="1800" dirty="0">
              <a:cs typeface="Times New Roman" pitchFamily="18" charset="0"/>
            </a:endParaRPr>
          </a:p>
          <a:p>
            <a:pPr algn="l" rtl="0"/>
            <a:r>
              <a:rPr lang="en-US" sz="1800" dirty="0">
                <a:cs typeface="Times New Roman" pitchFamily="18" charset="0"/>
              </a:rPr>
              <a:t>The gain ration is defined as:</a:t>
            </a:r>
            <a:br>
              <a:rPr lang="en-US" sz="1800" dirty="0">
                <a:cs typeface="Times New Roman" pitchFamily="18" charset="0"/>
              </a:rPr>
            </a:br>
            <a:r>
              <a:rPr lang="en-US" sz="1800" dirty="0">
                <a:cs typeface="Times New Roman" pitchFamily="18" charset="0"/>
              </a:rPr>
              <a:t/>
            </a:r>
            <a:br>
              <a:rPr lang="en-US" sz="1800" dirty="0">
                <a:cs typeface="Times New Roman" pitchFamily="18" charset="0"/>
              </a:rPr>
            </a:br>
            <a:endParaRPr lang="en-US" sz="1800" dirty="0">
              <a:cs typeface="Times New Roman" pitchFamily="18" charset="0"/>
            </a:endParaRPr>
          </a:p>
          <a:p>
            <a:pPr algn="l" rtl="0">
              <a:lnSpc>
                <a:spcPct val="110000"/>
              </a:lnSpc>
            </a:pPr>
            <a:r>
              <a:rPr lang="en-US" sz="1800" dirty="0"/>
              <a:t>The attribute with the maximum gain ratio is selected as the splitting attribute</a:t>
            </a:r>
          </a:p>
        </p:txBody>
      </p:sp>
      <p:pic>
        <p:nvPicPr>
          <p:cNvPr id="104452"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84661" y="4304090"/>
            <a:ext cx="2819400" cy="542925"/>
          </a:xfrm>
          <a:prstGeom prst="rect">
            <a:avLst/>
          </a:prstGeom>
          <a:solidFill>
            <a:schemeClr val="tx1"/>
          </a:solidFill>
          <a:ln w="9525">
            <a:noFill/>
            <a:miter lim="800000"/>
            <a:headEnd/>
            <a:tailEnd/>
          </a:ln>
        </p:spPr>
      </p:pic>
      <p:sp>
        <p:nvSpPr>
          <p:cNvPr id="11" name="Rounded Rectangle 10"/>
          <p:cNvSpPr/>
          <p:nvPr/>
        </p:nvSpPr>
        <p:spPr>
          <a:xfrm>
            <a:off x="4146549" y="4099851"/>
            <a:ext cx="3095625" cy="719138"/>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ounded Rectangle 9"/>
          <p:cNvSpPr/>
          <p:nvPr/>
        </p:nvSpPr>
        <p:spPr>
          <a:xfrm>
            <a:off x="4146549" y="2241739"/>
            <a:ext cx="3870325" cy="720725"/>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1919288" y="-242888"/>
            <a:ext cx="7467600" cy="1143001"/>
          </a:xfrm>
        </p:spPr>
        <p:txBody>
          <a:bodyPr/>
          <a:lstStyle/>
          <a:p>
            <a:pPr>
              <a:defRPr/>
            </a:pPr>
            <a:r>
              <a:rPr lang="en-US" dirty="0" smtClean="0"/>
              <a:t>Gain Ratio</a:t>
            </a:r>
            <a:endParaRPr lang="en-US" dirty="0"/>
          </a:p>
        </p:txBody>
      </p:sp>
      <p:sp>
        <p:nvSpPr>
          <p:cNvPr id="33799" name="Rectangle 2"/>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10444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86236" y="2256027"/>
            <a:ext cx="3733800" cy="733425"/>
          </a:xfrm>
          <a:prstGeom prst="rect">
            <a:avLst/>
          </a:prstGeom>
          <a:solidFill>
            <a:schemeClr val="tx1"/>
          </a:solidFill>
          <a:ln w="9525">
            <a:noFill/>
            <a:miter lim="800000"/>
            <a:headEnd/>
            <a:tailEnd/>
          </a:ln>
        </p:spPr>
      </p:pic>
      <p:sp>
        <p:nvSpPr>
          <p:cNvPr id="33801" name="Rectangle 3"/>
          <p:cNvSpPr>
            <a:spLocks noChangeArrowheads="1"/>
          </p:cNvSpPr>
          <p:nvPr/>
        </p:nvSpPr>
        <p:spPr bwMode="auto">
          <a:xfrm>
            <a:off x="1524001" y="12345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33802" name="Rectangle 5"/>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sp>
        <p:nvSpPr>
          <p:cNvPr id="33803" name="Rectangle 6"/>
          <p:cNvSpPr>
            <a:spLocks noChangeArrowheads="1"/>
          </p:cNvSpPr>
          <p:nvPr/>
        </p:nvSpPr>
        <p:spPr bwMode="auto">
          <a:xfrm>
            <a:off x="1524001" y="10440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12" name="Slide Number Placeholder 11"/>
          <p:cNvSpPr>
            <a:spLocks noGrp="1"/>
          </p:cNvSpPr>
          <p:nvPr>
            <p:ph type="sldNum" sz="quarter" idx="11"/>
          </p:nvPr>
        </p:nvSpPr>
        <p:spPr/>
        <p:txBody>
          <a:bodyPr/>
          <a:lstStyle/>
          <a:p>
            <a:pPr>
              <a:defRPr/>
            </a:pPr>
            <a:fld id="{3CF525EA-D8B0-401B-99F1-2B9B36BAEC20}" type="slidenum">
              <a:rPr lang="he-IL" smtClean="0"/>
              <a:pPr>
                <a:defRPr/>
              </a:pPr>
              <a:t>137</a:t>
            </a:fld>
            <a:endParaRPr lang="en-US"/>
          </a:p>
        </p:txBody>
      </p:sp>
    </p:spTree>
    <p:extLst>
      <p:ext uri="{BB962C8B-B14F-4D97-AF65-F5344CB8AC3E}">
        <p14:creationId xmlns:p14="http://schemas.microsoft.com/office/powerpoint/2010/main" val="384445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Gini</a:t>
            </a:r>
            <a:r>
              <a:rPr lang="en-US" dirty="0" smtClean="0"/>
              <a:t> Ratio</a:t>
            </a:r>
            <a:endParaRPr lang="en-US" dirty="0"/>
          </a:p>
        </p:txBody>
      </p:sp>
      <p:sp>
        <p:nvSpPr>
          <p:cNvPr id="34819" name="Content Placeholder 2"/>
          <p:cNvSpPr>
            <a:spLocks noGrp="1"/>
          </p:cNvSpPr>
          <p:nvPr>
            <p:ph sz="quarter" idx="1"/>
          </p:nvPr>
        </p:nvSpPr>
        <p:spPr>
          <a:xfrm>
            <a:off x="1981200" y="1600201"/>
            <a:ext cx="9719388" cy="4873625"/>
          </a:xfrm>
        </p:spPr>
        <p:txBody>
          <a:bodyPr/>
          <a:lstStyle/>
          <a:p>
            <a:pPr algn="l" rtl="0"/>
            <a:r>
              <a:rPr lang="en-US" dirty="0" smtClean="0"/>
              <a:t>The gain ratio “punishes” the multi-valued attributes via dividing their information gain by the Split Information</a:t>
            </a:r>
          </a:p>
          <a:p>
            <a:pPr algn="l" rtl="0"/>
            <a:r>
              <a:rPr lang="en-US" dirty="0" smtClean="0"/>
              <a:t>The Split Information represents the entropy of the tested attribute (in contrast to the entropy of the target attribute)</a:t>
            </a:r>
            <a:endParaRPr lang="en-US" dirty="0" smtClean="0">
              <a:cs typeface="Times New Roman" pitchFamily="18" charset="0"/>
            </a:endParaRPr>
          </a:p>
        </p:txBody>
      </p:sp>
      <p:sp>
        <p:nvSpPr>
          <p:cNvPr id="34820" name="Rectangle 5"/>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sp>
        <p:nvSpPr>
          <p:cNvPr id="34822" name="Rectangle 6"/>
          <p:cNvSpPr>
            <a:spLocks noChangeArrowheads="1"/>
          </p:cNvSpPr>
          <p:nvPr/>
        </p:nvSpPr>
        <p:spPr bwMode="auto">
          <a:xfrm>
            <a:off x="1524001" y="1205984"/>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8" name="Slide Number Placeholder 7"/>
          <p:cNvSpPr>
            <a:spLocks noGrp="1"/>
          </p:cNvSpPr>
          <p:nvPr>
            <p:ph type="sldNum" sz="quarter" idx="11"/>
          </p:nvPr>
        </p:nvSpPr>
        <p:spPr/>
        <p:txBody>
          <a:bodyPr/>
          <a:lstStyle/>
          <a:p>
            <a:pPr>
              <a:defRPr/>
            </a:pPr>
            <a:fld id="{3CF525EA-D8B0-401B-99F1-2B9B36BAEC20}" type="slidenum">
              <a:rPr lang="he-IL" smtClean="0"/>
              <a:pPr>
                <a:defRPr/>
              </a:pPr>
              <a:t>138</a:t>
            </a:fld>
            <a:endParaRPr lang="en-US"/>
          </a:p>
        </p:txBody>
      </p:sp>
    </p:spTree>
    <p:extLst>
      <p:ext uri="{BB962C8B-B14F-4D97-AF65-F5344CB8AC3E}">
        <p14:creationId xmlns:p14="http://schemas.microsoft.com/office/powerpoint/2010/main" val="692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919536" y="980728"/>
            <a:ext cx="8280920" cy="1080120"/>
          </a:xfrm>
        </p:spPr>
        <p:txBody>
          <a:bodyPr/>
          <a:lstStyle/>
          <a:p>
            <a:pPr lvl="1">
              <a:lnSpc>
                <a:spcPct val="110000"/>
              </a:lnSpc>
            </a:pPr>
            <a:endParaRPr lang="en-US" sz="2400" dirty="0"/>
          </a:p>
          <a:p>
            <a:pPr>
              <a:lnSpc>
                <a:spcPct val="110000"/>
              </a:lnSpc>
            </a:pPr>
            <a:endParaRPr lang="en-US" dirty="0" smtClean="0"/>
          </a:p>
          <a:p>
            <a:pPr>
              <a:lnSpc>
                <a:spcPct val="110000"/>
              </a:lnSpc>
            </a:pPr>
            <a:endParaRPr lang="en-US" dirty="0" smtClean="0"/>
          </a:p>
          <a:p>
            <a:pPr>
              <a:lnSpc>
                <a:spcPct val="110000"/>
              </a:lnSpc>
            </a:pPr>
            <a:endParaRPr lang="en-US" dirty="0" smtClean="0"/>
          </a:p>
          <a:p>
            <a:pPr>
              <a:lnSpc>
                <a:spcPct val="110000"/>
              </a:lnSpc>
            </a:pPr>
            <a:endParaRPr lang="en-US" dirty="0" smtClean="0"/>
          </a:p>
          <a:p>
            <a:pPr>
              <a:lnSpc>
                <a:spcPct val="110000"/>
              </a:lnSpc>
            </a:pPr>
            <a:endParaRPr lang="en-US" dirty="0" smtClean="0"/>
          </a:p>
          <a:p>
            <a:pPr>
              <a:lnSpc>
                <a:spcPct val="110000"/>
              </a:lnSpc>
              <a:buNone/>
            </a:pPr>
            <a:endParaRPr lang="en-US" dirty="0" smtClean="0"/>
          </a:p>
          <a:p>
            <a:pPr lvl="1">
              <a:lnSpc>
                <a:spcPct val="110000"/>
              </a:lnSpc>
            </a:pPr>
            <a:endParaRPr lang="en-US" sz="2400" dirty="0"/>
          </a:p>
          <a:p>
            <a:pPr lvl="1">
              <a:lnSpc>
                <a:spcPct val="110000"/>
              </a:lnSpc>
            </a:pPr>
            <a:endParaRPr lang="en-US" sz="2400" dirty="0"/>
          </a:p>
          <a:p>
            <a:pPr lvl="1">
              <a:lnSpc>
                <a:spcPct val="110000"/>
              </a:lnSpc>
            </a:pPr>
            <a:endParaRPr lang="en-US" sz="2400" dirty="0"/>
          </a:p>
        </p:txBody>
      </p:sp>
      <p:sp>
        <p:nvSpPr>
          <p:cNvPr id="2" name="Title 1"/>
          <p:cNvSpPr>
            <a:spLocks noGrp="1"/>
          </p:cNvSpPr>
          <p:nvPr>
            <p:ph type="title"/>
          </p:nvPr>
        </p:nvSpPr>
        <p:spPr>
          <a:xfrm>
            <a:off x="1919288" y="-242888"/>
            <a:ext cx="7467600" cy="1143001"/>
          </a:xfrm>
        </p:spPr>
        <p:txBody>
          <a:bodyPr/>
          <a:lstStyle/>
          <a:p>
            <a:pPr>
              <a:defRPr/>
            </a:pPr>
            <a:r>
              <a:rPr lang="en-US" dirty="0" smtClean="0"/>
              <a:t>Gain Ratio Example</a:t>
            </a:r>
            <a:endParaRPr lang="en-US" dirty="0"/>
          </a:p>
        </p:txBody>
      </p:sp>
      <p:sp>
        <p:nvSpPr>
          <p:cNvPr id="33799" name="Rectangle 2"/>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sp>
        <p:nvSpPr>
          <p:cNvPr id="33801" name="Rectangle 3"/>
          <p:cNvSpPr>
            <a:spLocks noChangeArrowheads="1"/>
          </p:cNvSpPr>
          <p:nvPr/>
        </p:nvSpPr>
        <p:spPr bwMode="auto">
          <a:xfrm>
            <a:off x="1524001" y="12345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33802" name="Rectangle 5"/>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sp>
        <p:nvSpPr>
          <p:cNvPr id="33803" name="Rectangle 6"/>
          <p:cNvSpPr>
            <a:spLocks noChangeArrowheads="1"/>
          </p:cNvSpPr>
          <p:nvPr/>
        </p:nvSpPr>
        <p:spPr bwMode="auto">
          <a:xfrm>
            <a:off x="1524001" y="10440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12" name="Slide Number Placeholder 11"/>
          <p:cNvSpPr>
            <a:spLocks noGrp="1"/>
          </p:cNvSpPr>
          <p:nvPr>
            <p:ph type="sldNum" sz="quarter" idx="11"/>
          </p:nvPr>
        </p:nvSpPr>
        <p:spPr/>
        <p:txBody>
          <a:bodyPr/>
          <a:lstStyle/>
          <a:p>
            <a:pPr>
              <a:defRPr/>
            </a:pPr>
            <a:fld id="{3CF525EA-D8B0-401B-99F1-2B9B36BAEC20}" type="slidenum">
              <a:rPr lang="he-IL" smtClean="0"/>
              <a:pPr>
                <a:defRPr/>
              </a:pPr>
              <a:t>139</a:t>
            </a:fld>
            <a:endParaRPr lang="en-US"/>
          </a:p>
        </p:txBody>
      </p:sp>
      <p:pic>
        <p:nvPicPr>
          <p:cNvPr id="15" name="Picture 2"/>
          <p:cNvPicPr>
            <a:picLocks noChangeAspect="1" noChangeArrowheads="1"/>
          </p:cNvPicPr>
          <p:nvPr/>
        </p:nvPicPr>
        <p:blipFill>
          <a:blip r:embed="rId3" cstate="print"/>
          <a:srcRect t="10609" r="6894"/>
          <a:stretch>
            <a:fillRect/>
          </a:stretch>
        </p:blipFill>
        <p:spPr bwMode="auto">
          <a:xfrm>
            <a:off x="6096000" y="1124744"/>
            <a:ext cx="3888432" cy="3494182"/>
          </a:xfrm>
          <a:prstGeom prst="rect">
            <a:avLst/>
          </a:prstGeom>
          <a:noFill/>
          <a:ln w="9525">
            <a:noFill/>
            <a:miter lim="800000"/>
            <a:headEnd/>
            <a:tailEnd/>
          </a:ln>
        </p:spPr>
      </p:pic>
      <p:graphicFrame>
        <p:nvGraphicFramePr>
          <p:cNvPr id="173061" name="Object 5"/>
          <p:cNvGraphicFramePr>
            <a:graphicFrameLocks noChangeAspect="1"/>
          </p:cNvGraphicFramePr>
          <p:nvPr>
            <p:extLst>
              <p:ext uri="{D42A27DB-BD31-4B8C-83A1-F6EECF244321}">
                <p14:modId xmlns:p14="http://schemas.microsoft.com/office/powerpoint/2010/main" val="1093541162"/>
              </p:ext>
            </p:extLst>
          </p:nvPr>
        </p:nvGraphicFramePr>
        <p:xfrm>
          <a:off x="2070100" y="4868864"/>
          <a:ext cx="7583488" cy="604837"/>
        </p:xfrm>
        <a:graphic>
          <a:graphicData uri="http://schemas.openxmlformats.org/presentationml/2006/ole">
            <mc:AlternateContent xmlns:mc="http://schemas.openxmlformats.org/markup-compatibility/2006">
              <mc:Choice xmlns:v="urn:schemas-microsoft-com:vml" Requires="v">
                <p:oleObj spid="_x0000_s432140" name="Equation" r:id="rId4" imgW="4584600" imgH="393480" progId="Equation.3">
                  <p:embed/>
                </p:oleObj>
              </mc:Choice>
              <mc:Fallback>
                <p:oleObj name="Equation" r:id="rId4" imgW="4584600" imgH="393480" progId="Equation.3">
                  <p:embed/>
                  <p:pic>
                    <p:nvPicPr>
                      <p:cNvPr id="17306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100" y="4868864"/>
                        <a:ext cx="7583488" cy="604837"/>
                      </a:xfrm>
                      <a:prstGeom prst="rect">
                        <a:avLst/>
                      </a:prstGeom>
                      <a:solidFill>
                        <a:schemeClr val="tx1"/>
                      </a:solidFill>
                      <a:extLst/>
                    </p:spPr>
                  </p:pic>
                </p:oleObj>
              </mc:Fallback>
            </mc:AlternateContent>
          </a:graphicData>
        </a:graphic>
      </p:graphicFrame>
      <p:sp>
        <p:nvSpPr>
          <p:cNvPr id="19" name="Rectangle 18"/>
          <p:cNvSpPr/>
          <p:nvPr/>
        </p:nvSpPr>
        <p:spPr>
          <a:xfrm>
            <a:off x="2423592" y="5589240"/>
            <a:ext cx="6192688" cy="498598"/>
          </a:xfrm>
          <a:prstGeom prst="rect">
            <a:avLst/>
          </a:prstGeom>
        </p:spPr>
        <p:txBody>
          <a:bodyPr wrap="square">
            <a:spAutoFit/>
          </a:bodyPr>
          <a:lstStyle/>
          <a:p>
            <a:pPr lvl="1">
              <a:lnSpc>
                <a:spcPct val="110000"/>
              </a:lnSpc>
            </a:pPr>
            <a:r>
              <a:rPr lang="en-US" sz="2400" dirty="0" err="1"/>
              <a:t>gain_ratio</a:t>
            </a:r>
            <a:r>
              <a:rPr lang="en-US" sz="2400" dirty="0"/>
              <a:t>(income) = 0.029/0.926 = 0.031</a:t>
            </a:r>
          </a:p>
        </p:txBody>
      </p:sp>
    </p:spTree>
    <p:extLst>
      <p:ext uri="{BB962C8B-B14F-4D97-AF65-F5344CB8AC3E}">
        <p14:creationId xmlns:p14="http://schemas.microsoft.com/office/powerpoint/2010/main" val="45529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3061"/>
                                        </p:tgtEl>
                                        <p:attrNameLst>
                                          <p:attrName>style.visibility</p:attrName>
                                        </p:attrNameLst>
                                      </p:cBhvr>
                                      <p:to>
                                        <p:strVal val="visible"/>
                                      </p:to>
                                    </p:set>
                                    <p:anim calcmode="lin" valueType="num">
                                      <p:cBhvr additive="base">
                                        <p:cTn id="13" dur="500" fill="hold"/>
                                        <p:tgtEl>
                                          <p:spTgt spid="173061"/>
                                        </p:tgtEl>
                                        <p:attrNameLst>
                                          <p:attrName>ppt_x</p:attrName>
                                        </p:attrNameLst>
                                      </p:cBhvr>
                                      <p:tavLst>
                                        <p:tav tm="0">
                                          <p:val>
                                            <p:strVal val="#ppt_x"/>
                                          </p:val>
                                        </p:tav>
                                        <p:tav tm="100000">
                                          <p:val>
                                            <p:strVal val="#ppt_x"/>
                                          </p:val>
                                        </p:tav>
                                      </p:tavLst>
                                    </p:anim>
                                    <p:anim calcmode="lin" valueType="num">
                                      <p:cBhvr additive="base">
                                        <p:cTn id="14" dur="500" fill="hold"/>
                                        <p:tgtEl>
                                          <p:spTgt spid="1730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smtClean="0"/>
              <a:t>Supervised learning</a:t>
            </a:r>
          </a:p>
        </p:txBody>
      </p:sp>
      <p:sp>
        <p:nvSpPr>
          <p:cNvPr id="3" name="Content Placeholder 2"/>
          <p:cNvSpPr>
            <a:spLocks noGrp="1"/>
          </p:cNvSpPr>
          <p:nvPr>
            <p:ph idx="1"/>
          </p:nvPr>
        </p:nvSpPr>
        <p:spPr>
          <a:xfrm>
            <a:off x="475861" y="1825625"/>
            <a:ext cx="11551298" cy="4351338"/>
          </a:xfrm>
        </p:spPr>
        <p:txBody>
          <a:bodyPr>
            <a:normAutofit/>
          </a:bodyPr>
          <a:lstStyle/>
          <a:p>
            <a:pPr algn="just" rtl="1">
              <a:lnSpc>
                <a:spcPct val="150000"/>
              </a:lnSpc>
              <a:defRPr/>
            </a:pPr>
            <a:r>
              <a:rPr lang="he-IL" dirty="0" smtClean="0">
                <a:latin typeface="Times New Roman"/>
                <a:ea typeface="Calibri"/>
                <a:cs typeface="David"/>
              </a:rPr>
              <a:t>נתונה קבוצת אימון (</a:t>
            </a:r>
            <a:r>
              <a:rPr lang="en-US" sz="2800" dirty="0">
                <a:latin typeface="Times New Roman"/>
                <a:ea typeface="Calibri"/>
                <a:cs typeface="David"/>
              </a:rPr>
              <a:t>training set</a:t>
            </a:r>
            <a:r>
              <a:rPr lang="he-IL" dirty="0" smtClean="0">
                <a:latin typeface="Times New Roman"/>
                <a:ea typeface="Calibri"/>
                <a:cs typeface="David"/>
              </a:rPr>
              <a:t>) של </a:t>
            </a:r>
            <a:r>
              <a:rPr lang="en-US" sz="2800" dirty="0">
                <a:latin typeface="Times New Roman"/>
                <a:ea typeface="Calibri"/>
                <a:cs typeface="David"/>
              </a:rPr>
              <a:t>N</a:t>
            </a:r>
            <a:r>
              <a:rPr lang="he-IL" dirty="0" smtClean="0">
                <a:latin typeface="Times New Roman"/>
                <a:ea typeface="Calibri"/>
                <a:cs typeface="David"/>
              </a:rPr>
              <a:t> דוגמאות של זוגות קלט-פלט (שערכם יכול להיות מכל סוג שהוא, לאו דוקא מספרי). </a:t>
            </a:r>
            <a:endParaRPr lang="en-US" sz="2800" dirty="0">
              <a:latin typeface="Times New Roman"/>
              <a:ea typeface="Calibri"/>
              <a:cs typeface="David"/>
            </a:endParaRPr>
          </a:p>
          <a:p>
            <a:pPr algn="just" rtl="1">
              <a:lnSpc>
                <a:spcPct val="150000"/>
              </a:lnSpc>
              <a:defRPr/>
            </a:pPr>
            <a:r>
              <a:rPr lang="he-IL" dirty="0" smtClean="0">
                <a:latin typeface="Times New Roman"/>
                <a:ea typeface="Calibri"/>
                <a:cs typeface="David"/>
              </a:rPr>
              <a:t>כל פלט נוצר מהקלט המתאים על-ידי פונקציה לא ידועה   </a:t>
            </a:r>
            <a:r>
              <a:rPr lang="en-US" sz="2800" dirty="0">
                <a:latin typeface="Times New Roman"/>
                <a:ea typeface="Calibri"/>
                <a:cs typeface="David"/>
              </a:rPr>
              <a:t>f</a:t>
            </a:r>
            <a:r>
              <a:rPr lang="he-IL" sz="2800" dirty="0">
                <a:latin typeface="Times New Roman"/>
                <a:ea typeface="Calibri"/>
                <a:cs typeface="David"/>
              </a:rPr>
              <a:t> </a:t>
            </a:r>
            <a:r>
              <a:rPr lang="he-IL" dirty="0" smtClean="0">
                <a:latin typeface="Times New Roman"/>
                <a:ea typeface="Calibri"/>
                <a:cs typeface="David"/>
              </a:rPr>
              <a:t>. </a:t>
            </a:r>
            <a:endParaRPr lang="en-US" sz="2800" dirty="0">
              <a:latin typeface="Times New Roman"/>
              <a:ea typeface="Calibri"/>
              <a:cs typeface="David"/>
            </a:endParaRPr>
          </a:p>
          <a:p>
            <a:pPr algn="just" rtl="1">
              <a:lnSpc>
                <a:spcPct val="150000"/>
              </a:lnSpc>
              <a:defRPr/>
            </a:pPr>
            <a:r>
              <a:rPr lang="he-IL" dirty="0" smtClean="0">
                <a:latin typeface="Times New Roman"/>
                <a:ea typeface="Calibri"/>
                <a:cs typeface="David"/>
              </a:rPr>
              <a:t>הבעיה: בהינתן קבוצת אימון,על הסוכן למצוא פונקציה </a:t>
            </a:r>
            <a:r>
              <a:rPr lang="en-US" sz="2800" dirty="0">
                <a:latin typeface="Times New Roman"/>
                <a:ea typeface="Calibri"/>
                <a:cs typeface="David"/>
              </a:rPr>
              <a:t>h</a:t>
            </a:r>
            <a:r>
              <a:rPr lang="he-IL" dirty="0" smtClean="0">
                <a:latin typeface="Times New Roman"/>
                <a:ea typeface="Calibri"/>
                <a:cs typeface="David"/>
              </a:rPr>
              <a:t> המהווה קירוב לפונקציה האמיתית </a:t>
            </a:r>
            <a:r>
              <a:rPr lang="en-US" sz="2800" dirty="0">
                <a:latin typeface="Times New Roman"/>
                <a:ea typeface="Calibri"/>
                <a:cs typeface="David"/>
              </a:rPr>
              <a:t>f</a:t>
            </a:r>
            <a:r>
              <a:rPr lang="en-US" dirty="0" smtClean="0">
                <a:latin typeface="David"/>
                <a:ea typeface="Calibri"/>
                <a:cs typeface="David"/>
              </a:rPr>
              <a:t> </a:t>
            </a:r>
            <a:r>
              <a:rPr lang="en-US" sz="2800" dirty="0">
                <a:latin typeface="Times New Roman"/>
                <a:ea typeface="Calibri"/>
                <a:cs typeface="David"/>
              </a:rPr>
              <a:t>(</a:t>
            </a:r>
            <a:r>
              <a:rPr lang="en-US" sz="2800" dirty="0" err="1">
                <a:latin typeface="Times New Roman"/>
                <a:ea typeface="Calibri"/>
                <a:cs typeface="David"/>
              </a:rPr>
              <a:t>h</a:t>
            </a:r>
            <a:r>
              <a:rPr lang="en-US" sz="2800" dirty="0" err="1">
                <a:latin typeface="Times New Roman"/>
                <a:ea typeface="Calibri"/>
                <a:cs typeface="Times New Roman"/>
              </a:rPr>
              <a:t>≈</a:t>
            </a:r>
            <a:r>
              <a:rPr lang="en-US" sz="2800" dirty="0" err="1">
                <a:latin typeface="Times New Roman"/>
                <a:ea typeface="Calibri"/>
                <a:cs typeface="David"/>
              </a:rPr>
              <a:t>f</a:t>
            </a:r>
            <a:r>
              <a:rPr lang="en-US" sz="2800" dirty="0">
                <a:latin typeface="Times New Roman"/>
                <a:ea typeface="Calibri"/>
                <a:cs typeface="David"/>
              </a:rPr>
              <a:t>)</a:t>
            </a:r>
            <a:r>
              <a:rPr lang="he-IL" dirty="0" smtClean="0">
                <a:latin typeface="Times New Roman"/>
                <a:ea typeface="Calibri"/>
                <a:cs typeface="David"/>
              </a:rPr>
              <a:t>. </a:t>
            </a:r>
          </a:p>
          <a:p>
            <a:pPr algn="just" rtl="1">
              <a:lnSpc>
                <a:spcPct val="150000"/>
              </a:lnSpc>
              <a:defRPr/>
            </a:pPr>
            <a:r>
              <a:rPr lang="he-IL" dirty="0" smtClean="0">
                <a:latin typeface="Times New Roman"/>
                <a:ea typeface="Calibri"/>
                <a:cs typeface="David"/>
              </a:rPr>
              <a:t>הפונקציה </a:t>
            </a:r>
            <a:r>
              <a:rPr lang="en-US" sz="2800" dirty="0">
                <a:latin typeface="Times New Roman"/>
                <a:ea typeface="Calibri"/>
                <a:cs typeface="David"/>
              </a:rPr>
              <a:t>h</a:t>
            </a:r>
            <a:r>
              <a:rPr lang="he-IL" dirty="0" smtClean="0">
                <a:latin typeface="Times New Roman"/>
                <a:ea typeface="Calibri"/>
                <a:cs typeface="David"/>
              </a:rPr>
              <a:t> היא </a:t>
            </a:r>
            <a:r>
              <a:rPr lang="he-IL" b="1" u="sng" dirty="0" smtClean="0">
                <a:latin typeface="Times New Roman"/>
                <a:ea typeface="Calibri"/>
                <a:cs typeface="David"/>
              </a:rPr>
              <a:t>השערה</a:t>
            </a:r>
            <a:r>
              <a:rPr lang="he-IL" dirty="0" smtClean="0">
                <a:latin typeface="Times New Roman"/>
                <a:ea typeface="Calibri"/>
                <a:cs typeface="David"/>
              </a:rPr>
              <a:t>.</a:t>
            </a:r>
            <a:endParaRPr lang="en-US" sz="2800" dirty="0">
              <a:latin typeface="Times New Roman"/>
              <a:ea typeface="Calibri"/>
              <a:cs typeface="David"/>
            </a:endParaRPr>
          </a:p>
        </p:txBody>
      </p:sp>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4" name="Slide Number Placeholder 3"/>
          <p:cNvSpPr>
            <a:spLocks noGrp="1"/>
          </p:cNvSpPr>
          <p:nvPr>
            <p:ph type="sldNum" sz="quarter" idx="4294967295"/>
          </p:nvPr>
        </p:nvSpPr>
        <p:spPr/>
        <p:txBody>
          <a:bodyPr/>
          <a:lstStyle/>
          <a:p>
            <a:pPr rtl="0"/>
            <a:fld id="{6EDAB462-8378-4A72-B037-15DB491BC9D5}" type="slidenum">
              <a:rPr lang="en-US">
                <a:latin typeface="Century Schoolbook"/>
              </a:rPr>
              <a:pPr rtl="0"/>
              <a:t>14</a:t>
            </a:fld>
            <a:endParaRPr lang="en-US">
              <a:latin typeface="Century Schoolbook"/>
            </a:endParaRPr>
          </a:p>
        </p:txBody>
      </p:sp>
    </p:spTree>
    <p:extLst>
      <p:ext uri="{BB962C8B-B14F-4D97-AF65-F5344CB8AC3E}">
        <p14:creationId xmlns:p14="http://schemas.microsoft.com/office/powerpoint/2010/main" val="310401523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Gini</a:t>
            </a:r>
            <a:r>
              <a:rPr lang="en-US" dirty="0" smtClean="0"/>
              <a:t> Index</a:t>
            </a:r>
            <a:endParaRPr lang="en-US" dirty="0"/>
          </a:p>
        </p:txBody>
      </p:sp>
      <p:sp>
        <p:nvSpPr>
          <p:cNvPr id="34819" name="Content Placeholder 2"/>
          <p:cNvSpPr>
            <a:spLocks noGrp="1"/>
          </p:cNvSpPr>
          <p:nvPr>
            <p:ph sz="quarter" idx="1"/>
          </p:nvPr>
        </p:nvSpPr>
        <p:spPr>
          <a:xfrm>
            <a:off x="1981200" y="1600201"/>
            <a:ext cx="9019592" cy="4873625"/>
          </a:xfrm>
        </p:spPr>
        <p:txBody>
          <a:bodyPr/>
          <a:lstStyle/>
          <a:p>
            <a:pPr algn="l" rtl="0"/>
            <a:r>
              <a:rPr lang="en-US" dirty="0" smtClean="0">
                <a:cs typeface="Times New Roman" pitchFamily="18" charset="0"/>
              </a:rPr>
              <a:t>Used in the </a:t>
            </a:r>
            <a:r>
              <a:rPr lang="en-US" b="1" u="sng" dirty="0" smtClean="0">
                <a:cs typeface="Times New Roman" pitchFamily="18" charset="0"/>
              </a:rPr>
              <a:t>CART</a:t>
            </a:r>
            <a:r>
              <a:rPr lang="en-US" dirty="0" smtClean="0">
                <a:cs typeface="Times New Roman" pitchFamily="18" charset="0"/>
              </a:rPr>
              <a:t> algorithm</a:t>
            </a:r>
            <a:br>
              <a:rPr lang="en-US" dirty="0" smtClean="0">
                <a:cs typeface="Times New Roman" pitchFamily="18" charset="0"/>
              </a:rPr>
            </a:br>
            <a:endParaRPr lang="en-US" dirty="0" smtClean="0">
              <a:cs typeface="Times New Roman" pitchFamily="18" charset="0"/>
            </a:endParaRPr>
          </a:p>
          <a:p>
            <a:pPr algn="l" rtl="0"/>
            <a:r>
              <a:rPr lang="en-US" dirty="0" smtClean="0">
                <a:cs typeface="Times New Roman" pitchFamily="18" charset="0"/>
              </a:rPr>
              <a:t>Instead of entropy we consider “impurity”, and instead of maximizing information gain, we minimize “impurity”. </a:t>
            </a:r>
          </a:p>
        </p:txBody>
      </p:sp>
      <p:sp>
        <p:nvSpPr>
          <p:cNvPr id="34820" name="Rectangle 5"/>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34821"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24114" y="3933826"/>
            <a:ext cx="2128837" cy="790575"/>
          </a:xfrm>
          <a:prstGeom prst="rect">
            <a:avLst/>
          </a:prstGeom>
          <a:solidFill>
            <a:schemeClr val="tx1"/>
          </a:solidFill>
          <a:ln w="9525">
            <a:noFill/>
            <a:miter lim="800000"/>
            <a:headEnd/>
            <a:tailEnd/>
          </a:ln>
        </p:spPr>
      </p:pic>
      <p:sp>
        <p:nvSpPr>
          <p:cNvPr id="34822" name="Rectangle 6"/>
          <p:cNvSpPr>
            <a:spLocks noChangeArrowheads="1"/>
          </p:cNvSpPr>
          <p:nvPr/>
        </p:nvSpPr>
        <p:spPr bwMode="auto">
          <a:xfrm>
            <a:off x="1524001" y="1205984"/>
            <a:ext cx="184731" cy="369332"/>
          </a:xfrm>
          <a:prstGeom prst="rect">
            <a:avLst/>
          </a:prstGeom>
          <a:noFill/>
          <a:ln w="9525">
            <a:noFill/>
            <a:miter lim="800000"/>
            <a:headEnd/>
            <a:tailEnd/>
          </a:ln>
        </p:spPr>
        <p:txBody>
          <a:bodyPr wrap="none" anchor="ctr">
            <a:spAutoFit/>
          </a:bodyPr>
          <a:lstStyle/>
          <a:p>
            <a:pPr eaLnBrk="0" hangingPunct="0"/>
            <a:endParaRPr lang="en-US"/>
          </a:p>
        </p:txBody>
      </p:sp>
      <p:pic>
        <p:nvPicPr>
          <p:cNvPr id="34823" name="Picture 10"/>
          <p:cNvPicPr>
            <a:picLocks noChangeAspect="1" noChangeArrowheads="1"/>
          </p:cNvPicPr>
          <p:nvPr/>
        </p:nvPicPr>
        <p:blipFill>
          <a:blip r:embed="rId3" cstate="print"/>
          <a:srcRect/>
          <a:stretch>
            <a:fillRect/>
          </a:stretch>
        </p:blipFill>
        <p:spPr bwMode="auto">
          <a:xfrm>
            <a:off x="2135188" y="4797426"/>
            <a:ext cx="6705600" cy="542925"/>
          </a:xfrm>
          <a:prstGeom prst="rect">
            <a:avLst/>
          </a:prstGeom>
          <a:noFill/>
          <a:ln w="9525">
            <a:noFill/>
            <a:miter lim="800000"/>
            <a:headEnd/>
            <a:tailEnd/>
          </a:ln>
        </p:spPr>
      </p:pic>
      <p:sp>
        <p:nvSpPr>
          <p:cNvPr id="8" name="Slide Number Placeholder 7"/>
          <p:cNvSpPr>
            <a:spLocks noGrp="1"/>
          </p:cNvSpPr>
          <p:nvPr>
            <p:ph type="sldNum" sz="quarter" idx="11"/>
          </p:nvPr>
        </p:nvSpPr>
        <p:spPr/>
        <p:txBody>
          <a:bodyPr/>
          <a:lstStyle/>
          <a:p>
            <a:pPr>
              <a:defRPr/>
            </a:pPr>
            <a:fld id="{3CF525EA-D8B0-401B-99F1-2B9B36BAEC20}" type="slidenum">
              <a:rPr lang="he-IL" smtClean="0"/>
              <a:pPr>
                <a:defRPr/>
              </a:pPr>
              <a:t>140</a:t>
            </a:fld>
            <a:endParaRPr lang="en-US"/>
          </a:p>
        </p:txBody>
      </p:sp>
    </p:spTree>
    <p:extLst>
      <p:ext uri="{BB962C8B-B14F-4D97-AF65-F5344CB8AC3E}">
        <p14:creationId xmlns:p14="http://schemas.microsoft.com/office/powerpoint/2010/main" val="412621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43" name="Picture 11" descr="http://yfcwabashvalley.org/wp-content/uploads/2010/07/PassionForPurity-logo05.jpg"/>
          <p:cNvPicPr>
            <a:picLocks noChangeAspect="1" noChangeArrowheads="1"/>
          </p:cNvPicPr>
          <p:nvPr/>
        </p:nvPicPr>
        <p:blipFill>
          <a:blip r:embed="rId2" cstate="print"/>
          <a:srcRect l="6201" t="6326" r="7132" b="5952"/>
          <a:stretch>
            <a:fillRect/>
          </a:stretch>
        </p:blipFill>
        <p:spPr bwMode="auto">
          <a:xfrm rot="1777108">
            <a:off x="7451725" y="182564"/>
            <a:ext cx="2482850" cy="1768475"/>
          </a:xfrm>
          <a:prstGeom prst="rect">
            <a:avLst/>
          </a:prstGeom>
          <a:noFill/>
          <a:ln w="9525">
            <a:noFill/>
            <a:miter lim="800000"/>
            <a:headEnd/>
            <a:tailEnd/>
          </a:ln>
        </p:spPr>
      </p:pic>
      <p:sp>
        <p:nvSpPr>
          <p:cNvPr id="2" name="Title 1"/>
          <p:cNvSpPr>
            <a:spLocks noGrp="1"/>
          </p:cNvSpPr>
          <p:nvPr>
            <p:ph type="title"/>
          </p:nvPr>
        </p:nvSpPr>
        <p:spPr>
          <a:xfrm>
            <a:off x="818882" y="148042"/>
            <a:ext cx="9601200" cy="1143000"/>
          </a:xfrm>
        </p:spPr>
        <p:txBody>
          <a:bodyPr/>
          <a:lstStyle/>
          <a:p>
            <a:pPr>
              <a:defRPr/>
            </a:pPr>
            <a:r>
              <a:rPr lang="en-US" dirty="0" smtClean="0"/>
              <a:t>CART Using </a:t>
            </a:r>
            <a:r>
              <a:rPr lang="en-US" dirty="0" err="1" smtClean="0"/>
              <a:t>Gini</a:t>
            </a:r>
            <a:endParaRPr lang="en-US" dirty="0"/>
          </a:p>
        </p:txBody>
      </p:sp>
      <p:sp>
        <p:nvSpPr>
          <p:cNvPr id="3" name="Content Placeholder 2"/>
          <p:cNvSpPr>
            <a:spLocks noGrp="1"/>
          </p:cNvSpPr>
          <p:nvPr>
            <p:ph sz="quarter" idx="1"/>
          </p:nvPr>
        </p:nvSpPr>
        <p:spPr>
          <a:xfrm>
            <a:off x="1981200" y="1600201"/>
            <a:ext cx="7467600" cy="4873625"/>
          </a:xfrm>
        </p:spPr>
        <p:txBody>
          <a:bodyPr>
            <a:normAutofit lnSpcReduction="10000"/>
          </a:bodyPr>
          <a:lstStyle/>
          <a:p>
            <a:pPr algn="l" rtl="0"/>
            <a:r>
              <a:rPr lang="en-US" dirty="0" smtClean="0">
                <a:cs typeface="Times New Roman" pitchFamily="18" charset="0"/>
              </a:rPr>
              <a:t>CART is based on binary rules</a:t>
            </a:r>
            <a:br>
              <a:rPr lang="en-US" dirty="0" smtClean="0">
                <a:cs typeface="Times New Roman" pitchFamily="18" charset="0"/>
              </a:rPr>
            </a:br>
            <a:endParaRPr lang="en-US" dirty="0" smtClean="0">
              <a:cs typeface="Times New Roman" pitchFamily="18" charset="0"/>
            </a:endParaRPr>
          </a:p>
          <a:p>
            <a:pPr algn="l" rtl="0"/>
            <a:r>
              <a:rPr lang="en-US" dirty="0" smtClean="0">
                <a:cs typeface="Times New Roman" pitchFamily="18" charset="0"/>
              </a:rPr>
              <a:t>For a discrete value, all possible partitions into two sets (except the empty set) are considered. </a:t>
            </a:r>
            <a:br>
              <a:rPr lang="en-US" dirty="0" smtClean="0">
                <a:cs typeface="Times New Roman" pitchFamily="18" charset="0"/>
              </a:rPr>
            </a:br>
            <a:r>
              <a:rPr lang="en-US" dirty="0" smtClean="0">
                <a:cs typeface="Times New Roman" pitchFamily="18" charset="0"/>
              </a:rPr>
              <a:t>How many possibilities? </a:t>
            </a:r>
            <a:br>
              <a:rPr lang="en-US" dirty="0" smtClean="0">
                <a:cs typeface="Times New Roman" pitchFamily="18" charset="0"/>
              </a:rPr>
            </a:br>
            <a:endParaRPr lang="en-US" dirty="0" smtClean="0">
              <a:cs typeface="Times New Roman" pitchFamily="18" charset="0"/>
            </a:endParaRPr>
          </a:p>
          <a:p>
            <a:pPr algn="l" rtl="0"/>
            <a:r>
              <a:rPr lang="en-US" dirty="0" smtClean="0">
                <a:cs typeface="Times New Roman" pitchFamily="18" charset="0"/>
              </a:rPr>
              <a:t>The Gini index of </a:t>
            </a:r>
            <a:r>
              <a:rPr lang="en-US" b="1" i="1" dirty="0" smtClean="0">
                <a:cs typeface="Times New Roman" pitchFamily="18" charset="0"/>
              </a:rPr>
              <a:t>D</a:t>
            </a:r>
            <a:r>
              <a:rPr lang="en-US" dirty="0" smtClean="0">
                <a:cs typeface="Times New Roman" pitchFamily="18" charset="0"/>
              </a:rPr>
              <a:t> given a partition </a:t>
            </a:r>
            <a:r>
              <a:rPr lang="en-US" b="1" i="1" dirty="0" smtClean="0">
                <a:cs typeface="Times New Roman" pitchFamily="18" charset="0"/>
              </a:rPr>
              <a:t>A</a:t>
            </a:r>
            <a:r>
              <a:rPr lang="en-US" dirty="0" smtClean="0">
                <a:cs typeface="Times New Roman" pitchFamily="18" charset="0"/>
              </a:rPr>
              <a:t> is:</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endParaRPr lang="en-US" dirty="0" smtClean="0">
              <a:cs typeface="Times New Roman" pitchFamily="18" charset="0"/>
            </a:endParaRPr>
          </a:p>
          <a:p>
            <a:pPr algn="l" rtl="0"/>
            <a:r>
              <a:rPr lang="en-US" dirty="0" smtClean="0">
                <a:cs typeface="Times New Roman" pitchFamily="18" charset="0"/>
              </a:rPr>
              <a:t>The reduction in “impurity” is:</a:t>
            </a:r>
          </a:p>
        </p:txBody>
      </p:sp>
      <p:sp>
        <p:nvSpPr>
          <p:cNvPr id="35845" name="Rectangle 2"/>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6963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530784" y="3815824"/>
            <a:ext cx="971550" cy="358775"/>
          </a:xfrm>
          <a:prstGeom prst="rect">
            <a:avLst/>
          </a:prstGeom>
          <a:solidFill>
            <a:schemeClr val="tx1"/>
          </a:solidFill>
          <a:ln w="9525">
            <a:noFill/>
            <a:miter lim="800000"/>
            <a:headEnd/>
            <a:tailEnd/>
          </a:ln>
        </p:spPr>
      </p:pic>
      <p:sp>
        <p:nvSpPr>
          <p:cNvPr id="35847" name="Rectangle 3"/>
          <p:cNvSpPr>
            <a:spLocks noChangeArrowheads="1"/>
          </p:cNvSpPr>
          <p:nvPr/>
        </p:nvSpPr>
        <p:spPr bwMode="auto">
          <a:xfrm>
            <a:off x="1524001" y="786884"/>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35848" name="Rectangle 5"/>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6963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26491" y="4796295"/>
            <a:ext cx="3848100" cy="542925"/>
          </a:xfrm>
          <a:prstGeom prst="rect">
            <a:avLst/>
          </a:prstGeom>
          <a:solidFill>
            <a:schemeClr val="tx1"/>
          </a:solidFill>
          <a:ln w="9525">
            <a:noFill/>
            <a:miter lim="800000"/>
            <a:headEnd/>
            <a:tailEnd/>
          </a:ln>
        </p:spPr>
      </p:pic>
      <p:sp>
        <p:nvSpPr>
          <p:cNvPr id="35850" name="Rectangle 6"/>
          <p:cNvSpPr>
            <a:spLocks noChangeArrowheads="1"/>
          </p:cNvSpPr>
          <p:nvPr/>
        </p:nvSpPr>
        <p:spPr bwMode="auto">
          <a:xfrm>
            <a:off x="1524001" y="10440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35851" name="Rectangle 8"/>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69639"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003322" y="6182600"/>
            <a:ext cx="3824287" cy="360362"/>
          </a:xfrm>
          <a:prstGeom prst="rect">
            <a:avLst/>
          </a:prstGeom>
          <a:solidFill>
            <a:schemeClr val="tx1"/>
          </a:solidFill>
          <a:ln w="9525">
            <a:noFill/>
            <a:miter lim="800000"/>
            <a:headEnd/>
            <a:tailEnd/>
          </a:ln>
        </p:spPr>
      </p:pic>
      <p:sp>
        <p:nvSpPr>
          <p:cNvPr id="35853" name="Rectangle 9"/>
          <p:cNvSpPr>
            <a:spLocks noChangeArrowheads="1"/>
          </p:cNvSpPr>
          <p:nvPr/>
        </p:nvSpPr>
        <p:spPr bwMode="auto">
          <a:xfrm>
            <a:off x="1524001" y="7773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14" name="Slide Number Placeholder 13"/>
          <p:cNvSpPr>
            <a:spLocks noGrp="1"/>
          </p:cNvSpPr>
          <p:nvPr>
            <p:ph type="sldNum" sz="quarter" idx="11"/>
          </p:nvPr>
        </p:nvSpPr>
        <p:spPr/>
        <p:txBody>
          <a:bodyPr/>
          <a:lstStyle/>
          <a:p>
            <a:pPr>
              <a:defRPr/>
            </a:pPr>
            <a:fld id="{3CF525EA-D8B0-401B-99F1-2B9B36BAEC20}" type="slidenum">
              <a:rPr lang="he-IL" smtClean="0"/>
              <a:pPr>
                <a:defRPr/>
              </a:pPr>
              <a:t>141</a:t>
            </a:fld>
            <a:endParaRPr lang="en-US"/>
          </a:p>
        </p:txBody>
      </p:sp>
    </p:spTree>
    <p:extLst>
      <p:ext uri="{BB962C8B-B14F-4D97-AF65-F5344CB8AC3E}">
        <p14:creationId xmlns:p14="http://schemas.microsoft.com/office/powerpoint/2010/main" val="144337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69643"/>
                                        </p:tgtEl>
                                        <p:attrNameLst>
                                          <p:attrName>style.visibility</p:attrName>
                                        </p:attrNameLst>
                                      </p:cBhvr>
                                      <p:to>
                                        <p:strVal val="visible"/>
                                      </p:to>
                                    </p:set>
                                    <p:animEffect transition="in" filter="wipe(down)">
                                      <p:cBhvr>
                                        <p:cTn id="7" dur="580">
                                          <p:stCondLst>
                                            <p:cond delay="0"/>
                                          </p:stCondLst>
                                        </p:cTn>
                                        <p:tgtEl>
                                          <p:spTgt spid="69643"/>
                                        </p:tgtEl>
                                      </p:cBhvr>
                                    </p:animEffect>
                                    <p:anim calcmode="lin" valueType="num">
                                      <p:cBhvr>
                                        <p:cTn id="8" dur="1822" tmFilter="0,0; 0.14,0.36; 0.43,0.73; 0.71,0.91; 1.0,1.0">
                                          <p:stCondLst>
                                            <p:cond delay="0"/>
                                          </p:stCondLst>
                                        </p:cTn>
                                        <p:tgtEl>
                                          <p:spTgt spid="6964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964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964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964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9643"/>
                                        </p:tgtEl>
                                        <p:attrNameLst>
                                          <p:attrName>ppt_y</p:attrName>
                                        </p:attrNameLst>
                                      </p:cBhvr>
                                      <p:tavLst>
                                        <p:tav tm="0" fmla="#ppt_y-sin(pi*$)/81">
                                          <p:val>
                                            <p:fltVal val="0"/>
                                          </p:val>
                                        </p:tav>
                                        <p:tav tm="100000">
                                          <p:val>
                                            <p:fltVal val="1"/>
                                          </p:val>
                                        </p:tav>
                                      </p:tavLst>
                                    </p:anim>
                                    <p:animScale>
                                      <p:cBhvr>
                                        <p:cTn id="13" dur="26">
                                          <p:stCondLst>
                                            <p:cond delay="650"/>
                                          </p:stCondLst>
                                        </p:cTn>
                                        <p:tgtEl>
                                          <p:spTgt spid="69643"/>
                                        </p:tgtEl>
                                      </p:cBhvr>
                                      <p:to x="100000" y="60000"/>
                                    </p:animScale>
                                    <p:animScale>
                                      <p:cBhvr>
                                        <p:cTn id="14" dur="166" decel="50000">
                                          <p:stCondLst>
                                            <p:cond delay="676"/>
                                          </p:stCondLst>
                                        </p:cTn>
                                        <p:tgtEl>
                                          <p:spTgt spid="69643"/>
                                        </p:tgtEl>
                                      </p:cBhvr>
                                      <p:to x="100000" y="100000"/>
                                    </p:animScale>
                                    <p:animScale>
                                      <p:cBhvr>
                                        <p:cTn id="15" dur="26">
                                          <p:stCondLst>
                                            <p:cond delay="1312"/>
                                          </p:stCondLst>
                                        </p:cTn>
                                        <p:tgtEl>
                                          <p:spTgt spid="69643"/>
                                        </p:tgtEl>
                                      </p:cBhvr>
                                      <p:to x="100000" y="80000"/>
                                    </p:animScale>
                                    <p:animScale>
                                      <p:cBhvr>
                                        <p:cTn id="16" dur="166" decel="50000">
                                          <p:stCondLst>
                                            <p:cond delay="1338"/>
                                          </p:stCondLst>
                                        </p:cTn>
                                        <p:tgtEl>
                                          <p:spTgt spid="69643"/>
                                        </p:tgtEl>
                                      </p:cBhvr>
                                      <p:to x="100000" y="100000"/>
                                    </p:animScale>
                                    <p:animScale>
                                      <p:cBhvr>
                                        <p:cTn id="17" dur="26">
                                          <p:stCondLst>
                                            <p:cond delay="1642"/>
                                          </p:stCondLst>
                                        </p:cTn>
                                        <p:tgtEl>
                                          <p:spTgt spid="69643"/>
                                        </p:tgtEl>
                                      </p:cBhvr>
                                      <p:to x="100000" y="90000"/>
                                    </p:animScale>
                                    <p:animScale>
                                      <p:cBhvr>
                                        <p:cTn id="18" dur="166" decel="50000">
                                          <p:stCondLst>
                                            <p:cond delay="1668"/>
                                          </p:stCondLst>
                                        </p:cTn>
                                        <p:tgtEl>
                                          <p:spTgt spid="69643"/>
                                        </p:tgtEl>
                                      </p:cBhvr>
                                      <p:to x="100000" y="100000"/>
                                    </p:animScale>
                                    <p:animScale>
                                      <p:cBhvr>
                                        <p:cTn id="19" dur="26">
                                          <p:stCondLst>
                                            <p:cond delay="1808"/>
                                          </p:stCondLst>
                                        </p:cTn>
                                        <p:tgtEl>
                                          <p:spTgt spid="69643"/>
                                        </p:tgtEl>
                                      </p:cBhvr>
                                      <p:to x="100000" y="95000"/>
                                    </p:animScale>
                                    <p:animScale>
                                      <p:cBhvr>
                                        <p:cTn id="20" dur="166" decel="50000">
                                          <p:stCondLst>
                                            <p:cond delay="1834"/>
                                          </p:stCondLst>
                                        </p:cTn>
                                        <p:tgtEl>
                                          <p:spTgt spid="6964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6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696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69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ChangeArrowheads="1"/>
          </p:cNvSpPr>
          <p:nvPr>
            <p:ph type="title"/>
          </p:nvPr>
        </p:nvSpPr>
        <p:spPr>
          <a:xfrm>
            <a:off x="2135560" y="304800"/>
            <a:ext cx="7992888" cy="685800"/>
          </a:xfrm>
          <a:noFill/>
          <a:ln/>
        </p:spPr>
        <p:txBody>
          <a:bodyPr vert="horz" lIns="92075" tIns="46038" rIns="92075" bIns="46038" rtlCol="0" anchor="ctr">
            <a:normAutofit fontScale="90000"/>
          </a:bodyPr>
          <a:lstStyle/>
          <a:p>
            <a:r>
              <a:rPr lang="en-US" dirty="0" err="1"/>
              <a:t>Gini</a:t>
            </a:r>
            <a:r>
              <a:rPr lang="en-US" dirty="0"/>
              <a:t> Index Example</a:t>
            </a:r>
            <a:endParaRPr lang="en-US" sz="2800" dirty="0"/>
          </a:p>
        </p:txBody>
      </p:sp>
      <p:sp>
        <p:nvSpPr>
          <p:cNvPr id="1304579" name="Rectangle 3"/>
          <p:cNvSpPr>
            <a:spLocks noGrp="1" noChangeArrowheads="1"/>
          </p:cNvSpPr>
          <p:nvPr>
            <p:ph type="body" idx="1"/>
          </p:nvPr>
        </p:nvSpPr>
        <p:spPr>
          <a:xfrm>
            <a:off x="1828800" y="1371600"/>
            <a:ext cx="10084158" cy="5257800"/>
          </a:xfrm>
          <a:noFill/>
          <a:ln/>
        </p:spPr>
        <p:txBody>
          <a:bodyPr vert="horz" lIns="92075" tIns="46038" rIns="92075" bIns="46038" rtlCol="0">
            <a:normAutofit/>
          </a:bodyPr>
          <a:lstStyle/>
          <a:p>
            <a:pPr algn="l" rtl="0">
              <a:lnSpc>
                <a:spcPct val="110000"/>
              </a:lnSpc>
            </a:pPr>
            <a:r>
              <a:rPr lang="en-US" dirty="0"/>
              <a:t>Ex.  D has 9 </a:t>
            </a:r>
            <a:r>
              <a:rPr lang="en-US" dirty="0" err="1"/>
              <a:t>tuples</a:t>
            </a:r>
            <a:r>
              <a:rPr lang="en-US" dirty="0"/>
              <a:t> in </a:t>
            </a:r>
            <a:r>
              <a:rPr lang="en-US" dirty="0" err="1"/>
              <a:t>buys_computer</a:t>
            </a:r>
            <a:r>
              <a:rPr lang="en-US" dirty="0"/>
              <a:t> = “yes” and 5 in “no”</a:t>
            </a:r>
          </a:p>
          <a:p>
            <a:pPr algn="l" rtl="0">
              <a:lnSpc>
                <a:spcPct val="110000"/>
              </a:lnSpc>
            </a:pPr>
            <a:endParaRPr lang="en-US" dirty="0"/>
          </a:p>
          <a:p>
            <a:pPr algn="l" rtl="0">
              <a:lnSpc>
                <a:spcPct val="110000"/>
              </a:lnSpc>
            </a:pPr>
            <a:endParaRPr lang="en-US" dirty="0"/>
          </a:p>
          <a:p>
            <a:pPr algn="l" rtl="0">
              <a:lnSpc>
                <a:spcPct val="110000"/>
              </a:lnSpc>
            </a:pPr>
            <a:r>
              <a:rPr lang="en-US" dirty="0"/>
              <a:t>Suppose the attribute income partitions D into 10 in D</a:t>
            </a:r>
            <a:r>
              <a:rPr lang="en-US" baseline="-25000" dirty="0"/>
              <a:t>1</a:t>
            </a:r>
            <a:r>
              <a:rPr lang="en-US" dirty="0"/>
              <a:t>: {low, medium} and 4 in D</a:t>
            </a:r>
            <a:r>
              <a:rPr lang="en-US" baseline="-25000" dirty="0"/>
              <a:t>2</a:t>
            </a:r>
          </a:p>
          <a:p>
            <a:pPr algn="l" rtl="0">
              <a:lnSpc>
                <a:spcPct val="110000"/>
              </a:lnSpc>
            </a:pPr>
            <a:endParaRPr lang="en-US" dirty="0"/>
          </a:p>
          <a:p>
            <a:pPr algn="l" rtl="0">
              <a:lnSpc>
                <a:spcPct val="110000"/>
              </a:lnSpc>
            </a:pPr>
            <a:endParaRPr lang="en-US" dirty="0"/>
          </a:p>
          <a:p>
            <a:pPr algn="l" rtl="0">
              <a:lnSpc>
                <a:spcPct val="110000"/>
              </a:lnSpc>
            </a:pPr>
            <a:endParaRPr lang="en-US" dirty="0"/>
          </a:p>
          <a:p>
            <a:pPr lvl="1" algn="l" rtl="0">
              <a:lnSpc>
                <a:spcPct val="110000"/>
              </a:lnSpc>
              <a:buFont typeface="Wingdings" pitchFamily="2" charset="2"/>
              <a:buNone/>
            </a:pPr>
            <a:r>
              <a:rPr lang="en-US" sz="2000" dirty="0" smtClean="0"/>
              <a:t>but </a:t>
            </a:r>
            <a:r>
              <a:rPr lang="en-US" sz="2000" dirty="0" err="1"/>
              <a:t>gini</a:t>
            </a:r>
            <a:r>
              <a:rPr lang="en-US" sz="2000" baseline="-25000" dirty="0"/>
              <a:t>{</a:t>
            </a:r>
            <a:r>
              <a:rPr lang="en-US" sz="2000" baseline="-25000" dirty="0" err="1"/>
              <a:t>medium,high</a:t>
            </a:r>
            <a:r>
              <a:rPr lang="en-US" sz="2000" baseline="-25000" dirty="0"/>
              <a:t>}</a:t>
            </a:r>
            <a:r>
              <a:rPr lang="en-US" sz="2000" dirty="0"/>
              <a:t> is 0.30 and thus the best since it is the lowest</a:t>
            </a:r>
          </a:p>
        </p:txBody>
      </p:sp>
      <p:graphicFrame>
        <p:nvGraphicFramePr>
          <p:cNvPr id="174082" name="Object 2"/>
          <p:cNvGraphicFramePr>
            <a:graphicFrameLocks noChangeAspect="1"/>
          </p:cNvGraphicFramePr>
          <p:nvPr>
            <p:extLst>
              <p:ext uri="{D42A27DB-BD31-4B8C-83A1-F6EECF244321}">
                <p14:modId xmlns:p14="http://schemas.microsoft.com/office/powerpoint/2010/main" val="3805886623"/>
              </p:ext>
            </p:extLst>
          </p:nvPr>
        </p:nvGraphicFramePr>
        <p:xfrm>
          <a:off x="4360522" y="2213013"/>
          <a:ext cx="3581400" cy="787400"/>
        </p:xfrm>
        <a:graphic>
          <a:graphicData uri="http://schemas.openxmlformats.org/presentationml/2006/ole">
            <mc:AlternateContent xmlns:mc="http://schemas.openxmlformats.org/markup-compatibility/2006">
              <mc:Choice xmlns:v="urn:schemas-microsoft-com:vml" Requires="v">
                <p:oleObj spid="_x0000_s433174" name="Equation" r:id="rId4" imgW="2222280" imgH="469800" progId="Equation.3">
                  <p:embed/>
                </p:oleObj>
              </mc:Choice>
              <mc:Fallback>
                <p:oleObj name="Equation" r:id="rId4" imgW="2222280" imgH="469800" progId="Equation.3">
                  <p:embed/>
                  <p:pic>
                    <p:nvPicPr>
                      <p:cNvPr id="1740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0522" y="2213013"/>
                        <a:ext cx="3581400" cy="787400"/>
                      </a:xfrm>
                      <a:prstGeom prst="rect">
                        <a:avLst/>
                      </a:prstGeom>
                      <a:solidFill>
                        <a:schemeClr val="tx1"/>
                      </a:solidFill>
                      <a:extLst/>
                    </p:spPr>
                  </p:pic>
                </p:oleObj>
              </mc:Fallback>
            </mc:AlternateContent>
          </a:graphicData>
        </a:graphic>
      </p:graphicFrame>
      <p:graphicFrame>
        <p:nvGraphicFramePr>
          <p:cNvPr id="174083" name="Object 3"/>
          <p:cNvGraphicFramePr>
            <a:graphicFrameLocks noChangeAspect="1"/>
          </p:cNvGraphicFramePr>
          <p:nvPr>
            <p:extLst>
              <p:ext uri="{D42A27DB-BD31-4B8C-83A1-F6EECF244321}">
                <p14:modId xmlns:p14="http://schemas.microsoft.com/office/powerpoint/2010/main" val="1702061882"/>
              </p:ext>
            </p:extLst>
          </p:nvPr>
        </p:nvGraphicFramePr>
        <p:xfrm>
          <a:off x="5402716" y="3841825"/>
          <a:ext cx="5078412" cy="652462"/>
        </p:xfrm>
        <a:graphic>
          <a:graphicData uri="http://schemas.openxmlformats.org/presentationml/2006/ole">
            <mc:AlternateContent xmlns:mc="http://schemas.openxmlformats.org/markup-compatibility/2006">
              <mc:Choice xmlns:v="urn:schemas-microsoft-com:vml" Requires="v">
                <p:oleObj spid="_x0000_s433175" name="Equation" r:id="rId6" imgW="3365280" imgH="431640" progId="Equation.3">
                  <p:embed/>
                </p:oleObj>
              </mc:Choice>
              <mc:Fallback>
                <p:oleObj name="Equation" r:id="rId6" imgW="3365280" imgH="431640" progId="Equation.3">
                  <p:embed/>
                  <p:pic>
                    <p:nvPicPr>
                      <p:cNvPr id="17408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2716" y="3841825"/>
                        <a:ext cx="5078412" cy="652462"/>
                      </a:xfrm>
                      <a:prstGeom prst="rect">
                        <a:avLst/>
                      </a:prstGeom>
                      <a:solidFill>
                        <a:schemeClr val="tx1"/>
                      </a:solidFill>
                      <a:extLst/>
                    </p:spPr>
                  </p:pic>
                </p:oleObj>
              </mc:Fallback>
            </mc:AlternateContent>
          </a:graphicData>
        </a:graphic>
      </p:graphicFrame>
      <p:pic>
        <p:nvPicPr>
          <p:cNvPr id="8" name="Picture 1034"/>
          <p:cNvPicPr>
            <a:picLocks noChangeAspect="1" noChangeArrowheads="1"/>
          </p:cNvPicPr>
          <p:nvPr/>
        </p:nvPicPr>
        <p:blipFill>
          <a:blip r:embed="rId8" cstate="print"/>
          <a:srcRect/>
          <a:stretch>
            <a:fillRect/>
          </a:stretch>
        </p:blipFill>
        <p:spPr bwMode="auto">
          <a:xfrm>
            <a:off x="4511825" y="4795837"/>
            <a:ext cx="4181475" cy="1047750"/>
          </a:xfrm>
          <a:prstGeom prst="rect">
            <a:avLst/>
          </a:prstGeom>
          <a:noFill/>
          <a:ln w="9525">
            <a:noFill/>
            <a:miter lim="800000"/>
            <a:headEnd/>
            <a:tailEnd/>
          </a:ln>
          <a:effectLst/>
        </p:spPr>
      </p:pic>
      <p:sp>
        <p:nvSpPr>
          <p:cNvPr id="10" name="Slide Number Placeholder 9"/>
          <p:cNvSpPr>
            <a:spLocks noGrp="1"/>
          </p:cNvSpPr>
          <p:nvPr>
            <p:ph type="sldNum" sz="quarter" idx="11"/>
          </p:nvPr>
        </p:nvSpPr>
        <p:spPr/>
        <p:txBody>
          <a:bodyPr/>
          <a:lstStyle/>
          <a:p>
            <a:pPr>
              <a:defRPr/>
            </a:pPr>
            <a:fld id="{3CF525EA-D8B0-401B-99F1-2B9B36BAEC20}" type="slidenum">
              <a:rPr lang="he-IL" smtClean="0"/>
              <a:pPr>
                <a:defRPr/>
              </a:pPr>
              <a:t>142</a:t>
            </a:fld>
            <a:endParaRPr lang="en-US"/>
          </a:p>
        </p:txBody>
      </p:sp>
    </p:spTree>
    <p:extLst>
      <p:ext uri="{BB962C8B-B14F-4D97-AF65-F5344CB8AC3E}">
        <p14:creationId xmlns:p14="http://schemas.microsoft.com/office/powerpoint/2010/main" val="1179290290"/>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ChangeArrowheads="1"/>
          </p:cNvSpPr>
          <p:nvPr>
            <p:ph type="title"/>
          </p:nvPr>
        </p:nvSpPr>
        <p:spPr>
          <a:xfrm>
            <a:off x="1524000" y="304800"/>
            <a:ext cx="9144000" cy="685800"/>
          </a:xfrm>
          <a:noFill/>
          <a:ln/>
        </p:spPr>
        <p:txBody>
          <a:bodyPr vert="horz" lIns="92075" tIns="46038" rIns="92075" bIns="46038" rtlCol="0" anchor="ctr">
            <a:normAutofit fontScale="90000"/>
          </a:bodyPr>
          <a:lstStyle/>
          <a:p>
            <a:r>
              <a:rPr lang="en-US"/>
              <a:t>Comparing Attribute Selection Measures</a:t>
            </a:r>
            <a:endParaRPr lang="en-US" sz="2800"/>
          </a:p>
        </p:txBody>
      </p:sp>
      <p:sp>
        <p:nvSpPr>
          <p:cNvPr id="1304579" name="Rectangle 3"/>
          <p:cNvSpPr>
            <a:spLocks noGrp="1" noChangeArrowheads="1"/>
          </p:cNvSpPr>
          <p:nvPr>
            <p:ph type="body" idx="1"/>
          </p:nvPr>
        </p:nvSpPr>
        <p:spPr>
          <a:xfrm>
            <a:off x="1828800" y="1371600"/>
            <a:ext cx="8155632" cy="5257800"/>
          </a:xfrm>
          <a:noFill/>
          <a:ln/>
        </p:spPr>
        <p:txBody>
          <a:bodyPr vert="horz" lIns="92075" tIns="46038" rIns="92075" bIns="46038" rtlCol="0">
            <a:normAutofit/>
          </a:bodyPr>
          <a:lstStyle/>
          <a:p>
            <a:pPr algn="l" rtl="0">
              <a:lnSpc>
                <a:spcPct val="110000"/>
              </a:lnSpc>
            </a:pPr>
            <a:r>
              <a:rPr lang="en-US" sz="2400" dirty="0"/>
              <a:t>The three measures, in general, return good results but</a:t>
            </a:r>
          </a:p>
          <a:p>
            <a:pPr lvl="1" algn="l" rtl="0">
              <a:lnSpc>
                <a:spcPct val="110000"/>
              </a:lnSpc>
            </a:pPr>
            <a:r>
              <a:rPr lang="en-US" sz="2400" dirty="0"/>
              <a:t>Information gain: </a:t>
            </a:r>
          </a:p>
          <a:p>
            <a:pPr lvl="2" algn="l" rtl="0">
              <a:lnSpc>
                <a:spcPct val="110000"/>
              </a:lnSpc>
            </a:pPr>
            <a:r>
              <a:rPr lang="en-US" dirty="0"/>
              <a:t>biased towards </a:t>
            </a:r>
            <a:r>
              <a:rPr lang="en-US" dirty="0" err="1"/>
              <a:t>multivalued</a:t>
            </a:r>
            <a:r>
              <a:rPr lang="en-US" dirty="0"/>
              <a:t> attributes</a:t>
            </a:r>
          </a:p>
          <a:p>
            <a:pPr lvl="1" algn="l" rtl="0">
              <a:lnSpc>
                <a:spcPct val="110000"/>
              </a:lnSpc>
            </a:pPr>
            <a:r>
              <a:rPr lang="en-US" sz="2400" dirty="0"/>
              <a:t>Gain ratio: </a:t>
            </a:r>
          </a:p>
          <a:p>
            <a:pPr lvl="2" algn="l" rtl="0">
              <a:lnSpc>
                <a:spcPct val="110000"/>
              </a:lnSpc>
            </a:pPr>
            <a:r>
              <a:rPr lang="en-US" dirty="0"/>
              <a:t>tends to prefer unbalanced splits in which one partition is much smaller than the others</a:t>
            </a:r>
          </a:p>
          <a:p>
            <a:pPr lvl="1" algn="l" rtl="0">
              <a:lnSpc>
                <a:spcPct val="110000"/>
              </a:lnSpc>
            </a:pPr>
            <a:r>
              <a:rPr lang="en-US" sz="2400" dirty="0" err="1"/>
              <a:t>Gini</a:t>
            </a:r>
            <a:r>
              <a:rPr lang="en-US" sz="2400" dirty="0"/>
              <a:t> index: </a:t>
            </a:r>
          </a:p>
          <a:p>
            <a:pPr lvl="2" algn="l" rtl="0">
              <a:lnSpc>
                <a:spcPct val="110000"/>
              </a:lnSpc>
            </a:pPr>
            <a:r>
              <a:rPr lang="en-US" dirty="0"/>
              <a:t>biased to </a:t>
            </a:r>
            <a:r>
              <a:rPr lang="en-US" dirty="0" err="1"/>
              <a:t>multivalued</a:t>
            </a:r>
            <a:r>
              <a:rPr lang="en-US" dirty="0"/>
              <a:t> attributes</a:t>
            </a:r>
          </a:p>
          <a:p>
            <a:pPr lvl="2" algn="l" rtl="0">
              <a:lnSpc>
                <a:spcPct val="110000"/>
              </a:lnSpc>
            </a:pPr>
            <a:r>
              <a:rPr lang="en-US" dirty="0"/>
              <a:t>has difficulty when # of classes is large</a:t>
            </a:r>
          </a:p>
          <a:p>
            <a:pPr lvl="2" algn="l" rtl="0">
              <a:lnSpc>
                <a:spcPct val="110000"/>
              </a:lnSpc>
            </a:pPr>
            <a:r>
              <a:rPr lang="en-US" dirty="0"/>
              <a:t>tends to favor tests that result in equal-sized partitions and purity in both partitions</a:t>
            </a:r>
          </a:p>
        </p:txBody>
      </p:sp>
      <p:sp>
        <p:nvSpPr>
          <p:cNvPr id="8" name="Slide Number Placeholder 7"/>
          <p:cNvSpPr>
            <a:spLocks noGrp="1"/>
          </p:cNvSpPr>
          <p:nvPr>
            <p:ph type="sldNum" sz="quarter" idx="11"/>
          </p:nvPr>
        </p:nvSpPr>
        <p:spPr/>
        <p:txBody>
          <a:bodyPr/>
          <a:lstStyle/>
          <a:p>
            <a:pPr>
              <a:defRPr/>
            </a:pPr>
            <a:fld id="{3CF525EA-D8B0-401B-99F1-2B9B36BAEC20}" type="slidenum">
              <a:rPr lang="he-IL" smtClean="0"/>
              <a:pPr>
                <a:defRPr/>
              </a:pPr>
              <a:t>143</a:t>
            </a:fld>
            <a:endParaRPr lang="en-US"/>
          </a:p>
        </p:txBody>
      </p:sp>
    </p:spTree>
    <p:extLst>
      <p:ext uri="{BB962C8B-B14F-4D97-AF65-F5344CB8AC3E}">
        <p14:creationId xmlns:p14="http://schemas.microsoft.com/office/powerpoint/2010/main" val="2339747927"/>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1703389" y="476251"/>
            <a:ext cx="8220075" cy="5724525"/>
          </a:xfrm>
          <a:prstGeom prst="rect">
            <a:avLst/>
          </a:prstGeom>
          <a:noFill/>
          <a:ln w="9525">
            <a:noFill/>
            <a:miter lim="800000"/>
            <a:headEnd/>
            <a:tailEnd/>
          </a:ln>
        </p:spPr>
      </p:pic>
      <p:sp>
        <p:nvSpPr>
          <p:cNvPr id="3" name="Slide Number Placeholder 2"/>
          <p:cNvSpPr>
            <a:spLocks noGrp="1"/>
          </p:cNvSpPr>
          <p:nvPr>
            <p:ph type="sldNum" sz="quarter" idx="11"/>
          </p:nvPr>
        </p:nvSpPr>
        <p:spPr/>
        <p:txBody>
          <a:bodyPr/>
          <a:lstStyle/>
          <a:p>
            <a:pPr>
              <a:defRPr/>
            </a:pPr>
            <a:fld id="{3CF525EA-D8B0-401B-99F1-2B9B36BAEC20}" type="slidenum">
              <a:rPr lang="he-IL" smtClean="0"/>
              <a:pPr>
                <a:defRPr/>
              </a:pPr>
              <a:t>144</a:t>
            </a:fld>
            <a:endParaRPr lang="en-US"/>
          </a:p>
        </p:txBody>
      </p:sp>
    </p:spTree>
    <p:extLst>
      <p:ext uri="{BB962C8B-B14F-4D97-AF65-F5344CB8AC3E}">
        <p14:creationId xmlns:p14="http://schemas.microsoft.com/office/powerpoint/2010/main" val="178833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3CF525EA-D8B0-401B-99F1-2B9B36BAEC20}" type="slidenum">
              <a:rPr lang="he-IL" smtClean="0"/>
              <a:pPr>
                <a:defRPr/>
              </a:pPr>
              <a:t>145</a:t>
            </a:fld>
            <a:endParaRPr lang="en-US"/>
          </a:p>
        </p:txBody>
      </p:sp>
      <p:pic>
        <p:nvPicPr>
          <p:cNvPr id="178178" name="Picture 2"/>
          <p:cNvPicPr>
            <a:picLocks noChangeAspect="1" noChangeArrowheads="1"/>
          </p:cNvPicPr>
          <p:nvPr/>
        </p:nvPicPr>
        <p:blipFill>
          <a:blip r:embed="rId2" cstate="print"/>
          <a:srcRect/>
          <a:stretch>
            <a:fillRect/>
          </a:stretch>
        </p:blipFill>
        <p:spPr bwMode="auto">
          <a:xfrm>
            <a:off x="1919537" y="836712"/>
            <a:ext cx="7839075" cy="4914900"/>
          </a:xfrm>
          <a:prstGeom prst="rect">
            <a:avLst/>
          </a:prstGeom>
          <a:noFill/>
          <a:ln w="9525">
            <a:noFill/>
            <a:miter lim="800000"/>
            <a:headEnd/>
            <a:tailEnd/>
          </a:ln>
        </p:spPr>
      </p:pic>
    </p:spTree>
    <p:extLst>
      <p:ext uri="{BB962C8B-B14F-4D97-AF65-F5344CB8AC3E}">
        <p14:creationId xmlns:p14="http://schemas.microsoft.com/office/powerpoint/2010/main" val="422565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3CF525EA-D8B0-401B-99F1-2B9B36BAEC20}" type="slidenum">
              <a:rPr lang="he-IL" smtClean="0"/>
              <a:pPr>
                <a:defRPr/>
              </a:pPr>
              <a:t>146</a:t>
            </a:fld>
            <a:endParaRPr lang="en-US"/>
          </a:p>
        </p:txBody>
      </p:sp>
      <p:pic>
        <p:nvPicPr>
          <p:cNvPr id="179202" name="Picture 2"/>
          <p:cNvPicPr>
            <a:picLocks noChangeAspect="1" noChangeArrowheads="1"/>
          </p:cNvPicPr>
          <p:nvPr/>
        </p:nvPicPr>
        <p:blipFill>
          <a:blip r:embed="rId2" cstate="print"/>
          <a:srcRect/>
          <a:stretch>
            <a:fillRect/>
          </a:stretch>
        </p:blipFill>
        <p:spPr bwMode="auto">
          <a:xfrm>
            <a:off x="1775520" y="692696"/>
            <a:ext cx="7867650" cy="5295900"/>
          </a:xfrm>
          <a:prstGeom prst="rect">
            <a:avLst/>
          </a:prstGeom>
          <a:noFill/>
          <a:ln w="9525">
            <a:noFill/>
            <a:miter lim="800000"/>
            <a:headEnd/>
            <a:tailEnd/>
          </a:ln>
        </p:spPr>
      </p:pic>
    </p:spTree>
    <p:extLst>
      <p:ext uri="{BB962C8B-B14F-4D97-AF65-F5344CB8AC3E}">
        <p14:creationId xmlns:p14="http://schemas.microsoft.com/office/powerpoint/2010/main" val="161325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Data Mining: Concepts and Techniques</a:t>
            </a:r>
          </a:p>
        </p:txBody>
      </p:sp>
      <p:sp>
        <p:nvSpPr>
          <p:cNvPr id="1304578" name="Rectangle 2"/>
          <p:cNvSpPr>
            <a:spLocks noGrp="1" noChangeArrowheads="1"/>
          </p:cNvSpPr>
          <p:nvPr>
            <p:ph type="title"/>
          </p:nvPr>
        </p:nvSpPr>
        <p:spPr>
          <a:xfrm>
            <a:off x="1703512" y="332656"/>
            <a:ext cx="8388424" cy="685800"/>
          </a:xfrm>
          <a:noFill/>
          <a:ln/>
        </p:spPr>
        <p:txBody>
          <a:bodyPr vert="horz" lIns="92075" tIns="46038" rIns="92075" bIns="46038" rtlCol="0" anchor="ctr">
            <a:normAutofit fontScale="90000"/>
          </a:bodyPr>
          <a:lstStyle/>
          <a:p>
            <a:r>
              <a:rPr lang="en-US" dirty="0" err="1"/>
              <a:t>Twoing</a:t>
            </a:r>
            <a:r>
              <a:rPr lang="en-US" dirty="0"/>
              <a:t> Splitting Rule</a:t>
            </a:r>
            <a:endParaRPr lang="en-US" sz="2800" dirty="0"/>
          </a:p>
        </p:txBody>
      </p:sp>
      <p:sp>
        <p:nvSpPr>
          <p:cNvPr id="1304579" name="Rectangle 3"/>
          <p:cNvSpPr>
            <a:spLocks noGrp="1" noChangeArrowheads="1"/>
          </p:cNvSpPr>
          <p:nvPr>
            <p:ph type="body" idx="1"/>
          </p:nvPr>
        </p:nvSpPr>
        <p:spPr>
          <a:xfrm>
            <a:off x="1828800" y="1371600"/>
            <a:ext cx="8299648" cy="5257800"/>
          </a:xfrm>
          <a:noFill/>
          <a:ln/>
        </p:spPr>
        <p:txBody>
          <a:bodyPr vert="horz" lIns="92075" tIns="46038" rIns="92075" bIns="46038" rtlCol="0">
            <a:normAutofit/>
          </a:bodyPr>
          <a:lstStyle/>
          <a:p>
            <a:pPr algn="l" rtl="0"/>
            <a:r>
              <a:rPr lang="en-US" dirty="0" err="1" smtClean="0"/>
              <a:t>Twoing</a:t>
            </a:r>
            <a:r>
              <a:rPr lang="en-US" dirty="0" smtClean="0"/>
              <a:t> - similar to entropy but more flexible because it has a tuning parameter</a:t>
            </a:r>
          </a:p>
          <a:p>
            <a:pPr lvl="1" algn="l" rtl="0"/>
            <a:r>
              <a:rPr lang="en-US" dirty="0" smtClean="0"/>
              <a:t>excellent for multi-class outcomes</a:t>
            </a:r>
          </a:p>
          <a:p>
            <a:pPr lvl="1" algn="l" rtl="0"/>
            <a:r>
              <a:rPr lang="en-US" dirty="0" err="1" smtClean="0"/>
              <a:t>twoing</a:t>
            </a:r>
            <a:r>
              <a:rPr lang="en-US" dirty="0" smtClean="0"/>
              <a:t> excellent for hard to classify problems</a:t>
            </a:r>
          </a:p>
          <a:p>
            <a:pPr lvl="2" algn="l" rtl="0"/>
            <a:r>
              <a:rPr lang="en-US" dirty="0" smtClean="0"/>
              <a:t>problems where accuracy for all methods will be low</a:t>
            </a:r>
          </a:p>
          <a:p>
            <a:pPr lvl="2" algn="l" rtl="0"/>
            <a:r>
              <a:rPr lang="en-US" dirty="0" smtClean="0"/>
              <a:t>inherently difficult problems or low signal/noise ratio</a:t>
            </a:r>
            <a:endParaRPr lang="en-US" dirty="0"/>
          </a:p>
        </p:txBody>
      </p:sp>
      <p:sp>
        <p:nvSpPr>
          <p:cNvPr id="6" name="Slide Number Placeholder 5"/>
          <p:cNvSpPr>
            <a:spLocks noGrp="1"/>
          </p:cNvSpPr>
          <p:nvPr>
            <p:ph type="sldNum" sz="quarter" idx="11"/>
          </p:nvPr>
        </p:nvSpPr>
        <p:spPr/>
        <p:txBody>
          <a:bodyPr/>
          <a:lstStyle/>
          <a:p>
            <a:pPr>
              <a:defRPr/>
            </a:pPr>
            <a:fld id="{3CF525EA-D8B0-401B-99F1-2B9B36BAEC20}" type="slidenum">
              <a:rPr lang="he-IL" smtClean="0"/>
              <a:pPr>
                <a:defRPr/>
              </a:pPr>
              <a:t>147</a:t>
            </a:fld>
            <a:endParaRPr lang="en-US"/>
          </a:p>
        </p:txBody>
      </p:sp>
    </p:spTree>
    <p:extLst>
      <p:ext uri="{BB962C8B-B14F-4D97-AF65-F5344CB8AC3E}">
        <p14:creationId xmlns:p14="http://schemas.microsoft.com/office/powerpoint/2010/main" val="4221512990"/>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Decision Trees From A Graphical Perspective</a:t>
            </a:r>
            <a:endParaRPr lang="en-US" dirty="0"/>
          </a:p>
        </p:txBody>
      </p:sp>
      <p:sp>
        <p:nvSpPr>
          <p:cNvPr id="37891" name="Content Placeholder 2"/>
          <p:cNvSpPr>
            <a:spLocks noGrp="1"/>
          </p:cNvSpPr>
          <p:nvPr>
            <p:ph sz="quarter" idx="1"/>
          </p:nvPr>
        </p:nvSpPr>
        <p:spPr>
          <a:xfrm>
            <a:off x="1981200" y="1600201"/>
            <a:ext cx="7467600" cy="4873625"/>
          </a:xfrm>
        </p:spPr>
        <p:txBody>
          <a:bodyPr/>
          <a:lstStyle/>
          <a:p>
            <a:r>
              <a:rPr lang="en-US" smtClean="0">
                <a:cs typeface="Times New Roman" pitchFamily="18" charset="0"/>
              </a:rPr>
              <a:t>How does the attributes space look like?</a:t>
            </a:r>
          </a:p>
        </p:txBody>
      </p:sp>
      <p:grpSp>
        <p:nvGrpSpPr>
          <p:cNvPr id="3" name="Group 11"/>
          <p:cNvGrpSpPr>
            <a:grpSpLocks/>
          </p:cNvGrpSpPr>
          <p:nvPr/>
        </p:nvGrpSpPr>
        <p:grpSpPr bwMode="auto">
          <a:xfrm>
            <a:off x="2495550" y="2349501"/>
            <a:ext cx="6121400" cy="4105275"/>
            <a:chOff x="971600" y="2348880"/>
            <a:chExt cx="6120680" cy="4106044"/>
          </a:xfrm>
        </p:grpSpPr>
        <p:cxnSp>
          <p:nvCxnSpPr>
            <p:cNvPr id="7" name="Straight Arrow Connector 6"/>
            <p:cNvCxnSpPr/>
            <p:nvPr/>
          </p:nvCxnSpPr>
          <p:spPr>
            <a:xfrm rot="5400000" flipH="1" flipV="1">
              <a:off x="-1044914" y="4365394"/>
              <a:ext cx="4104457" cy="714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971600" y="6453337"/>
              <a:ext cx="6120680"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13" name="Oval 12"/>
          <p:cNvSpPr/>
          <p:nvPr/>
        </p:nvSpPr>
        <p:spPr>
          <a:xfrm>
            <a:off x="3143672" y="285293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4" name="Oval 13"/>
          <p:cNvSpPr/>
          <p:nvPr/>
        </p:nvSpPr>
        <p:spPr>
          <a:xfrm>
            <a:off x="2927648" y="321297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5" name="Oval 14"/>
          <p:cNvSpPr/>
          <p:nvPr/>
        </p:nvSpPr>
        <p:spPr>
          <a:xfrm>
            <a:off x="3719736" y="285293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6" name="Oval 15"/>
          <p:cNvSpPr/>
          <p:nvPr/>
        </p:nvSpPr>
        <p:spPr>
          <a:xfrm>
            <a:off x="3071664" y="4005064"/>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7" name="Oval 16"/>
          <p:cNvSpPr/>
          <p:nvPr/>
        </p:nvSpPr>
        <p:spPr>
          <a:xfrm>
            <a:off x="3719736" y="4005064"/>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8" name="Oval 17"/>
          <p:cNvSpPr/>
          <p:nvPr/>
        </p:nvSpPr>
        <p:spPr>
          <a:xfrm>
            <a:off x="4223792" y="3068960"/>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9" name="Oval 18"/>
          <p:cNvSpPr/>
          <p:nvPr/>
        </p:nvSpPr>
        <p:spPr>
          <a:xfrm>
            <a:off x="4295800" y="386104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0" name="Oval 19"/>
          <p:cNvSpPr/>
          <p:nvPr/>
        </p:nvSpPr>
        <p:spPr>
          <a:xfrm>
            <a:off x="5519936" y="5877272"/>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1" name="Oval 20"/>
          <p:cNvSpPr/>
          <p:nvPr/>
        </p:nvSpPr>
        <p:spPr>
          <a:xfrm>
            <a:off x="5879976" y="566124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2" name="Oval 21"/>
          <p:cNvSpPr/>
          <p:nvPr/>
        </p:nvSpPr>
        <p:spPr>
          <a:xfrm>
            <a:off x="6312024" y="5949280"/>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3" name="Oval 22"/>
          <p:cNvSpPr/>
          <p:nvPr/>
        </p:nvSpPr>
        <p:spPr>
          <a:xfrm>
            <a:off x="6312024" y="5445224"/>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4" name="Oval 23"/>
          <p:cNvSpPr/>
          <p:nvPr/>
        </p:nvSpPr>
        <p:spPr>
          <a:xfrm>
            <a:off x="6023992" y="501317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5" name="Oval 24"/>
          <p:cNvSpPr/>
          <p:nvPr/>
        </p:nvSpPr>
        <p:spPr>
          <a:xfrm>
            <a:off x="5591944" y="5157192"/>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6" name="Oval 25"/>
          <p:cNvSpPr/>
          <p:nvPr/>
        </p:nvSpPr>
        <p:spPr>
          <a:xfrm>
            <a:off x="5375920" y="566124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7" name="Oval 26"/>
          <p:cNvSpPr/>
          <p:nvPr/>
        </p:nvSpPr>
        <p:spPr>
          <a:xfrm>
            <a:off x="5015880" y="5949280"/>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8" name="Oval 27"/>
          <p:cNvSpPr/>
          <p:nvPr/>
        </p:nvSpPr>
        <p:spPr>
          <a:xfrm>
            <a:off x="5807968" y="4077072"/>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9" name="Oval 28"/>
          <p:cNvSpPr/>
          <p:nvPr/>
        </p:nvSpPr>
        <p:spPr>
          <a:xfrm>
            <a:off x="3503712" y="530120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0" name="Oval 29"/>
          <p:cNvSpPr/>
          <p:nvPr/>
        </p:nvSpPr>
        <p:spPr>
          <a:xfrm>
            <a:off x="3791744" y="5877272"/>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1" name="Oval 30"/>
          <p:cNvSpPr/>
          <p:nvPr/>
        </p:nvSpPr>
        <p:spPr>
          <a:xfrm>
            <a:off x="3215680" y="458112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2" name="Oval 31"/>
          <p:cNvSpPr/>
          <p:nvPr/>
        </p:nvSpPr>
        <p:spPr>
          <a:xfrm>
            <a:off x="3143672" y="5589240"/>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3" name="Oval 32"/>
          <p:cNvSpPr/>
          <p:nvPr/>
        </p:nvSpPr>
        <p:spPr>
          <a:xfrm>
            <a:off x="3287688" y="602128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4" name="Oval 33"/>
          <p:cNvSpPr/>
          <p:nvPr/>
        </p:nvSpPr>
        <p:spPr>
          <a:xfrm>
            <a:off x="2927648" y="602128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5" name="Oval 34"/>
          <p:cNvSpPr/>
          <p:nvPr/>
        </p:nvSpPr>
        <p:spPr>
          <a:xfrm>
            <a:off x="2855640" y="566124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6" name="Oval 35"/>
          <p:cNvSpPr/>
          <p:nvPr/>
        </p:nvSpPr>
        <p:spPr>
          <a:xfrm>
            <a:off x="4367808" y="5877272"/>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7" name="Oval 36"/>
          <p:cNvSpPr/>
          <p:nvPr/>
        </p:nvSpPr>
        <p:spPr>
          <a:xfrm>
            <a:off x="4007768" y="5445224"/>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8" name="Oval 37"/>
          <p:cNvSpPr/>
          <p:nvPr/>
        </p:nvSpPr>
        <p:spPr>
          <a:xfrm>
            <a:off x="3503712" y="494116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9" name="Oval 38"/>
          <p:cNvSpPr/>
          <p:nvPr/>
        </p:nvSpPr>
        <p:spPr>
          <a:xfrm>
            <a:off x="3935760" y="5013176"/>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40" name="Oval 39"/>
          <p:cNvSpPr/>
          <p:nvPr/>
        </p:nvSpPr>
        <p:spPr>
          <a:xfrm>
            <a:off x="3287688" y="5157192"/>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grpSp>
        <p:nvGrpSpPr>
          <p:cNvPr id="4" name="Group 49"/>
          <p:cNvGrpSpPr>
            <a:grpSpLocks/>
          </p:cNvGrpSpPr>
          <p:nvPr/>
        </p:nvGrpSpPr>
        <p:grpSpPr bwMode="auto">
          <a:xfrm>
            <a:off x="2566988" y="2420938"/>
            <a:ext cx="2089150" cy="4032250"/>
            <a:chOff x="1043608" y="2420888"/>
            <a:chExt cx="2088232" cy="4032448"/>
          </a:xfrm>
        </p:grpSpPr>
        <p:cxnSp>
          <p:nvCxnSpPr>
            <p:cNvPr id="42" name="Straight Connector 41"/>
            <p:cNvCxnSpPr/>
            <p:nvPr/>
          </p:nvCxnSpPr>
          <p:spPr>
            <a:xfrm>
              <a:off x="1043608" y="4437112"/>
              <a:ext cx="2088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H="1" flipV="1">
              <a:off x="1115616" y="4437112"/>
              <a:ext cx="403244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 name="Oval 50"/>
          <p:cNvSpPr/>
          <p:nvPr/>
        </p:nvSpPr>
        <p:spPr>
          <a:xfrm>
            <a:off x="2639616" y="458112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52" name="Oval 51"/>
          <p:cNvSpPr/>
          <p:nvPr/>
        </p:nvSpPr>
        <p:spPr>
          <a:xfrm>
            <a:off x="4439816" y="458112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53" name="Oval 52"/>
          <p:cNvSpPr/>
          <p:nvPr/>
        </p:nvSpPr>
        <p:spPr>
          <a:xfrm>
            <a:off x="4007768" y="4653136"/>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54" name="Oval 53"/>
          <p:cNvSpPr/>
          <p:nvPr/>
        </p:nvSpPr>
        <p:spPr>
          <a:xfrm>
            <a:off x="2855640" y="5013176"/>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55" name="Oval 54"/>
          <p:cNvSpPr/>
          <p:nvPr/>
        </p:nvSpPr>
        <p:spPr>
          <a:xfrm>
            <a:off x="4727848" y="501317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56" name="Oval 55"/>
          <p:cNvSpPr/>
          <p:nvPr/>
        </p:nvSpPr>
        <p:spPr>
          <a:xfrm>
            <a:off x="4799856" y="5517232"/>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57" name="Oval 56"/>
          <p:cNvSpPr/>
          <p:nvPr/>
        </p:nvSpPr>
        <p:spPr>
          <a:xfrm>
            <a:off x="5591944" y="458112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58" name="Oval 57"/>
          <p:cNvSpPr/>
          <p:nvPr/>
        </p:nvSpPr>
        <p:spPr>
          <a:xfrm>
            <a:off x="5015880" y="422108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59" name="Oval 58"/>
          <p:cNvSpPr/>
          <p:nvPr/>
        </p:nvSpPr>
        <p:spPr>
          <a:xfrm>
            <a:off x="3647728" y="3429000"/>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60" name="Oval 59"/>
          <p:cNvSpPr/>
          <p:nvPr/>
        </p:nvSpPr>
        <p:spPr>
          <a:xfrm>
            <a:off x="4871864" y="357301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61" name="Oval 60"/>
          <p:cNvSpPr/>
          <p:nvPr/>
        </p:nvSpPr>
        <p:spPr>
          <a:xfrm>
            <a:off x="5015880" y="4725144"/>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grpSp>
        <p:nvGrpSpPr>
          <p:cNvPr id="5" name="Group 80"/>
          <p:cNvGrpSpPr>
            <a:grpSpLocks/>
          </p:cNvGrpSpPr>
          <p:nvPr/>
        </p:nvGrpSpPr>
        <p:grpSpPr bwMode="auto">
          <a:xfrm>
            <a:off x="6672263" y="2349500"/>
            <a:ext cx="3168650" cy="2159000"/>
            <a:chOff x="5148064" y="2348880"/>
            <a:chExt cx="3168352" cy="2160240"/>
          </a:xfrm>
        </p:grpSpPr>
        <p:cxnSp>
          <p:nvCxnSpPr>
            <p:cNvPr id="69" name="Straight Arrow Connector 68"/>
            <p:cNvCxnSpPr>
              <a:stCxn id="63" idx="4"/>
              <a:endCxn id="65" idx="0"/>
            </p:cNvCxnSpPr>
            <p:nvPr/>
          </p:nvCxnSpPr>
          <p:spPr>
            <a:xfrm rot="16200000" flipH="1">
              <a:off x="7236032" y="2780374"/>
              <a:ext cx="576593" cy="7206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3" name="Oval 62"/>
            <p:cNvSpPr/>
            <p:nvPr/>
          </p:nvSpPr>
          <p:spPr>
            <a:xfrm>
              <a:off x="6732240" y="2348880"/>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R1&gt;C</a:t>
              </a:r>
            </a:p>
          </p:txBody>
        </p:sp>
        <p:sp>
          <p:nvSpPr>
            <p:cNvPr id="64" name="Oval 63"/>
            <p:cNvSpPr/>
            <p:nvPr/>
          </p:nvSpPr>
          <p:spPr>
            <a:xfrm>
              <a:off x="6084168" y="3068960"/>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R2&gt;K</a:t>
              </a:r>
            </a:p>
          </p:txBody>
        </p:sp>
        <p:sp>
          <p:nvSpPr>
            <p:cNvPr id="65" name="Oval 64"/>
            <p:cNvSpPr/>
            <p:nvPr/>
          </p:nvSpPr>
          <p:spPr>
            <a:xfrm>
              <a:off x="7452320" y="3429000"/>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Blue</a:t>
              </a:r>
            </a:p>
          </p:txBody>
        </p:sp>
        <p:sp>
          <p:nvSpPr>
            <p:cNvPr id="66" name="Oval 65"/>
            <p:cNvSpPr/>
            <p:nvPr/>
          </p:nvSpPr>
          <p:spPr>
            <a:xfrm>
              <a:off x="5148064" y="4005064"/>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Red</a:t>
              </a:r>
            </a:p>
          </p:txBody>
        </p:sp>
        <p:sp>
          <p:nvSpPr>
            <p:cNvPr id="67" name="Oval 66"/>
            <p:cNvSpPr/>
            <p:nvPr/>
          </p:nvSpPr>
          <p:spPr>
            <a:xfrm>
              <a:off x="6300192" y="4005064"/>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Blue</a:t>
              </a:r>
            </a:p>
          </p:txBody>
        </p:sp>
        <p:cxnSp>
          <p:nvCxnSpPr>
            <p:cNvPr id="70" name="Straight Arrow Connector 69"/>
            <p:cNvCxnSpPr>
              <a:stCxn id="63" idx="4"/>
              <a:endCxn id="64" idx="0"/>
            </p:cNvCxnSpPr>
            <p:nvPr/>
          </p:nvCxnSpPr>
          <p:spPr>
            <a:xfrm rot="5400000">
              <a:off x="6732168" y="2636599"/>
              <a:ext cx="216024" cy="6476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64" idx="4"/>
              <a:endCxn id="67" idx="0"/>
            </p:cNvCxnSpPr>
            <p:nvPr/>
          </p:nvCxnSpPr>
          <p:spPr>
            <a:xfrm rot="16200000" flipH="1">
              <a:off x="6408276" y="3681630"/>
              <a:ext cx="432048" cy="21588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64" idx="4"/>
              <a:endCxn id="66" idx="0"/>
            </p:cNvCxnSpPr>
            <p:nvPr/>
          </p:nvCxnSpPr>
          <p:spPr>
            <a:xfrm rot="5400000">
              <a:off x="5832068" y="3321301"/>
              <a:ext cx="432048" cy="93653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8012" name="TextBox 81"/>
          <p:cNvSpPr txBox="1">
            <a:spLocks noChangeArrowheads="1"/>
          </p:cNvSpPr>
          <p:nvPr/>
        </p:nvSpPr>
        <p:spPr bwMode="auto">
          <a:xfrm>
            <a:off x="7967664" y="6488114"/>
            <a:ext cx="504825" cy="369887"/>
          </a:xfrm>
          <a:prstGeom prst="rect">
            <a:avLst/>
          </a:prstGeom>
          <a:noFill/>
          <a:ln w="9525">
            <a:noFill/>
            <a:miter lim="800000"/>
            <a:headEnd/>
            <a:tailEnd/>
          </a:ln>
        </p:spPr>
        <p:txBody>
          <a:bodyPr>
            <a:spAutoFit/>
          </a:bodyPr>
          <a:lstStyle/>
          <a:p>
            <a:r>
              <a:rPr lang="en-US" b="1"/>
              <a:t>R1</a:t>
            </a:r>
          </a:p>
        </p:txBody>
      </p:sp>
      <p:sp>
        <p:nvSpPr>
          <p:cNvPr id="38013" name="TextBox 82"/>
          <p:cNvSpPr txBox="1">
            <a:spLocks noChangeArrowheads="1"/>
          </p:cNvSpPr>
          <p:nvPr/>
        </p:nvSpPr>
        <p:spPr bwMode="auto">
          <a:xfrm rot="-5400000">
            <a:off x="2063750" y="2708275"/>
            <a:ext cx="503238" cy="369888"/>
          </a:xfrm>
          <a:prstGeom prst="rect">
            <a:avLst/>
          </a:prstGeom>
          <a:noFill/>
          <a:ln w="9525">
            <a:noFill/>
            <a:miter lim="800000"/>
            <a:headEnd/>
            <a:tailEnd/>
          </a:ln>
        </p:spPr>
        <p:txBody>
          <a:bodyPr>
            <a:spAutoFit/>
          </a:bodyPr>
          <a:lstStyle/>
          <a:p>
            <a:r>
              <a:rPr lang="en-US" b="1"/>
              <a:t>R2</a:t>
            </a:r>
          </a:p>
        </p:txBody>
      </p:sp>
      <p:grpSp>
        <p:nvGrpSpPr>
          <p:cNvPr id="6" name="Group 85"/>
          <p:cNvGrpSpPr>
            <a:grpSpLocks/>
          </p:cNvGrpSpPr>
          <p:nvPr/>
        </p:nvGrpSpPr>
        <p:grpSpPr bwMode="auto">
          <a:xfrm>
            <a:off x="2135226" y="4232369"/>
            <a:ext cx="2736813" cy="2662145"/>
            <a:chOff x="611597" y="4232294"/>
            <a:chExt cx="2736267" cy="2662382"/>
          </a:xfrm>
        </p:grpSpPr>
        <p:sp>
          <p:nvSpPr>
            <p:cNvPr id="38015" name="TextBox 83"/>
            <p:cNvSpPr txBox="1">
              <a:spLocks noChangeArrowheads="1"/>
            </p:cNvSpPr>
            <p:nvPr/>
          </p:nvSpPr>
          <p:spPr bwMode="auto">
            <a:xfrm>
              <a:off x="2987824" y="6525344"/>
              <a:ext cx="360040" cy="369332"/>
            </a:xfrm>
            <a:prstGeom prst="rect">
              <a:avLst/>
            </a:prstGeom>
            <a:noFill/>
            <a:ln w="9525">
              <a:noFill/>
              <a:miter lim="800000"/>
              <a:headEnd/>
              <a:tailEnd/>
            </a:ln>
          </p:spPr>
          <p:txBody>
            <a:bodyPr>
              <a:spAutoFit/>
            </a:bodyPr>
            <a:lstStyle/>
            <a:p>
              <a:r>
                <a:rPr lang="en-US" b="1"/>
                <a:t>C</a:t>
              </a:r>
            </a:p>
          </p:txBody>
        </p:sp>
        <p:sp>
          <p:nvSpPr>
            <p:cNvPr id="38016" name="Rectangle 84"/>
            <p:cNvSpPr>
              <a:spLocks noChangeArrowheads="1"/>
            </p:cNvSpPr>
            <p:nvPr/>
          </p:nvSpPr>
          <p:spPr bwMode="auto">
            <a:xfrm rot="16200000">
              <a:off x="625331" y="4218560"/>
              <a:ext cx="341790" cy="369258"/>
            </a:xfrm>
            <a:prstGeom prst="rect">
              <a:avLst/>
            </a:prstGeom>
            <a:noFill/>
            <a:ln w="9525">
              <a:noFill/>
              <a:miter lim="800000"/>
              <a:headEnd/>
              <a:tailEnd/>
            </a:ln>
          </p:spPr>
          <p:txBody>
            <a:bodyPr wrap="none">
              <a:spAutoFit/>
            </a:bodyPr>
            <a:lstStyle/>
            <a:p>
              <a:r>
                <a:rPr lang="en-US" b="1"/>
                <a:t>K</a:t>
              </a:r>
              <a:endParaRPr lang="en-US"/>
            </a:p>
          </p:txBody>
        </p:sp>
      </p:grpSp>
      <p:sp>
        <p:nvSpPr>
          <p:cNvPr id="68" name="Slide Number Placeholder 67"/>
          <p:cNvSpPr>
            <a:spLocks noGrp="1"/>
          </p:cNvSpPr>
          <p:nvPr>
            <p:ph type="sldNum" sz="quarter" idx="11"/>
          </p:nvPr>
        </p:nvSpPr>
        <p:spPr/>
        <p:txBody>
          <a:bodyPr/>
          <a:lstStyle/>
          <a:p>
            <a:pPr>
              <a:defRPr/>
            </a:pPr>
            <a:fld id="{3CF525EA-D8B0-401B-99F1-2B9B36BAEC20}" type="slidenum">
              <a:rPr lang="he-IL" smtClean="0"/>
              <a:pPr>
                <a:defRPr/>
              </a:pPr>
              <a:t>148</a:t>
            </a:fld>
            <a:endParaRPr lang="en-US"/>
          </a:p>
        </p:txBody>
      </p:sp>
    </p:spTree>
    <p:extLst>
      <p:ext uri="{BB962C8B-B14F-4D97-AF65-F5344CB8AC3E}">
        <p14:creationId xmlns:p14="http://schemas.microsoft.com/office/powerpoint/2010/main" val="209619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1000"/>
                            </p:stCondLst>
                            <p:childTnLst>
                              <p:par>
                                <p:cTn id="13" presetID="55"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strVal val="#ppt_w*0.70"/>
                                          </p:val>
                                        </p:tav>
                                        <p:tav tm="100000">
                                          <p:val>
                                            <p:strVal val="#ppt_w"/>
                                          </p:val>
                                        </p:tav>
                                      </p:tavLst>
                                    </p:anim>
                                    <p:anim calcmode="lin" valueType="num">
                                      <p:cBhvr>
                                        <p:cTn id="16" dur="1000" fill="hold"/>
                                        <p:tgtEl>
                                          <p:spTgt spid="5"/>
                                        </p:tgtEl>
                                        <p:attrNameLst>
                                          <p:attrName>ppt_h</p:attrName>
                                        </p:attrNameLst>
                                      </p:cBhvr>
                                      <p:tavLst>
                                        <p:tav tm="0">
                                          <p:val>
                                            <p:strVal val="#ppt_h"/>
                                          </p:val>
                                        </p:tav>
                                        <p:tav tm="100000">
                                          <p:val>
                                            <p:strVal val="#ppt_h"/>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Decision Trees From A Graphical Perspective</a:t>
            </a:r>
            <a:endParaRPr lang="en-US" dirty="0"/>
          </a:p>
        </p:txBody>
      </p:sp>
      <p:sp>
        <p:nvSpPr>
          <p:cNvPr id="38915" name="Content Placeholder 2"/>
          <p:cNvSpPr>
            <a:spLocks noGrp="1"/>
          </p:cNvSpPr>
          <p:nvPr>
            <p:ph sz="quarter" idx="1"/>
          </p:nvPr>
        </p:nvSpPr>
        <p:spPr>
          <a:xfrm>
            <a:off x="1981200" y="1600201"/>
            <a:ext cx="7467600" cy="4873625"/>
          </a:xfrm>
        </p:spPr>
        <p:txBody>
          <a:bodyPr/>
          <a:lstStyle/>
          <a:p>
            <a:r>
              <a:rPr lang="en-US" smtClean="0">
                <a:cs typeface="Times New Roman" pitchFamily="18" charset="0"/>
              </a:rPr>
              <a:t>What if we add noise?</a:t>
            </a:r>
          </a:p>
        </p:txBody>
      </p:sp>
      <p:grpSp>
        <p:nvGrpSpPr>
          <p:cNvPr id="3" name="Group 11"/>
          <p:cNvGrpSpPr>
            <a:grpSpLocks/>
          </p:cNvGrpSpPr>
          <p:nvPr/>
        </p:nvGrpSpPr>
        <p:grpSpPr bwMode="auto">
          <a:xfrm>
            <a:off x="2495550" y="2349501"/>
            <a:ext cx="6121400" cy="4105275"/>
            <a:chOff x="971600" y="2348880"/>
            <a:chExt cx="6120680" cy="4106044"/>
          </a:xfrm>
        </p:grpSpPr>
        <p:cxnSp>
          <p:nvCxnSpPr>
            <p:cNvPr id="7" name="Straight Arrow Connector 6"/>
            <p:cNvCxnSpPr/>
            <p:nvPr/>
          </p:nvCxnSpPr>
          <p:spPr>
            <a:xfrm rot="5400000" flipH="1" flipV="1">
              <a:off x="-1044914" y="4365394"/>
              <a:ext cx="4104457" cy="714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971600" y="6453337"/>
              <a:ext cx="6120680"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13" name="Oval 12"/>
          <p:cNvSpPr/>
          <p:nvPr/>
        </p:nvSpPr>
        <p:spPr>
          <a:xfrm>
            <a:off x="3143672" y="285293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4" name="Oval 13"/>
          <p:cNvSpPr/>
          <p:nvPr/>
        </p:nvSpPr>
        <p:spPr>
          <a:xfrm>
            <a:off x="2927648" y="321297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5" name="Oval 14"/>
          <p:cNvSpPr/>
          <p:nvPr/>
        </p:nvSpPr>
        <p:spPr>
          <a:xfrm>
            <a:off x="3719736" y="285293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6" name="Oval 15"/>
          <p:cNvSpPr/>
          <p:nvPr/>
        </p:nvSpPr>
        <p:spPr>
          <a:xfrm>
            <a:off x="3071664" y="4005064"/>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7" name="Oval 16"/>
          <p:cNvSpPr/>
          <p:nvPr/>
        </p:nvSpPr>
        <p:spPr>
          <a:xfrm>
            <a:off x="4079776" y="4149080"/>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8" name="Oval 17"/>
          <p:cNvSpPr/>
          <p:nvPr/>
        </p:nvSpPr>
        <p:spPr>
          <a:xfrm>
            <a:off x="4223792" y="3068960"/>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19" name="Oval 18"/>
          <p:cNvSpPr/>
          <p:nvPr/>
        </p:nvSpPr>
        <p:spPr>
          <a:xfrm>
            <a:off x="4295800" y="386104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0" name="Oval 19"/>
          <p:cNvSpPr/>
          <p:nvPr/>
        </p:nvSpPr>
        <p:spPr>
          <a:xfrm>
            <a:off x="5519936" y="5877272"/>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1" name="Oval 20"/>
          <p:cNvSpPr/>
          <p:nvPr/>
        </p:nvSpPr>
        <p:spPr>
          <a:xfrm>
            <a:off x="5879976" y="566124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2" name="Oval 21"/>
          <p:cNvSpPr/>
          <p:nvPr/>
        </p:nvSpPr>
        <p:spPr>
          <a:xfrm>
            <a:off x="6312024" y="5949280"/>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3" name="Oval 22"/>
          <p:cNvSpPr/>
          <p:nvPr/>
        </p:nvSpPr>
        <p:spPr>
          <a:xfrm>
            <a:off x="6312024" y="5445224"/>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4" name="Oval 23"/>
          <p:cNvSpPr/>
          <p:nvPr/>
        </p:nvSpPr>
        <p:spPr>
          <a:xfrm>
            <a:off x="6023992" y="501317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5" name="Oval 24"/>
          <p:cNvSpPr/>
          <p:nvPr/>
        </p:nvSpPr>
        <p:spPr>
          <a:xfrm>
            <a:off x="5591944" y="5157192"/>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6" name="Oval 25"/>
          <p:cNvSpPr/>
          <p:nvPr/>
        </p:nvSpPr>
        <p:spPr>
          <a:xfrm>
            <a:off x="5375920" y="566124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7" name="Oval 26"/>
          <p:cNvSpPr/>
          <p:nvPr/>
        </p:nvSpPr>
        <p:spPr>
          <a:xfrm>
            <a:off x="5015880" y="5949280"/>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8" name="Oval 27"/>
          <p:cNvSpPr/>
          <p:nvPr/>
        </p:nvSpPr>
        <p:spPr>
          <a:xfrm>
            <a:off x="5807968" y="4077072"/>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9" name="Oval 28"/>
          <p:cNvSpPr/>
          <p:nvPr/>
        </p:nvSpPr>
        <p:spPr>
          <a:xfrm>
            <a:off x="3503712" y="530120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0" name="Oval 29"/>
          <p:cNvSpPr/>
          <p:nvPr/>
        </p:nvSpPr>
        <p:spPr>
          <a:xfrm>
            <a:off x="3791744" y="5877272"/>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1" name="Oval 30"/>
          <p:cNvSpPr/>
          <p:nvPr/>
        </p:nvSpPr>
        <p:spPr>
          <a:xfrm>
            <a:off x="3359696" y="4725144"/>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2" name="Oval 31"/>
          <p:cNvSpPr/>
          <p:nvPr/>
        </p:nvSpPr>
        <p:spPr>
          <a:xfrm>
            <a:off x="3143672" y="5589240"/>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3" name="Oval 32"/>
          <p:cNvSpPr/>
          <p:nvPr/>
        </p:nvSpPr>
        <p:spPr>
          <a:xfrm>
            <a:off x="3287688" y="602128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4" name="Oval 33"/>
          <p:cNvSpPr/>
          <p:nvPr/>
        </p:nvSpPr>
        <p:spPr>
          <a:xfrm>
            <a:off x="2927648" y="602128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5" name="Oval 34"/>
          <p:cNvSpPr/>
          <p:nvPr/>
        </p:nvSpPr>
        <p:spPr>
          <a:xfrm>
            <a:off x="2855640" y="566124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6" name="Oval 35"/>
          <p:cNvSpPr/>
          <p:nvPr/>
        </p:nvSpPr>
        <p:spPr>
          <a:xfrm>
            <a:off x="4367808" y="5733256"/>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7" name="Oval 36"/>
          <p:cNvSpPr/>
          <p:nvPr/>
        </p:nvSpPr>
        <p:spPr>
          <a:xfrm>
            <a:off x="4007768" y="5445224"/>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8" name="Oval 37"/>
          <p:cNvSpPr/>
          <p:nvPr/>
        </p:nvSpPr>
        <p:spPr>
          <a:xfrm>
            <a:off x="3503712" y="494116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39" name="Oval 38"/>
          <p:cNvSpPr/>
          <p:nvPr/>
        </p:nvSpPr>
        <p:spPr>
          <a:xfrm>
            <a:off x="3935760" y="5013176"/>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40" name="Oval 39"/>
          <p:cNvSpPr/>
          <p:nvPr/>
        </p:nvSpPr>
        <p:spPr>
          <a:xfrm>
            <a:off x="3287688" y="5157192"/>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grpSp>
        <p:nvGrpSpPr>
          <p:cNvPr id="4" name="Group 49"/>
          <p:cNvGrpSpPr>
            <a:grpSpLocks/>
          </p:cNvGrpSpPr>
          <p:nvPr/>
        </p:nvGrpSpPr>
        <p:grpSpPr bwMode="auto">
          <a:xfrm>
            <a:off x="2566988" y="2420938"/>
            <a:ext cx="2089150" cy="4032250"/>
            <a:chOff x="1043608" y="2420888"/>
            <a:chExt cx="2088232" cy="4032448"/>
          </a:xfrm>
        </p:grpSpPr>
        <p:cxnSp>
          <p:nvCxnSpPr>
            <p:cNvPr id="42" name="Straight Connector 41"/>
            <p:cNvCxnSpPr/>
            <p:nvPr/>
          </p:nvCxnSpPr>
          <p:spPr>
            <a:xfrm>
              <a:off x="1043608" y="4437112"/>
              <a:ext cx="2088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H="1" flipV="1">
              <a:off x="1115616" y="4437112"/>
              <a:ext cx="403244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 name="Oval 50"/>
          <p:cNvSpPr/>
          <p:nvPr/>
        </p:nvSpPr>
        <p:spPr>
          <a:xfrm>
            <a:off x="2639616" y="458112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52" name="Oval 51"/>
          <p:cNvSpPr/>
          <p:nvPr/>
        </p:nvSpPr>
        <p:spPr>
          <a:xfrm>
            <a:off x="4439816" y="458112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53" name="Oval 52"/>
          <p:cNvSpPr/>
          <p:nvPr/>
        </p:nvSpPr>
        <p:spPr>
          <a:xfrm>
            <a:off x="4007768" y="4653136"/>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54" name="Oval 53"/>
          <p:cNvSpPr/>
          <p:nvPr/>
        </p:nvSpPr>
        <p:spPr>
          <a:xfrm>
            <a:off x="2855640" y="5013176"/>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55" name="Oval 54"/>
          <p:cNvSpPr/>
          <p:nvPr/>
        </p:nvSpPr>
        <p:spPr>
          <a:xfrm>
            <a:off x="4871864" y="494116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56" name="Oval 55"/>
          <p:cNvSpPr/>
          <p:nvPr/>
        </p:nvSpPr>
        <p:spPr>
          <a:xfrm>
            <a:off x="4871864" y="566124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57" name="Oval 56"/>
          <p:cNvSpPr/>
          <p:nvPr/>
        </p:nvSpPr>
        <p:spPr>
          <a:xfrm>
            <a:off x="5591944" y="458112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58" name="Oval 57"/>
          <p:cNvSpPr/>
          <p:nvPr/>
        </p:nvSpPr>
        <p:spPr>
          <a:xfrm>
            <a:off x="5015880" y="422108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59" name="Oval 58"/>
          <p:cNvSpPr/>
          <p:nvPr/>
        </p:nvSpPr>
        <p:spPr>
          <a:xfrm>
            <a:off x="3647728" y="3429000"/>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60" name="Oval 59"/>
          <p:cNvSpPr/>
          <p:nvPr/>
        </p:nvSpPr>
        <p:spPr>
          <a:xfrm>
            <a:off x="4871864" y="357301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61" name="Oval 60"/>
          <p:cNvSpPr/>
          <p:nvPr/>
        </p:nvSpPr>
        <p:spPr>
          <a:xfrm>
            <a:off x="5015880" y="4725144"/>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39035" name="TextBox 81"/>
          <p:cNvSpPr txBox="1">
            <a:spLocks noChangeArrowheads="1"/>
          </p:cNvSpPr>
          <p:nvPr/>
        </p:nvSpPr>
        <p:spPr bwMode="auto">
          <a:xfrm>
            <a:off x="7967664" y="6488114"/>
            <a:ext cx="504825" cy="369887"/>
          </a:xfrm>
          <a:prstGeom prst="rect">
            <a:avLst/>
          </a:prstGeom>
          <a:noFill/>
          <a:ln w="9525">
            <a:noFill/>
            <a:miter lim="800000"/>
            <a:headEnd/>
            <a:tailEnd/>
          </a:ln>
        </p:spPr>
        <p:txBody>
          <a:bodyPr>
            <a:spAutoFit/>
          </a:bodyPr>
          <a:lstStyle/>
          <a:p>
            <a:r>
              <a:rPr lang="en-US" b="1"/>
              <a:t>R1</a:t>
            </a:r>
          </a:p>
        </p:txBody>
      </p:sp>
      <p:sp>
        <p:nvSpPr>
          <p:cNvPr id="39036" name="TextBox 82"/>
          <p:cNvSpPr txBox="1">
            <a:spLocks noChangeArrowheads="1"/>
          </p:cNvSpPr>
          <p:nvPr/>
        </p:nvSpPr>
        <p:spPr bwMode="auto">
          <a:xfrm rot="-5400000">
            <a:off x="2063750" y="2708275"/>
            <a:ext cx="503238" cy="369888"/>
          </a:xfrm>
          <a:prstGeom prst="rect">
            <a:avLst/>
          </a:prstGeom>
          <a:noFill/>
          <a:ln w="9525">
            <a:noFill/>
            <a:miter lim="800000"/>
            <a:headEnd/>
            <a:tailEnd/>
          </a:ln>
        </p:spPr>
        <p:txBody>
          <a:bodyPr>
            <a:spAutoFit/>
          </a:bodyPr>
          <a:lstStyle/>
          <a:p>
            <a:r>
              <a:rPr lang="en-US" b="1"/>
              <a:t>R2</a:t>
            </a:r>
          </a:p>
        </p:txBody>
      </p:sp>
      <p:grpSp>
        <p:nvGrpSpPr>
          <p:cNvPr id="5" name="Group 85"/>
          <p:cNvGrpSpPr>
            <a:grpSpLocks/>
          </p:cNvGrpSpPr>
          <p:nvPr/>
        </p:nvGrpSpPr>
        <p:grpSpPr bwMode="auto">
          <a:xfrm>
            <a:off x="2135226" y="4232369"/>
            <a:ext cx="2736813" cy="2662145"/>
            <a:chOff x="611597" y="4232294"/>
            <a:chExt cx="2736267" cy="2662382"/>
          </a:xfrm>
        </p:grpSpPr>
        <p:sp>
          <p:nvSpPr>
            <p:cNvPr id="39125" name="TextBox 83"/>
            <p:cNvSpPr txBox="1">
              <a:spLocks noChangeArrowheads="1"/>
            </p:cNvSpPr>
            <p:nvPr/>
          </p:nvSpPr>
          <p:spPr bwMode="auto">
            <a:xfrm>
              <a:off x="2987824" y="6525344"/>
              <a:ext cx="360040" cy="369332"/>
            </a:xfrm>
            <a:prstGeom prst="rect">
              <a:avLst/>
            </a:prstGeom>
            <a:noFill/>
            <a:ln w="9525">
              <a:noFill/>
              <a:miter lim="800000"/>
              <a:headEnd/>
              <a:tailEnd/>
            </a:ln>
          </p:spPr>
          <p:txBody>
            <a:bodyPr>
              <a:spAutoFit/>
            </a:bodyPr>
            <a:lstStyle/>
            <a:p>
              <a:r>
                <a:rPr lang="en-US" b="1"/>
                <a:t>C</a:t>
              </a:r>
            </a:p>
          </p:txBody>
        </p:sp>
        <p:sp>
          <p:nvSpPr>
            <p:cNvPr id="39126" name="Rectangle 84"/>
            <p:cNvSpPr>
              <a:spLocks noChangeArrowheads="1"/>
            </p:cNvSpPr>
            <p:nvPr/>
          </p:nvSpPr>
          <p:spPr bwMode="auto">
            <a:xfrm rot="16200000">
              <a:off x="625331" y="4218560"/>
              <a:ext cx="341790" cy="369258"/>
            </a:xfrm>
            <a:prstGeom prst="rect">
              <a:avLst/>
            </a:prstGeom>
            <a:noFill/>
            <a:ln w="9525">
              <a:noFill/>
              <a:miter lim="800000"/>
              <a:headEnd/>
              <a:tailEnd/>
            </a:ln>
          </p:spPr>
          <p:txBody>
            <a:bodyPr wrap="none">
              <a:spAutoFit/>
            </a:bodyPr>
            <a:lstStyle/>
            <a:p>
              <a:r>
                <a:rPr lang="en-US" b="1"/>
                <a:t>K</a:t>
              </a:r>
              <a:endParaRPr lang="en-US"/>
            </a:p>
          </p:txBody>
        </p:sp>
      </p:grpSp>
      <p:sp>
        <p:nvSpPr>
          <p:cNvPr id="75" name="Oval 74"/>
          <p:cNvSpPr/>
          <p:nvPr/>
        </p:nvSpPr>
        <p:spPr>
          <a:xfrm>
            <a:off x="3647728" y="4725144"/>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grpSp>
        <p:nvGrpSpPr>
          <p:cNvPr id="6" name="Group 77"/>
          <p:cNvGrpSpPr>
            <a:grpSpLocks/>
          </p:cNvGrpSpPr>
          <p:nvPr/>
        </p:nvGrpSpPr>
        <p:grpSpPr bwMode="auto">
          <a:xfrm>
            <a:off x="3071813" y="4149726"/>
            <a:ext cx="1871662" cy="2016125"/>
            <a:chOff x="1547664" y="4149080"/>
            <a:chExt cx="1872208" cy="2016224"/>
          </a:xfrm>
        </p:grpSpPr>
        <p:sp>
          <p:nvSpPr>
            <p:cNvPr id="68" name="Oval 67"/>
            <p:cNvSpPr/>
            <p:nvPr/>
          </p:nvSpPr>
          <p:spPr>
            <a:xfrm>
              <a:off x="2843808" y="494116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71" name="Oval 70"/>
            <p:cNvSpPr/>
            <p:nvPr/>
          </p:nvSpPr>
          <p:spPr>
            <a:xfrm>
              <a:off x="2627784" y="6021288"/>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72" name="Oval 71"/>
            <p:cNvSpPr/>
            <p:nvPr/>
          </p:nvSpPr>
          <p:spPr>
            <a:xfrm>
              <a:off x="3275856" y="5301208"/>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74" name="Oval 73"/>
            <p:cNvSpPr/>
            <p:nvPr/>
          </p:nvSpPr>
          <p:spPr>
            <a:xfrm>
              <a:off x="2051720" y="4149080"/>
              <a:ext cx="144016" cy="144016"/>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76" name="Oval 75"/>
            <p:cNvSpPr/>
            <p:nvPr/>
          </p:nvSpPr>
          <p:spPr>
            <a:xfrm>
              <a:off x="1547664" y="4653136"/>
              <a:ext cx="144016" cy="144016"/>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grpSp>
      <p:grpSp>
        <p:nvGrpSpPr>
          <p:cNvPr id="9" name="Group 146"/>
          <p:cNvGrpSpPr>
            <a:grpSpLocks/>
          </p:cNvGrpSpPr>
          <p:nvPr/>
        </p:nvGrpSpPr>
        <p:grpSpPr bwMode="auto">
          <a:xfrm>
            <a:off x="2566989" y="4076700"/>
            <a:ext cx="2592387" cy="2376488"/>
            <a:chOff x="1043608" y="4077072"/>
            <a:chExt cx="2592288" cy="2376264"/>
          </a:xfrm>
        </p:grpSpPr>
        <p:cxnSp>
          <p:nvCxnSpPr>
            <p:cNvPr id="80" name="Straight Connector 79"/>
            <p:cNvCxnSpPr/>
            <p:nvPr/>
          </p:nvCxnSpPr>
          <p:spPr>
            <a:xfrm>
              <a:off x="1043608" y="4292952"/>
              <a:ext cx="360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1115851" y="4581056"/>
              <a:ext cx="5762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403956" y="4869160"/>
              <a:ext cx="360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5400000" flipH="1" flipV="1">
              <a:off x="1368261" y="4473117"/>
              <a:ext cx="792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0800000">
              <a:off x="1764305" y="4077072"/>
              <a:ext cx="7191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flipH="1" flipV="1">
              <a:off x="2267535" y="4292952"/>
              <a:ext cx="4317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0800000">
              <a:off x="2483415" y="4508831"/>
              <a:ext cx="7921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a:off x="3131098" y="4653281"/>
              <a:ext cx="2888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0800000">
              <a:off x="2772329" y="4797729"/>
              <a:ext cx="5032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rot="5400000" flipH="1" flipV="1">
              <a:off x="2556449" y="5013609"/>
              <a:ext cx="4317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10800000">
              <a:off x="2772329" y="5229488"/>
              <a:ext cx="8635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5400000" flipH="1" flipV="1">
              <a:off x="3455731" y="5409653"/>
              <a:ext cx="3603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3275548" y="5589817"/>
              <a:ext cx="360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5400000">
              <a:off x="3096177" y="5769188"/>
              <a:ext cx="3587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0800000">
              <a:off x="2556437" y="5948559"/>
              <a:ext cx="7191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rot="5400000" flipH="1" flipV="1">
              <a:off x="2231026" y="6200948"/>
              <a:ext cx="50477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204"/>
          <p:cNvGrpSpPr>
            <a:grpSpLocks/>
          </p:cNvGrpSpPr>
          <p:nvPr/>
        </p:nvGrpSpPr>
        <p:grpSpPr bwMode="auto">
          <a:xfrm>
            <a:off x="5951538" y="1341438"/>
            <a:ext cx="4716462" cy="3816350"/>
            <a:chOff x="4427984" y="1340768"/>
            <a:chExt cx="4716016" cy="3816424"/>
          </a:xfrm>
        </p:grpSpPr>
        <p:cxnSp>
          <p:nvCxnSpPr>
            <p:cNvPr id="149" name="Straight Arrow Connector 148"/>
            <p:cNvCxnSpPr>
              <a:stCxn id="150" idx="4"/>
              <a:endCxn id="152" idx="0"/>
            </p:cNvCxnSpPr>
            <p:nvPr/>
          </p:nvCxnSpPr>
          <p:spPr>
            <a:xfrm rot="16200000" flipH="1">
              <a:off x="7561380" y="1664678"/>
              <a:ext cx="574686" cy="93653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0" name="Oval 149"/>
            <p:cNvSpPr/>
            <p:nvPr/>
          </p:nvSpPr>
          <p:spPr>
            <a:xfrm>
              <a:off x="6948264" y="1340768"/>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R1&gt;C</a:t>
              </a:r>
            </a:p>
          </p:txBody>
        </p:sp>
        <p:sp>
          <p:nvSpPr>
            <p:cNvPr id="151" name="Oval 150"/>
            <p:cNvSpPr/>
            <p:nvPr/>
          </p:nvSpPr>
          <p:spPr>
            <a:xfrm>
              <a:off x="6300192" y="2060848"/>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R2&gt;K</a:t>
              </a:r>
            </a:p>
          </p:txBody>
        </p:sp>
        <p:sp>
          <p:nvSpPr>
            <p:cNvPr id="152" name="Oval 151"/>
            <p:cNvSpPr/>
            <p:nvPr/>
          </p:nvSpPr>
          <p:spPr>
            <a:xfrm>
              <a:off x="7884368" y="2420888"/>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R1&lt;L</a:t>
              </a:r>
            </a:p>
          </p:txBody>
        </p:sp>
        <p:sp>
          <p:nvSpPr>
            <p:cNvPr id="153" name="Oval 152"/>
            <p:cNvSpPr/>
            <p:nvPr/>
          </p:nvSpPr>
          <p:spPr>
            <a:xfrm>
              <a:off x="5292080" y="2996952"/>
              <a:ext cx="936104"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R1&lt;N</a:t>
              </a:r>
            </a:p>
          </p:txBody>
        </p:sp>
        <p:sp>
          <p:nvSpPr>
            <p:cNvPr id="154" name="Oval 153"/>
            <p:cNvSpPr/>
            <p:nvPr/>
          </p:nvSpPr>
          <p:spPr>
            <a:xfrm>
              <a:off x="6516216" y="2996952"/>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R2&gt;P</a:t>
              </a:r>
            </a:p>
          </p:txBody>
        </p:sp>
        <p:cxnSp>
          <p:nvCxnSpPr>
            <p:cNvPr id="155" name="Straight Arrow Connector 154"/>
            <p:cNvCxnSpPr>
              <a:stCxn id="150" idx="4"/>
              <a:endCxn id="151" idx="0"/>
            </p:cNvCxnSpPr>
            <p:nvPr/>
          </p:nvCxnSpPr>
          <p:spPr>
            <a:xfrm rot="5400000">
              <a:off x="6948683" y="1629736"/>
              <a:ext cx="215904" cy="6476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6" name="Straight Arrow Connector 155"/>
            <p:cNvCxnSpPr>
              <a:stCxn id="151" idx="4"/>
              <a:endCxn id="154" idx="0"/>
            </p:cNvCxnSpPr>
            <p:nvPr/>
          </p:nvCxnSpPr>
          <p:spPr>
            <a:xfrm rot="16200000" flipH="1">
              <a:off x="6624852" y="2672718"/>
              <a:ext cx="431808" cy="21588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7" name="Straight Arrow Connector 156"/>
            <p:cNvCxnSpPr>
              <a:stCxn id="151" idx="4"/>
              <a:endCxn id="153" idx="0"/>
            </p:cNvCxnSpPr>
            <p:nvPr/>
          </p:nvCxnSpPr>
          <p:spPr>
            <a:xfrm rot="5400000">
              <a:off x="6030389" y="2294135"/>
              <a:ext cx="431808" cy="97304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0" name="Oval 159"/>
            <p:cNvSpPr/>
            <p:nvPr/>
          </p:nvSpPr>
          <p:spPr>
            <a:xfrm>
              <a:off x="8279904" y="3429000"/>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R1&lt;L</a:t>
              </a:r>
            </a:p>
          </p:txBody>
        </p:sp>
        <p:sp>
          <p:nvSpPr>
            <p:cNvPr id="161" name="Oval 160"/>
            <p:cNvSpPr/>
            <p:nvPr/>
          </p:nvSpPr>
          <p:spPr>
            <a:xfrm>
              <a:off x="7380312" y="3429000"/>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R1&lt;L</a:t>
              </a:r>
            </a:p>
          </p:txBody>
        </p:sp>
        <p:sp>
          <p:nvSpPr>
            <p:cNvPr id="162" name="Oval 161"/>
            <p:cNvSpPr/>
            <p:nvPr/>
          </p:nvSpPr>
          <p:spPr>
            <a:xfrm>
              <a:off x="7596336" y="4149080"/>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R1&lt;S</a:t>
              </a:r>
            </a:p>
          </p:txBody>
        </p:sp>
        <p:sp>
          <p:nvSpPr>
            <p:cNvPr id="163" name="Oval 162"/>
            <p:cNvSpPr/>
            <p:nvPr/>
          </p:nvSpPr>
          <p:spPr>
            <a:xfrm>
              <a:off x="6588224" y="4149080"/>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R1&lt;B</a:t>
              </a:r>
            </a:p>
          </p:txBody>
        </p:sp>
        <p:sp>
          <p:nvSpPr>
            <p:cNvPr id="164" name="Oval 163"/>
            <p:cNvSpPr/>
            <p:nvPr/>
          </p:nvSpPr>
          <p:spPr>
            <a:xfrm>
              <a:off x="5436096" y="4149080"/>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R1&lt;F</a:t>
              </a:r>
            </a:p>
          </p:txBody>
        </p:sp>
        <p:sp>
          <p:nvSpPr>
            <p:cNvPr id="165" name="Oval 164"/>
            <p:cNvSpPr/>
            <p:nvPr/>
          </p:nvSpPr>
          <p:spPr>
            <a:xfrm>
              <a:off x="4427984" y="4149080"/>
              <a:ext cx="864096" cy="504056"/>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1200" b="1" dirty="0"/>
                <a:t>R1&lt;A</a:t>
              </a:r>
            </a:p>
          </p:txBody>
        </p:sp>
        <p:cxnSp>
          <p:nvCxnSpPr>
            <p:cNvPr id="168" name="Straight Arrow Connector 167"/>
            <p:cNvCxnSpPr>
              <a:stCxn id="153" idx="4"/>
              <a:endCxn id="165" idx="0"/>
            </p:cNvCxnSpPr>
            <p:nvPr/>
          </p:nvCxnSpPr>
          <p:spPr>
            <a:xfrm rot="5400000">
              <a:off x="4985900" y="3375240"/>
              <a:ext cx="647713" cy="90002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53" idx="4"/>
              <a:endCxn id="164" idx="0"/>
            </p:cNvCxnSpPr>
            <p:nvPr/>
          </p:nvCxnSpPr>
          <p:spPr>
            <a:xfrm rot="16200000" flipH="1">
              <a:off x="5489884" y="3771283"/>
              <a:ext cx="647713" cy="1079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54" idx="4"/>
              <a:endCxn id="163" idx="0"/>
            </p:cNvCxnSpPr>
            <p:nvPr/>
          </p:nvCxnSpPr>
          <p:spPr>
            <a:xfrm rot="16200000" flipH="1">
              <a:off x="6660555" y="3789538"/>
              <a:ext cx="647713" cy="714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7" name="Straight Arrow Connector 176"/>
            <p:cNvCxnSpPr>
              <a:stCxn id="152" idx="4"/>
              <a:endCxn id="160" idx="0"/>
            </p:cNvCxnSpPr>
            <p:nvPr/>
          </p:nvCxnSpPr>
          <p:spPr>
            <a:xfrm rot="16200000" flipH="1">
              <a:off x="8262993" y="2979122"/>
              <a:ext cx="503247" cy="3952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8" name="Straight Arrow Connector 177"/>
            <p:cNvCxnSpPr>
              <a:stCxn id="154" idx="4"/>
              <a:endCxn id="162" idx="0"/>
            </p:cNvCxnSpPr>
            <p:nvPr/>
          </p:nvCxnSpPr>
          <p:spPr>
            <a:xfrm rot="16200000" flipH="1">
              <a:off x="7164538" y="3285554"/>
              <a:ext cx="647713" cy="10793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3" name="Straight Arrow Connector 182"/>
            <p:cNvCxnSpPr>
              <a:stCxn id="152" idx="4"/>
              <a:endCxn id="161" idx="0"/>
            </p:cNvCxnSpPr>
            <p:nvPr/>
          </p:nvCxnSpPr>
          <p:spPr>
            <a:xfrm rot="5400000">
              <a:off x="7812979" y="2924358"/>
              <a:ext cx="503247" cy="50477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7" name="Straight Arrow Connector 186"/>
            <p:cNvCxnSpPr>
              <a:stCxn id="162" idx="4"/>
            </p:cNvCxnSpPr>
            <p:nvPr/>
          </p:nvCxnSpPr>
          <p:spPr>
            <a:xfrm rot="5400000">
              <a:off x="7595512" y="4724610"/>
              <a:ext cx="504835" cy="36032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162" idx="4"/>
            </p:cNvCxnSpPr>
            <p:nvPr/>
          </p:nvCxnSpPr>
          <p:spPr>
            <a:xfrm rot="16200000" flipH="1">
              <a:off x="8063783" y="4616668"/>
              <a:ext cx="441334" cy="5127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4" name="Straight Arrow Connector 193"/>
            <p:cNvCxnSpPr/>
            <p:nvPr/>
          </p:nvCxnSpPr>
          <p:spPr>
            <a:xfrm rot="5400000">
              <a:off x="6587544" y="4724611"/>
              <a:ext cx="504835" cy="36032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5" name="Straight Arrow Connector 194"/>
            <p:cNvCxnSpPr/>
            <p:nvPr/>
          </p:nvCxnSpPr>
          <p:spPr>
            <a:xfrm rot="16200000" flipH="1">
              <a:off x="7055816" y="4616667"/>
              <a:ext cx="441334" cy="51271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6" name="Straight Arrow Connector 195"/>
            <p:cNvCxnSpPr/>
            <p:nvPr/>
          </p:nvCxnSpPr>
          <p:spPr>
            <a:xfrm rot="5400000">
              <a:off x="5435128" y="4724611"/>
              <a:ext cx="504835" cy="36032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7" name="Straight Arrow Connector 196"/>
            <p:cNvCxnSpPr/>
            <p:nvPr/>
          </p:nvCxnSpPr>
          <p:spPr>
            <a:xfrm rot="16200000" flipH="1">
              <a:off x="5903400" y="4616667"/>
              <a:ext cx="441334" cy="51271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0" name="Straight Arrow Connector 199"/>
            <p:cNvCxnSpPr>
              <a:stCxn id="165" idx="4"/>
            </p:cNvCxnSpPr>
            <p:nvPr/>
          </p:nvCxnSpPr>
          <p:spPr>
            <a:xfrm rot="16200000" flipH="1">
              <a:off x="4824008" y="4688092"/>
              <a:ext cx="360369" cy="2888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108" name="Slide Number Placeholder 107"/>
          <p:cNvSpPr>
            <a:spLocks noGrp="1"/>
          </p:cNvSpPr>
          <p:nvPr>
            <p:ph type="sldNum" sz="quarter" idx="11"/>
          </p:nvPr>
        </p:nvSpPr>
        <p:spPr/>
        <p:txBody>
          <a:bodyPr/>
          <a:lstStyle/>
          <a:p>
            <a:pPr>
              <a:defRPr/>
            </a:pPr>
            <a:fld id="{3CF525EA-D8B0-401B-99F1-2B9B36BAEC20}" type="slidenum">
              <a:rPr lang="he-IL" smtClean="0"/>
              <a:pPr>
                <a:defRPr/>
              </a:pPr>
              <a:t>149</a:t>
            </a:fld>
            <a:endParaRPr lang="en-US"/>
          </a:p>
        </p:txBody>
      </p:sp>
    </p:spTree>
    <p:extLst>
      <p:ext uri="{BB962C8B-B14F-4D97-AF65-F5344CB8AC3E}">
        <p14:creationId xmlns:p14="http://schemas.microsoft.com/office/powerpoint/2010/main" val="1264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2000"/>
                                        <p:tgtEl>
                                          <p:spTgt spid="4"/>
                                        </p:tgtEl>
                                      </p:cBhvr>
                                    </p:animEffect>
                                    <p:set>
                                      <p:cBhvr>
                                        <p:cTn id="11" dur="1" fill="hold">
                                          <p:stCondLst>
                                            <p:cond delay="19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strVal val="#ppt_w*0.70"/>
                                          </p:val>
                                        </p:tav>
                                        <p:tav tm="100000">
                                          <p:val>
                                            <p:strVal val="#ppt_w"/>
                                          </p:val>
                                        </p:tav>
                                      </p:tavLst>
                                    </p:anim>
                                    <p:anim calcmode="lin" valueType="num">
                                      <p:cBhvr>
                                        <p:cTn id="17" dur="1000" fill="hold"/>
                                        <p:tgtEl>
                                          <p:spTgt spid="9"/>
                                        </p:tgtEl>
                                        <p:attrNameLst>
                                          <p:attrName>ppt_h</p:attrName>
                                        </p:attrNameLst>
                                      </p:cBhvr>
                                      <p:tavLst>
                                        <p:tav tm="0">
                                          <p:val>
                                            <p:strVal val="#ppt_h"/>
                                          </p:val>
                                        </p:tav>
                                        <p:tav tm="100000">
                                          <p:val>
                                            <p:strVal val="#ppt_h"/>
                                          </p:val>
                                        </p:tav>
                                      </p:tavLst>
                                    </p:anim>
                                    <p:animEffect transition="in" filter="fad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strVal val="#ppt_w*0.70"/>
                                          </p:val>
                                        </p:tav>
                                        <p:tav tm="100000">
                                          <p:val>
                                            <p:strVal val="#ppt_w"/>
                                          </p:val>
                                        </p:tav>
                                      </p:tavLst>
                                    </p:anim>
                                    <p:anim calcmode="lin" valueType="num">
                                      <p:cBhvr>
                                        <p:cTn id="24" dur="1000" fill="hold"/>
                                        <p:tgtEl>
                                          <p:spTgt spid="10"/>
                                        </p:tgtEl>
                                        <p:attrNameLst>
                                          <p:attrName>ppt_h</p:attrName>
                                        </p:attrNameLst>
                                      </p:cBhvr>
                                      <p:tavLst>
                                        <p:tav tm="0">
                                          <p:val>
                                            <p:strVal val="#ppt_h"/>
                                          </p:val>
                                        </p:tav>
                                        <p:tav tm="100000">
                                          <p:val>
                                            <p:strVal val="#ppt_h"/>
                                          </p:val>
                                        </p:tav>
                                      </p:tavLst>
                                    </p:anim>
                                    <p:animEffect transition="in" filter="fade">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dirty="0" smtClean="0"/>
              <a:t>Supervised learning</a:t>
            </a:r>
          </a:p>
        </p:txBody>
      </p:sp>
      <p:sp>
        <p:nvSpPr>
          <p:cNvPr id="3" name="Content Placeholder 2"/>
          <p:cNvSpPr>
            <a:spLocks noGrp="1"/>
          </p:cNvSpPr>
          <p:nvPr>
            <p:ph idx="1"/>
          </p:nvPr>
        </p:nvSpPr>
        <p:spPr/>
        <p:txBody>
          <a:bodyPr>
            <a:normAutofit/>
          </a:bodyPr>
          <a:lstStyle/>
          <a:p>
            <a:pPr algn="just" rtl="1">
              <a:lnSpc>
                <a:spcPct val="150000"/>
              </a:lnSpc>
              <a:defRPr/>
            </a:pPr>
            <a:r>
              <a:rPr lang="he-IL" dirty="0" smtClean="0">
                <a:latin typeface="Times New Roman"/>
                <a:ea typeface="Calibri"/>
                <a:cs typeface="David"/>
              </a:rPr>
              <a:t>למידה היא חיפוש השערה במרחב ההשערות האפשריות, שביצועיה יהיו טובים (גם עבור דוגמאות שאינן בקבוצת האימון).</a:t>
            </a:r>
            <a:endParaRPr lang="en-US" sz="2800" dirty="0">
              <a:latin typeface="Times New Roman"/>
              <a:ea typeface="Calibri"/>
              <a:cs typeface="David"/>
            </a:endParaRPr>
          </a:p>
          <a:p>
            <a:pPr algn="just" rtl="1">
              <a:lnSpc>
                <a:spcPct val="150000"/>
              </a:lnSpc>
              <a:defRPr/>
            </a:pPr>
            <a:r>
              <a:rPr lang="he-IL" dirty="0" smtClean="0">
                <a:latin typeface="Times New Roman"/>
                <a:ea typeface="Calibri"/>
                <a:cs typeface="David"/>
              </a:rPr>
              <a:t>נאמר שהשערה מכלילה היטב אם היא מנבאת נכון את ערך הפלט עבור דוגמאות חדשות.</a:t>
            </a:r>
            <a:endParaRPr lang="en-US" sz="2800" dirty="0">
              <a:latin typeface="Times New Roman"/>
              <a:ea typeface="Calibri"/>
              <a:cs typeface="David"/>
            </a:endParaRPr>
          </a:p>
          <a:p>
            <a:pPr algn="just" rtl="1">
              <a:lnSpc>
                <a:spcPct val="150000"/>
              </a:lnSpc>
              <a:defRPr/>
            </a:pPr>
            <a:r>
              <a:rPr lang="he-IL" dirty="0" smtClean="0">
                <a:latin typeface="Times New Roman"/>
                <a:ea typeface="Calibri"/>
                <a:cs typeface="David"/>
              </a:rPr>
              <a:t>בעיית הלמידה נקראת סיווג (</a:t>
            </a:r>
            <a:r>
              <a:rPr lang="en-US" sz="2800" dirty="0">
                <a:latin typeface="Times New Roman"/>
                <a:ea typeface="Calibri"/>
                <a:cs typeface="David"/>
              </a:rPr>
              <a:t>classification</a:t>
            </a:r>
            <a:r>
              <a:rPr lang="he-IL" dirty="0" smtClean="0">
                <a:latin typeface="Times New Roman"/>
                <a:ea typeface="Calibri"/>
                <a:cs typeface="David"/>
              </a:rPr>
              <a:t>) או רגרסיה (</a:t>
            </a:r>
            <a:r>
              <a:rPr lang="en-US" sz="2800" dirty="0">
                <a:latin typeface="Times New Roman"/>
                <a:ea typeface="Calibri"/>
                <a:cs typeface="David"/>
              </a:rPr>
              <a:t>regression</a:t>
            </a:r>
            <a:r>
              <a:rPr lang="he-IL" dirty="0" smtClean="0">
                <a:latin typeface="Times New Roman"/>
                <a:ea typeface="Calibri"/>
                <a:cs typeface="David"/>
              </a:rPr>
              <a:t>) בהתאם לסוג ערכי הפלט, בדידים או רציפים בהתאמה.</a:t>
            </a:r>
            <a:endParaRPr lang="en-US" sz="2800" dirty="0">
              <a:latin typeface="Times New Roman"/>
              <a:ea typeface="Calibri"/>
              <a:cs typeface="David"/>
            </a:endParaRPr>
          </a:p>
          <a:p>
            <a:pPr algn="just" rtl="1">
              <a:lnSpc>
                <a:spcPct val="150000"/>
              </a:lnSpc>
              <a:defRPr/>
            </a:pPr>
            <a:endParaRPr lang="en-US" sz="2800" dirty="0">
              <a:latin typeface="Times New Roman"/>
              <a:ea typeface="Calibri"/>
              <a:cs typeface="David"/>
            </a:endParaRPr>
          </a:p>
          <a:p>
            <a:pPr eaLnBrk="1" hangingPunct="1">
              <a:defRPr/>
            </a:pPr>
            <a:endParaRPr lang="en-US" dirty="0" smtClean="0"/>
          </a:p>
        </p:txBody>
      </p:sp>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4" name="Slide Number Placeholder 3"/>
          <p:cNvSpPr>
            <a:spLocks noGrp="1"/>
          </p:cNvSpPr>
          <p:nvPr>
            <p:ph type="sldNum" sz="quarter" idx="4294967295"/>
          </p:nvPr>
        </p:nvSpPr>
        <p:spPr/>
        <p:txBody>
          <a:bodyPr/>
          <a:lstStyle/>
          <a:p>
            <a:pPr rtl="0"/>
            <a:fld id="{6EDAB462-8378-4A72-B037-15DB491BC9D5}" type="slidenum">
              <a:rPr lang="en-US">
                <a:latin typeface="Century Schoolbook"/>
              </a:rPr>
              <a:pPr rtl="0"/>
              <a:t>15</a:t>
            </a:fld>
            <a:endParaRPr lang="en-US">
              <a:latin typeface="Century Schoolbook"/>
            </a:endParaRPr>
          </a:p>
        </p:txBody>
      </p:sp>
    </p:spTree>
    <p:extLst>
      <p:ext uri="{BB962C8B-B14F-4D97-AF65-F5344CB8AC3E}">
        <p14:creationId xmlns:p14="http://schemas.microsoft.com/office/powerpoint/2010/main" val="72807168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Avoiding </a:t>
            </a:r>
            <a:r>
              <a:rPr lang="en-US" dirty="0" err="1" smtClean="0"/>
              <a:t>Overfitting</a:t>
            </a:r>
            <a:endParaRPr lang="en-US" dirty="0"/>
          </a:p>
        </p:txBody>
      </p:sp>
      <p:sp>
        <p:nvSpPr>
          <p:cNvPr id="3" name="Content Placeholder 2"/>
          <p:cNvSpPr>
            <a:spLocks noGrp="1"/>
          </p:cNvSpPr>
          <p:nvPr>
            <p:ph sz="quarter" idx="1"/>
          </p:nvPr>
        </p:nvSpPr>
        <p:spPr>
          <a:xfrm>
            <a:off x="1981200" y="1600201"/>
            <a:ext cx="7467600" cy="4873625"/>
          </a:xfrm>
        </p:spPr>
        <p:txBody>
          <a:bodyPr/>
          <a:lstStyle/>
          <a:p>
            <a:r>
              <a:rPr lang="en-US" dirty="0" smtClean="0">
                <a:cs typeface="Times New Roman" pitchFamily="18" charset="0"/>
              </a:rPr>
              <a:t>Complicated trees may </a:t>
            </a:r>
            <a:r>
              <a:rPr lang="en-US" dirty="0" err="1" smtClean="0">
                <a:cs typeface="Times New Roman" pitchFamily="18" charset="0"/>
              </a:rPr>
              <a:t>overfit</a:t>
            </a:r>
            <a:r>
              <a:rPr lang="en-US" dirty="0" smtClean="0">
                <a:cs typeface="Times New Roman" pitchFamily="18" charset="0"/>
              </a:rPr>
              <a:t> the data!</a:t>
            </a:r>
            <a:br>
              <a:rPr lang="en-US" dirty="0" smtClean="0">
                <a:cs typeface="Times New Roman" pitchFamily="18" charset="0"/>
              </a:rPr>
            </a:br>
            <a:endParaRPr lang="en-US" dirty="0" smtClean="0">
              <a:cs typeface="Times New Roman" pitchFamily="18" charset="0"/>
            </a:endParaRPr>
          </a:p>
          <a:p>
            <a:r>
              <a:rPr lang="en-US" dirty="0" smtClean="0">
                <a:cs typeface="Times New Roman" pitchFamily="18" charset="0"/>
              </a:rPr>
              <a:t>We want to limit the trees complexity</a:t>
            </a:r>
            <a:br>
              <a:rPr lang="en-US" dirty="0" smtClean="0">
                <a:cs typeface="Times New Roman" pitchFamily="18" charset="0"/>
              </a:rPr>
            </a:br>
            <a:endParaRPr lang="en-US" dirty="0" smtClean="0">
              <a:cs typeface="Times New Roman" pitchFamily="18" charset="0"/>
            </a:endParaRPr>
          </a:p>
        </p:txBody>
      </p:sp>
      <p:sp>
        <p:nvSpPr>
          <p:cNvPr id="5" name="Slide Number Placeholder 4"/>
          <p:cNvSpPr>
            <a:spLocks noGrp="1"/>
          </p:cNvSpPr>
          <p:nvPr>
            <p:ph type="sldNum" sz="quarter" idx="11"/>
          </p:nvPr>
        </p:nvSpPr>
        <p:spPr/>
        <p:txBody>
          <a:bodyPr/>
          <a:lstStyle/>
          <a:p>
            <a:pPr>
              <a:defRPr/>
            </a:pPr>
            <a:fld id="{3CF525EA-D8B0-401B-99F1-2B9B36BAEC20}" type="slidenum">
              <a:rPr lang="he-IL" smtClean="0"/>
              <a:pPr>
                <a:defRPr/>
              </a:pPr>
              <a:t>150</a:t>
            </a:fld>
            <a:endParaRPr lang="en-US"/>
          </a:p>
        </p:txBody>
      </p:sp>
    </p:spTree>
    <p:extLst>
      <p:ext uri="{BB962C8B-B14F-4D97-AF65-F5344CB8AC3E}">
        <p14:creationId xmlns:p14="http://schemas.microsoft.com/office/powerpoint/2010/main" val="170309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859216" cy="1143000"/>
          </a:xfrm>
        </p:spPr>
        <p:txBody>
          <a:bodyPr>
            <a:normAutofit fontScale="90000"/>
          </a:bodyPr>
          <a:lstStyle/>
          <a:p>
            <a:pPr>
              <a:defRPr/>
            </a:pPr>
            <a:r>
              <a:rPr lang="en-US" dirty="0" err="1" smtClean="0"/>
              <a:t>Overfitting</a:t>
            </a:r>
            <a:r>
              <a:rPr lang="en-US" dirty="0" smtClean="0"/>
              <a:t> In Decision Tree Learning</a:t>
            </a:r>
            <a:endParaRPr lang="en-US" dirty="0"/>
          </a:p>
        </p:txBody>
      </p:sp>
      <p:sp>
        <p:nvSpPr>
          <p:cNvPr id="5" name="Slide Number Placeholder 4"/>
          <p:cNvSpPr>
            <a:spLocks noGrp="1"/>
          </p:cNvSpPr>
          <p:nvPr>
            <p:ph type="sldNum" sz="quarter" idx="11"/>
          </p:nvPr>
        </p:nvSpPr>
        <p:spPr/>
        <p:txBody>
          <a:bodyPr/>
          <a:lstStyle/>
          <a:p>
            <a:pPr>
              <a:defRPr/>
            </a:pPr>
            <a:fld id="{3CF525EA-D8B0-401B-99F1-2B9B36BAEC20}" type="slidenum">
              <a:rPr lang="he-IL" smtClean="0"/>
              <a:pPr>
                <a:defRPr/>
              </a:pPr>
              <a:t>151</a:t>
            </a:fld>
            <a:endParaRPr lang="en-US"/>
          </a:p>
        </p:txBody>
      </p:sp>
      <p:sp>
        <p:nvSpPr>
          <p:cNvPr id="6" name="Content Placeholder 5"/>
          <p:cNvSpPr>
            <a:spLocks noGrp="1"/>
          </p:cNvSpPr>
          <p:nvPr>
            <p:ph sz="quarter" idx="1"/>
          </p:nvPr>
        </p:nvSpPr>
        <p:spPr>
          <a:xfrm>
            <a:off x="1981200" y="6093296"/>
            <a:ext cx="7467600" cy="380656"/>
          </a:xfrm>
        </p:spPr>
        <p:txBody>
          <a:bodyPr/>
          <a:lstStyle/>
          <a:p>
            <a:pPr>
              <a:buNone/>
            </a:pPr>
            <a:r>
              <a:rPr lang="en-US" sz="1600" dirty="0"/>
              <a:t>(Source: Mitchell, T.M., Machine Learning, McGraw-Hill, 1997)</a:t>
            </a:r>
            <a:endParaRPr lang="he-IL" sz="1600" dirty="0"/>
          </a:p>
        </p:txBody>
      </p:sp>
      <p:pic>
        <p:nvPicPr>
          <p:cNvPr id="175106" name="Picture 2"/>
          <p:cNvPicPr>
            <a:picLocks noChangeAspect="1" noChangeArrowheads="1"/>
          </p:cNvPicPr>
          <p:nvPr/>
        </p:nvPicPr>
        <p:blipFill>
          <a:blip r:embed="rId2" cstate="print"/>
          <a:srcRect/>
          <a:stretch>
            <a:fillRect/>
          </a:stretch>
        </p:blipFill>
        <p:spPr bwMode="auto">
          <a:xfrm>
            <a:off x="2063552" y="1700808"/>
            <a:ext cx="7117111" cy="4176464"/>
          </a:xfrm>
          <a:prstGeom prst="rect">
            <a:avLst/>
          </a:prstGeom>
          <a:noFill/>
          <a:ln w="9525">
            <a:noFill/>
            <a:miter lim="800000"/>
            <a:headEnd/>
            <a:tailEnd/>
          </a:ln>
        </p:spPr>
      </p:pic>
    </p:spTree>
    <p:extLst>
      <p:ext uri="{BB962C8B-B14F-4D97-AF65-F5344CB8AC3E}">
        <p14:creationId xmlns:p14="http://schemas.microsoft.com/office/powerpoint/2010/main" val="146190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Pruning</a:t>
            </a:r>
            <a:endParaRPr lang="en-US" dirty="0"/>
          </a:p>
        </p:txBody>
      </p:sp>
      <p:sp>
        <p:nvSpPr>
          <p:cNvPr id="3" name="Content Placeholder 2"/>
          <p:cNvSpPr>
            <a:spLocks noGrp="1"/>
          </p:cNvSpPr>
          <p:nvPr>
            <p:ph sz="quarter" idx="1"/>
          </p:nvPr>
        </p:nvSpPr>
        <p:spPr>
          <a:xfrm>
            <a:off x="1981200" y="1600201"/>
            <a:ext cx="7467600" cy="4873625"/>
          </a:xfrm>
        </p:spPr>
        <p:txBody>
          <a:bodyPr/>
          <a:lstStyle/>
          <a:p>
            <a:r>
              <a:rPr lang="en-US" dirty="0" smtClean="0"/>
              <a:t>Two approaches to avoid </a:t>
            </a:r>
            <a:r>
              <a:rPr lang="en-US" dirty="0" err="1" smtClean="0"/>
              <a:t>overfitting</a:t>
            </a:r>
            <a:endParaRPr lang="en-US" dirty="0" smtClean="0"/>
          </a:p>
          <a:p>
            <a:pPr lvl="1"/>
            <a:r>
              <a:rPr lang="en-US" b="1" dirty="0" err="1" smtClean="0"/>
              <a:t>Prepruning</a:t>
            </a:r>
            <a:r>
              <a:rPr lang="en-US" dirty="0" smtClean="0"/>
              <a:t>: Halt tree construction early—do not split a node if this would result in the goodness measure falling below a threshold</a:t>
            </a:r>
          </a:p>
          <a:p>
            <a:pPr lvl="2"/>
            <a:r>
              <a:rPr lang="en-US" dirty="0" smtClean="0"/>
              <a:t>Difficult to choose an appropriate threshold</a:t>
            </a:r>
          </a:p>
          <a:p>
            <a:pPr lvl="1"/>
            <a:r>
              <a:rPr lang="en-US" b="1" dirty="0" err="1" smtClean="0"/>
              <a:t>Postpruning</a:t>
            </a:r>
            <a:r>
              <a:rPr lang="en-US" dirty="0" smtClean="0"/>
              <a:t>: Remove branches from a ―fully grown‖ tree—get a sequence of progressively pruned trees</a:t>
            </a:r>
          </a:p>
          <a:p>
            <a:pPr lvl="2"/>
            <a:r>
              <a:rPr lang="en-US" dirty="0" smtClean="0"/>
              <a:t>Use a set of data different from the training data to decide which is the ―best pruned tree</a:t>
            </a:r>
            <a:endParaRPr lang="en-US" dirty="0" smtClean="0">
              <a:cs typeface="Times New Roman" pitchFamily="18" charset="0"/>
            </a:endParaRPr>
          </a:p>
        </p:txBody>
      </p:sp>
      <p:sp>
        <p:nvSpPr>
          <p:cNvPr id="5" name="Slide Number Placeholder 4"/>
          <p:cNvSpPr>
            <a:spLocks noGrp="1"/>
          </p:cNvSpPr>
          <p:nvPr>
            <p:ph type="sldNum" sz="quarter" idx="11"/>
          </p:nvPr>
        </p:nvSpPr>
        <p:spPr/>
        <p:txBody>
          <a:bodyPr/>
          <a:lstStyle/>
          <a:p>
            <a:pPr>
              <a:defRPr/>
            </a:pPr>
            <a:fld id="{3CF525EA-D8B0-401B-99F1-2B9B36BAEC20}" type="slidenum">
              <a:rPr lang="he-IL" smtClean="0"/>
              <a:pPr>
                <a:defRPr/>
              </a:pPr>
              <a:t>152</a:t>
            </a:fld>
            <a:endParaRPr lang="en-US"/>
          </a:p>
        </p:txBody>
      </p:sp>
    </p:spTree>
    <p:extLst>
      <p:ext uri="{BB962C8B-B14F-4D97-AF65-F5344CB8AC3E}">
        <p14:creationId xmlns:p14="http://schemas.microsoft.com/office/powerpoint/2010/main" val="363867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Post-Pruning Example</a:t>
            </a:r>
            <a:endParaRPr lang="en-US" dirty="0"/>
          </a:p>
        </p:txBody>
      </p:sp>
      <p:sp>
        <p:nvSpPr>
          <p:cNvPr id="5" name="Slide Number Placeholder 4"/>
          <p:cNvSpPr>
            <a:spLocks noGrp="1"/>
          </p:cNvSpPr>
          <p:nvPr>
            <p:ph type="sldNum" sz="quarter" idx="11"/>
          </p:nvPr>
        </p:nvSpPr>
        <p:spPr/>
        <p:txBody>
          <a:bodyPr/>
          <a:lstStyle/>
          <a:p>
            <a:pPr>
              <a:defRPr/>
            </a:pPr>
            <a:fld id="{3CF525EA-D8B0-401B-99F1-2B9B36BAEC20}" type="slidenum">
              <a:rPr lang="he-IL" smtClean="0"/>
              <a:pPr>
                <a:defRPr/>
              </a:pPr>
              <a:t>153</a:t>
            </a:fld>
            <a:endParaRPr lang="en-US"/>
          </a:p>
        </p:txBody>
      </p:sp>
      <p:pic>
        <p:nvPicPr>
          <p:cNvPr id="177154" name="Picture 2"/>
          <p:cNvPicPr>
            <a:picLocks noChangeAspect="1" noChangeArrowheads="1"/>
          </p:cNvPicPr>
          <p:nvPr/>
        </p:nvPicPr>
        <p:blipFill>
          <a:blip r:embed="rId2" cstate="print"/>
          <a:srcRect/>
          <a:stretch>
            <a:fillRect/>
          </a:stretch>
        </p:blipFill>
        <p:spPr bwMode="auto">
          <a:xfrm>
            <a:off x="2423592" y="1916832"/>
            <a:ext cx="6489700" cy="3657600"/>
          </a:xfrm>
          <a:prstGeom prst="rect">
            <a:avLst/>
          </a:prstGeom>
          <a:noFill/>
          <a:ln w="9525">
            <a:noFill/>
            <a:miter lim="800000"/>
            <a:headEnd/>
            <a:tailEnd/>
          </a:ln>
        </p:spPr>
      </p:pic>
    </p:spTree>
    <p:extLst>
      <p:ext uri="{BB962C8B-B14F-4D97-AF65-F5344CB8AC3E}">
        <p14:creationId xmlns:p14="http://schemas.microsoft.com/office/powerpoint/2010/main" val="208925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Approaches To Determining Tree Size</a:t>
            </a:r>
            <a:endParaRPr lang="en-US" dirty="0"/>
          </a:p>
        </p:txBody>
      </p:sp>
      <p:sp>
        <p:nvSpPr>
          <p:cNvPr id="3" name="Content Placeholder 2"/>
          <p:cNvSpPr>
            <a:spLocks noGrp="1"/>
          </p:cNvSpPr>
          <p:nvPr>
            <p:ph sz="quarter" idx="1"/>
          </p:nvPr>
        </p:nvSpPr>
        <p:spPr>
          <a:xfrm>
            <a:off x="615820" y="1600201"/>
            <a:ext cx="11644604" cy="4873625"/>
          </a:xfrm>
        </p:spPr>
        <p:txBody>
          <a:bodyPr>
            <a:normAutofit/>
          </a:bodyPr>
          <a:lstStyle/>
          <a:p>
            <a:pPr algn="l" rtl="0"/>
            <a:r>
              <a:rPr lang="en-US" dirty="0" smtClean="0"/>
              <a:t>Separate training (2/3) and testing (1/3) sets</a:t>
            </a:r>
          </a:p>
          <a:p>
            <a:pPr algn="l" rtl="0"/>
            <a:r>
              <a:rPr lang="en-US" dirty="0" smtClean="0"/>
              <a:t>Use cross validation, e.g., 10-fold cross validation (see Unit 4)</a:t>
            </a:r>
          </a:p>
          <a:p>
            <a:pPr algn="l" rtl="0"/>
            <a:r>
              <a:rPr lang="en-US" dirty="0" smtClean="0"/>
              <a:t>Use all the data for training </a:t>
            </a:r>
          </a:p>
          <a:p>
            <a:pPr lvl="1" algn="l" rtl="0"/>
            <a:r>
              <a:rPr lang="en-US" dirty="0" smtClean="0"/>
              <a:t>but apply a statistical test (e.g., chi-square) to estimate whether expanding or pruning a node may improve the entire distribution</a:t>
            </a:r>
          </a:p>
          <a:p>
            <a:pPr algn="l" rtl="0"/>
            <a:r>
              <a:rPr lang="en-US" dirty="0" smtClean="0"/>
              <a:t>Use minimum description length (MDL) principle</a:t>
            </a:r>
          </a:p>
          <a:p>
            <a:pPr lvl="1" algn="l" rtl="0"/>
            <a:r>
              <a:rPr lang="en-US" dirty="0" smtClean="0"/>
              <a:t>halting growth of the tree when the encoding is minimized</a:t>
            </a:r>
            <a:endParaRPr lang="en-US" dirty="0" smtClean="0">
              <a:cs typeface="Times New Roman" pitchFamily="18" charset="0"/>
            </a:endParaRPr>
          </a:p>
        </p:txBody>
      </p:sp>
      <p:sp>
        <p:nvSpPr>
          <p:cNvPr id="5" name="Slide Number Placeholder 4"/>
          <p:cNvSpPr>
            <a:spLocks noGrp="1"/>
          </p:cNvSpPr>
          <p:nvPr>
            <p:ph type="sldNum" sz="quarter" idx="11"/>
          </p:nvPr>
        </p:nvSpPr>
        <p:spPr/>
        <p:txBody>
          <a:bodyPr/>
          <a:lstStyle/>
          <a:p>
            <a:pPr>
              <a:defRPr/>
            </a:pPr>
            <a:fld id="{3CF525EA-D8B0-401B-99F1-2B9B36BAEC20}" type="slidenum">
              <a:rPr lang="he-IL" smtClean="0"/>
              <a:pPr>
                <a:defRPr/>
              </a:pPr>
              <a:t>154</a:t>
            </a:fld>
            <a:endParaRPr lang="en-US"/>
          </a:p>
        </p:txBody>
      </p:sp>
    </p:spTree>
    <p:extLst>
      <p:ext uri="{BB962C8B-B14F-4D97-AF65-F5344CB8AC3E}">
        <p14:creationId xmlns:p14="http://schemas.microsoft.com/office/powerpoint/2010/main" val="16295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50" y="-315913"/>
            <a:ext cx="7467600" cy="1143001"/>
          </a:xfrm>
        </p:spPr>
        <p:txBody>
          <a:bodyPr/>
          <a:lstStyle/>
          <a:p>
            <a:pPr>
              <a:defRPr/>
            </a:pPr>
            <a:r>
              <a:rPr lang="en-US" dirty="0" smtClean="0"/>
              <a:t>Pruning</a:t>
            </a:r>
            <a:endParaRPr lang="en-US" dirty="0"/>
          </a:p>
        </p:txBody>
      </p:sp>
      <p:pic>
        <p:nvPicPr>
          <p:cNvPr id="66562" name="Picture 2" descr="http://mcdowell.ces.ncsu.edu/content/images/library/59/LadyPruning.jpg"/>
          <p:cNvPicPr>
            <a:picLocks noChangeAspect="1" noChangeArrowheads="1"/>
          </p:cNvPicPr>
          <p:nvPr/>
        </p:nvPicPr>
        <p:blipFill>
          <a:blip r:embed="rId2" cstate="print"/>
          <a:srcRect r="18024"/>
          <a:stretch>
            <a:fillRect/>
          </a:stretch>
        </p:blipFill>
        <p:spPr bwMode="auto">
          <a:xfrm>
            <a:off x="8340726" y="4076700"/>
            <a:ext cx="2003425" cy="2781300"/>
          </a:xfrm>
          <a:prstGeom prst="rect">
            <a:avLst/>
          </a:prstGeom>
          <a:noFill/>
          <a:ln w="9525">
            <a:noFill/>
            <a:miter lim="800000"/>
            <a:headEnd/>
            <a:tailEnd/>
          </a:ln>
        </p:spPr>
      </p:pic>
      <p:pic>
        <p:nvPicPr>
          <p:cNvPr id="41988" name="Picture 3"/>
          <p:cNvPicPr>
            <a:picLocks noChangeAspect="1" noChangeArrowheads="1"/>
          </p:cNvPicPr>
          <p:nvPr/>
        </p:nvPicPr>
        <p:blipFill>
          <a:blip r:embed="rId3" cstate="print"/>
          <a:srcRect/>
          <a:stretch>
            <a:fillRect/>
          </a:stretch>
        </p:blipFill>
        <p:spPr bwMode="auto">
          <a:xfrm>
            <a:off x="1774826" y="981075"/>
            <a:ext cx="6886575" cy="4095750"/>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3CF525EA-D8B0-401B-99F1-2B9B36BAEC20}" type="slidenum">
              <a:rPr lang="he-IL" smtClean="0"/>
              <a:pPr>
                <a:defRPr/>
              </a:pPr>
              <a:t>155</a:t>
            </a:fld>
            <a:endParaRPr lang="en-US"/>
          </a:p>
        </p:txBody>
      </p:sp>
    </p:spTree>
    <p:extLst>
      <p:ext uri="{BB962C8B-B14F-4D97-AF65-F5344CB8AC3E}">
        <p14:creationId xmlns:p14="http://schemas.microsoft.com/office/powerpoint/2010/main" val="37070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66562"/>
                                        </p:tgtEl>
                                        <p:attrNameLst>
                                          <p:attrName>style.visibility</p:attrName>
                                        </p:attrNameLst>
                                      </p:cBhvr>
                                      <p:to>
                                        <p:strVal val="visible"/>
                                      </p:to>
                                    </p:set>
                                    <p:anim calcmode="lin" valueType="num">
                                      <p:cBhvr>
                                        <p:cTn id="7" dur="1000" fill="hold"/>
                                        <p:tgtEl>
                                          <p:spTgt spid="66562"/>
                                        </p:tgtEl>
                                        <p:attrNameLst>
                                          <p:attrName>ppt_w</p:attrName>
                                        </p:attrNameLst>
                                      </p:cBhvr>
                                      <p:tavLst>
                                        <p:tav tm="0">
                                          <p:val>
                                            <p:strVal val="#ppt_w*0.70"/>
                                          </p:val>
                                        </p:tav>
                                        <p:tav tm="100000">
                                          <p:val>
                                            <p:strVal val="#ppt_w"/>
                                          </p:val>
                                        </p:tav>
                                      </p:tavLst>
                                    </p:anim>
                                    <p:anim calcmode="lin" valueType="num">
                                      <p:cBhvr>
                                        <p:cTn id="8" dur="1000" fill="hold"/>
                                        <p:tgtEl>
                                          <p:spTgt spid="66562"/>
                                        </p:tgtEl>
                                        <p:attrNameLst>
                                          <p:attrName>ppt_h</p:attrName>
                                        </p:attrNameLst>
                                      </p:cBhvr>
                                      <p:tavLst>
                                        <p:tav tm="0">
                                          <p:val>
                                            <p:strVal val="#ppt_h"/>
                                          </p:val>
                                        </p:tav>
                                        <p:tav tm="100000">
                                          <p:val>
                                            <p:strVal val="#ppt_h"/>
                                          </p:val>
                                        </p:tav>
                                      </p:tavLst>
                                    </p:anim>
                                    <p:animEffect transition="in" filter="fade">
                                      <p:cBhvr>
                                        <p:cTn id="9" dur="10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1919289" y="333375"/>
            <a:ext cx="7934325" cy="5295900"/>
          </a:xfrm>
          <a:prstGeom prst="rect">
            <a:avLst/>
          </a:prstGeom>
          <a:noFill/>
          <a:ln w="9525">
            <a:noFill/>
            <a:miter lim="800000"/>
            <a:headEnd/>
            <a:tailEnd/>
          </a:ln>
        </p:spPr>
      </p:pic>
      <p:sp>
        <p:nvSpPr>
          <p:cNvPr id="3" name="Slide Number Placeholder 2"/>
          <p:cNvSpPr>
            <a:spLocks noGrp="1"/>
          </p:cNvSpPr>
          <p:nvPr>
            <p:ph type="sldNum" sz="quarter" idx="11"/>
          </p:nvPr>
        </p:nvSpPr>
        <p:spPr/>
        <p:txBody>
          <a:bodyPr/>
          <a:lstStyle/>
          <a:p>
            <a:pPr>
              <a:defRPr/>
            </a:pPr>
            <a:fld id="{3CF525EA-D8B0-401B-99F1-2B9B36BAEC20}" type="slidenum">
              <a:rPr lang="he-IL" smtClean="0"/>
              <a:pPr>
                <a:defRPr/>
              </a:pPr>
              <a:t>156</a:t>
            </a:fld>
            <a:endParaRPr lang="en-US"/>
          </a:p>
        </p:txBody>
      </p:sp>
    </p:spTree>
    <p:extLst>
      <p:ext uri="{BB962C8B-B14F-4D97-AF65-F5344CB8AC3E}">
        <p14:creationId xmlns:p14="http://schemas.microsoft.com/office/powerpoint/2010/main" val="24333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And Then What?</a:t>
            </a:r>
            <a:endParaRPr lang="en-US" dirty="0"/>
          </a:p>
        </p:txBody>
      </p:sp>
      <p:sp>
        <p:nvSpPr>
          <p:cNvPr id="44035" name="Content Placeholder 2"/>
          <p:cNvSpPr>
            <a:spLocks noGrp="1"/>
          </p:cNvSpPr>
          <p:nvPr>
            <p:ph sz="quarter" idx="1"/>
          </p:nvPr>
        </p:nvSpPr>
        <p:spPr>
          <a:xfrm>
            <a:off x="1981200" y="1600201"/>
            <a:ext cx="7467600" cy="4873625"/>
          </a:xfrm>
        </p:spPr>
        <p:txBody>
          <a:bodyPr/>
          <a:lstStyle/>
          <a:p>
            <a:pPr marL="457200" indent="-457200">
              <a:buFont typeface="Century Schoolbook" pitchFamily="18" charset="0"/>
              <a:buAutoNum type="arabicPeriod"/>
            </a:pPr>
            <a:r>
              <a:rPr lang="en-US" smtClean="0">
                <a:cs typeface="Times New Roman" pitchFamily="18" charset="0"/>
              </a:rPr>
              <a:t>Go on the list of trees, and find the best one using a validation dataset</a:t>
            </a:r>
            <a:br>
              <a:rPr lang="en-US" smtClean="0">
                <a:cs typeface="Times New Roman" pitchFamily="18" charset="0"/>
              </a:rPr>
            </a:br>
            <a:endParaRPr lang="en-US" smtClean="0">
              <a:cs typeface="Times New Roman" pitchFamily="18" charset="0"/>
            </a:endParaRPr>
          </a:p>
          <a:p>
            <a:pPr marL="457200" indent="-457200">
              <a:buFont typeface="Century Schoolbook" pitchFamily="18" charset="0"/>
              <a:buAutoNum type="arabicPeriod"/>
            </a:pPr>
            <a:r>
              <a:rPr lang="en-US" smtClean="0">
                <a:cs typeface="Times New Roman" pitchFamily="18" charset="0"/>
              </a:rPr>
              <a:t>Once the best model was found, set alpha to its appropriate value.</a:t>
            </a:r>
            <a:br>
              <a:rPr lang="en-US" smtClean="0">
                <a:cs typeface="Times New Roman" pitchFamily="18" charset="0"/>
              </a:rPr>
            </a:br>
            <a:endParaRPr lang="en-US" smtClean="0">
              <a:cs typeface="Times New Roman" pitchFamily="18" charset="0"/>
            </a:endParaRPr>
          </a:p>
          <a:p>
            <a:pPr marL="457200" indent="-457200">
              <a:buFont typeface="Century Schoolbook" pitchFamily="18" charset="0"/>
              <a:buAutoNum type="arabicPeriod"/>
            </a:pPr>
            <a:r>
              <a:rPr lang="en-US" smtClean="0">
                <a:cs typeface="Times New Roman" pitchFamily="18" charset="0"/>
              </a:rPr>
              <a:t>Rebuild again using that alpha and the validation dataset</a:t>
            </a:r>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157</a:t>
            </a:fld>
            <a:endParaRPr lang="en-US"/>
          </a:p>
        </p:txBody>
      </p:sp>
    </p:spTree>
    <p:extLst>
      <p:ext uri="{BB962C8B-B14F-4D97-AF65-F5344CB8AC3E}">
        <p14:creationId xmlns:p14="http://schemas.microsoft.com/office/powerpoint/2010/main" val="137613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Cart Pruning Example</a:t>
            </a:r>
            <a:endParaRPr lang="en-US" dirty="0"/>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158</a:t>
            </a:fld>
            <a:endParaRPr lang="en-US"/>
          </a:p>
        </p:txBody>
      </p:sp>
      <p:pic>
        <p:nvPicPr>
          <p:cNvPr id="180226" name="Picture 2"/>
          <p:cNvPicPr>
            <a:picLocks noChangeAspect="1" noChangeArrowheads="1"/>
          </p:cNvPicPr>
          <p:nvPr/>
        </p:nvPicPr>
        <p:blipFill>
          <a:blip r:embed="rId2" cstate="print"/>
          <a:srcRect/>
          <a:stretch>
            <a:fillRect/>
          </a:stretch>
        </p:blipFill>
        <p:spPr bwMode="auto">
          <a:xfrm>
            <a:off x="2279576" y="1844824"/>
            <a:ext cx="6800850" cy="3981450"/>
          </a:xfrm>
          <a:prstGeom prst="rect">
            <a:avLst/>
          </a:prstGeom>
          <a:noFill/>
          <a:ln w="9525">
            <a:noFill/>
            <a:miter lim="800000"/>
            <a:headEnd/>
            <a:tailEnd/>
          </a:ln>
        </p:spPr>
      </p:pic>
    </p:spTree>
    <p:extLst>
      <p:ext uri="{BB962C8B-B14F-4D97-AF65-F5344CB8AC3E}">
        <p14:creationId xmlns:p14="http://schemas.microsoft.com/office/powerpoint/2010/main" val="232957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Cart Pruning Example</a:t>
            </a:r>
            <a:endParaRPr lang="en-US" dirty="0"/>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159</a:t>
            </a:fld>
            <a:endParaRPr lang="en-US"/>
          </a:p>
        </p:txBody>
      </p:sp>
      <p:pic>
        <p:nvPicPr>
          <p:cNvPr id="181251" name="Picture 3"/>
          <p:cNvPicPr>
            <a:picLocks noChangeAspect="1" noChangeArrowheads="1"/>
          </p:cNvPicPr>
          <p:nvPr/>
        </p:nvPicPr>
        <p:blipFill>
          <a:blip r:embed="rId2" cstate="print"/>
          <a:srcRect/>
          <a:stretch>
            <a:fillRect/>
          </a:stretch>
        </p:blipFill>
        <p:spPr bwMode="auto">
          <a:xfrm>
            <a:off x="2423592" y="1916832"/>
            <a:ext cx="6343650" cy="3670300"/>
          </a:xfrm>
          <a:prstGeom prst="rect">
            <a:avLst/>
          </a:prstGeom>
          <a:noFill/>
          <a:ln w="9525">
            <a:noFill/>
            <a:miter lim="800000"/>
            <a:headEnd/>
            <a:tailEnd/>
          </a:ln>
        </p:spPr>
      </p:pic>
    </p:spTree>
    <p:extLst>
      <p:ext uri="{BB962C8B-B14F-4D97-AF65-F5344CB8AC3E}">
        <p14:creationId xmlns:p14="http://schemas.microsoft.com/office/powerpoint/2010/main" val="265474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algn="r" rtl="1" eaLnBrk="1" hangingPunct="1"/>
            <a:r>
              <a:rPr lang="he-IL" dirty="0" smtClean="0"/>
              <a:t>דוגמאות</a:t>
            </a:r>
            <a:endParaRPr lang="en-US" dirty="0" smtClean="0"/>
          </a:p>
        </p:txBody>
      </p:sp>
      <p:sp>
        <p:nvSpPr>
          <p:cNvPr id="3" name="Content Placeholder 2"/>
          <p:cNvSpPr>
            <a:spLocks noGrp="1"/>
          </p:cNvSpPr>
          <p:nvPr>
            <p:ph idx="1"/>
          </p:nvPr>
        </p:nvSpPr>
        <p:spPr>
          <a:xfrm>
            <a:off x="494522" y="1825625"/>
            <a:ext cx="11448662" cy="4351338"/>
          </a:xfrm>
        </p:spPr>
        <p:txBody>
          <a:bodyPr>
            <a:normAutofit fontScale="92500"/>
          </a:bodyPr>
          <a:lstStyle/>
          <a:p>
            <a:pPr algn="just" rtl="1">
              <a:lnSpc>
                <a:spcPct val="150000"/>
              </a:lnSpc>
              <a:buFont typeface="Symbol"/>
              <a:buChar char=""/>
              <a:defRPr/>
            </a:pPr>
            <a:r>
              <a:rPr lang="he-IL" u="sng" dirty="0" smtClean="0">
                <a:latin typeface="Times New Roman"/>
                <a:ea typeface="Calibri"/>
                <a:cs typeface="David"/>
              </a:rPr>
              <a:t>מסנן דואר זבל</a:t>
            </a:r>
            <a:r>
              <a:rPr lang="he-IL" dirty="0" smtClean="0">
                <a:latin typeface="Times New Roman"/>
                <a:ea typeface="Calibri"/>
                <a:cs typeface="David"/>
              </a:rPr>
              <a:t> – הקלט הוא הודעות דוא"ל והפלט הוא "זבל" (</a:t>
            </a:r>
            <a:r>
              <a:rPr lang="en-US" sz="2800" dirty="0">
                <a:latin typeface="Times New Roman"/>
                <a:ea typeface="Calibri"/>
                <a:cs typeface="David"/>
              </a:rPr>
              <a:t>spam</a:t>
            </a:r>
            <a:r>
              <a:rPr lang="he-IL" dirty="0" smtClean="0">
                <a:latin typeface="Times New Roman"/>
                <a:ea typeface="Calibri"/>
                <a:cs typeface="David"/>
              </a:rPr>
              <a:t>) או "לא זבל". </a:t>
            </a:r>
            <a:endParaRPr lang="en-US" sz="2800" dirty="0">
              <a:latin typeface="Times New Roman"/>
              <a:ea typeface="Calibri"/>
              <a:cs typeface="David"/>
            </a:endParaRPr>
          </a:p>
          <a:p>
            <a:pPr marL="0" indent="0" algn="just" rtl="1">
              <a:lnSpc>
                <a:spcPct val="150000"/>
              </a:lnSpc>
              <a:spcAft>
                <a:spcPts val="600"/>
              </a:spcAft>
              <a:buNone/>
              <a:tabLst>
                <a:tab pos="180340" algn="l"/>
              </a:tabLst>
              <a:defRPr/>
            </a:pPr>
            <a:r>
              <a:rPr lang="he-IL" sz="2200" dirty="0" smtClean="0">
                <a:latin typeface="Times New Roman"/>
                <a:ea typeface="Calibri"/>
                <a:cs typeface="David"/>
              </a:rPr>
              <a:t>		תכונות הקלט: מלים, תבניות טקסט וכד'.</a:t>
            </a:r>
            <a:endParaRPr lang="en-US" sz="2200" dirty="0">
              <a:latin typeface="Times New Roman"/>
              <a:ea typeface="Calibri"/>
              <a:cs typeface="David"/>
            </a:endParaRPr>
          </a:p>
          <a:p>
            <a:pPr algn="just" rtl="1">
              <a:lnSpc>
                <a:spcPct val="150000"/>
              </a:lnSpc>
              <a:buFont typeface="Symbol"/>
              <a:buChar char=""/>
              <a:defRPr/>
            </a:pPr>
            <a:r>
              <a:rPr lang="he-IL" u="sng" dirty="0" smtClean="0">
                <a:latin typeface="Times New Roman"/>
                <a:ea typeface="Calibri"/>
                <a:cs typeface="David"/>
              </a:rPr>
              <a:t>ניבוי תוצאות משחק כדורגל/כדורסל</a:t>
            </a:r>
            <a:r>
              <a:rPr lang="he-IL" dirty="0" smtClean="0">
                <a:latin typeface="Times New Roman"/>
                <a:ea typeface="Calibri"/>
                <a:cs typeface="David"/>
              </a:rPr>
              <a:t> – הקלט הוא שתי הקבוצות המתמודדות א' ו-ב' והפלט הוא תשובה לשאלה (למשל) האם קבוצה א' תנצח. כלומר לפלט 2 ערכים אפשריים – כן ולא.</a:t>
            </a:r>
            <a:endParaRPr lang="en-US" sz="2800" dirty="0">
              <a:latin typeface="Times New Roman"/>
              <a:ea typeface="Calibri"/>
              <a:cs typeface="David"/>
            </a:endParaRPr>
          </a:p>
          <a:p>
            <a:pPr marL="0" indent="0" algn="just" rtl="1">
              <a:lnSpc>
                <a:spcPct val="150000"/>
              </a:lnSpc>
              <a:buNone/>
              <a:defRPr/>
            </a:pPr>
            <a:r>
              <a:rPr lang="he-IL" dirty="0" smtClean="0">
                <a:latin typeface="Times New Roman"/>
                <a:ea typeface="Calibri"/>
                <a:cs typeface="David"/>
              </a:rPr>
              <a:t>	</a:t>
            </a:r>
            <a:r>
              <a:rPr lang="he-IL" sz="2200" dirty="0" smtClean="0">
                <a:latin typeface="Times New Roman"/>
                <a:ea typeface="Calibri"/>
                <a:cs typeface="David"/>
              </a:rPr>
              <a:t>תכונות הקלט: היכן מתקיים המשחק (בית או חוץ), שעת התחלתו, תפקידי השחקנים, מי יפתח במשחק וכד'.</a:t>
            </a:r>
            <a:endParaRPr lang="en-US" sz="2200" dirty="0">
              <a:latin typeface="Times New Roman"/>
              <a:ea typeface="Calibri"/>
              <a:cs typeface="David"/>
            </a:endParaRPr>
          </a:p>
          <a:p>
            <a:pPr eaLnBrk="1" hangingPunct="1">
              <a:defRPr/>
            </a:pPr>
            <a:endParaRPr lang="en-US" dirty="0" smtClean="0"/>
          </a:p>
        </p:txBody>
      </p:sp>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4" name="Slide Number Placeholder 3"/>
          <p:cNvSpPr>
            <a:spLocks noGrp="1"/>
          </p:cNvSpPr>
          <p:nvPr>
            <p:ph type="sldNum" sz="quarter" idx="4294967295"/>
          </p:nvPr>
        </p:nvSpPr>
        <p:spPr/>
        <p:txBody>
          <a:bodyPr/>
          <a:lstStyle/>
          <a:p>
            <a:pPr rtl="0"/>
            <a:fld id="{6EDAB462-8378-4A72-B037-15DB491BC9D5}" type="slidenum">
              <a:rPr lang="en-US">
                <a:latin typeface="Century Schoolbook"/>
              </a:rPr>
              <a:pPr rtl="0"/>
              <a:t>16</a:t>
            </a:fld>
            <a:endParaRPr lang="en-US">
              <a:latin typeface="Century Schoolbook"/>
            </a:endParaRPr>
          </a:p>
        </p:txBody>
      </p:sp>
    </p:spTree>
    <p:extLst>
      <p:ext uri="{BB962C8B-B14F-4D97-AF65-F5344CB8AC3E}">
        <p14:creationId xmlns:p14="http://schemas.microsoft.com/office/powerpoint/2010/main" val="343412787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Cart Pruning Example</a:t>
            </a:r>
            <a:endParaRPr lang="en-US" dirty="0"/>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160</a:t>
            </a:fld>
            <a:endParaRPr lang="en-US"/>
          </a:p>
        </p:txBody>
      </p:sp>
      <p:pic>
        <p:nvPicPr>
          <p:cNvPr id="182274" name="Picture 2"/>
          <p:cNvPicPr>
            <a:picLocks noChangeAspect="1" noChangeArrowheads="1"/>
          </p:cNvPicPr>
          <p:nvPr/>
        </p:nvPicPr>
        <p:blipFill>
          <a:blip r:embed="rId2" cstate="print"/>
          <a:srcRect/>
          <a:stretch>
            <a:fillRect/>
          </a:stretch>
        </p:blipFill>
        <p:spPr bwMode="auto">
          <a:xfrm>
            <a:off x="2495600" y="1916832"/>
            <a:ext cx="6527800" cy="3295650"/>
          </a:xfrm>
          <a:prstGeom prst="rect">
            <a:avLst/>
          </a:prstGeom>
          <a:noFill/>
          <a:ln w="9525">
            <a:noFill/>
            <a:miter lim="800000"/>
            <a:headEnd/>
            <a:tailEnd/>
          </a:ln>
        </p:spPr>
      </p:pic>
    </p:spTree>
    <p:extLst>
      <p:ext uri="{BB962C8B-B14F-4D97-AF65-F5344CB8AC3E}">
        <p14:creationId xmlns:p14="http://schemas.microsoft.com/office/powerpoint/2010/main" val="160985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91264" cy="1143000"/>
          </a:xfrm>
        </p:spPr>
        <p:txBody>
          <a:bodyPr>
            <a:normAutofit fontScale="90000"/>
          </a:bodyPr>
          <a:lstStyle/>
          <a:p>
            <a:pPr>
              <a:defRPr/>
            </a:pPr>
            <a:r>
              <a:rPr lang="en-US" dirty="0" smtClean="0"/>
              <a:t>Binary </a:t>
            </a:r>
            <a:r>
              <a:rPr lang="en-US" dirty="0" err="1" smtClean="0"/>
              <a:t>Discretization</a:t>
            </a:r>
            <a:r>
              <a:rPr lang="en-US" dirty="0" smtClean="0"/>
              <a:t> Algorithm</a:t>
            </a:r>
            <a:endParaRPr lang="en-US" dirty="0"/>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161</a:t>
            </a:fld>
            <a:endParaRPr lang="en-US"/>
          </a:p>
        </p:txBody>
      </p:sp>
      <p:pic>
        <p:nvPicPr>
          <p:cNvPr id="185346" name="Picture 2"/>
          <p:cNvPicPr>
            <a:picLocks noChangeAspect="1" noChangeArrowheads="1"/>
          </p:cNvPicPr>
          <p:nvPr/>
        </p:nvPicPr>
        <p:blipFill>
          <a:blip r:embed="rId2" cstate="print"/>
          <a:srcRect/>
          <a:stretch>
            <a:fillRect/>
          </a:stretch>
        </p:blipFill>
        <p:spPr bwMode="auto">
          <a:xfrm>
            <a:off x="1991544" y="1844824"/>
            <a:ext cx="7448296" cy="4104456"/>
          </a:xfrm>
          <a:prstGeom prst="rect">
            <a:avLst/>
          </a:prstGeom>
          <a:noFill/>
          <a:ln w="9525">
            <a:noFill/>
            <a:miter lim="800000"/>
            <a:headEnd/>
            <a:tailEnd/>
          </a:ln>
        </p:spPr>
      </p:pic>
    </p:spTree>
    <p:extLst>
      <p:ext uri="{BB962C8B-B14F-4D97-AF65-F5344CB8AC3E}">
        <p14:creationId xmlns:p14="http://schemas.microsoft.com/office/powerpoint/2010/main" val="208226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91264" cy="1143000"/>
          </a:xfrm>
        </p:spPr>
        <p:txBody>
          <a:bodyPr/>
          <a:lstStyle/>
          <a:p>
            <a:pPr>
              <a:defRPr/>
            </a:pPr>
            <a:r>
              <a:rPr lang="en-US" dirty="0" smtClean="0"/>
              <a:t>Binary </a:t>
            </a:r>
            <a:r>
              <a:rPr lang="en-US" dirty="0" err="1" smtClean="0"/>
              <a:t>Discretization</a:t>
            </a:r>
            <a:endParaRPr lang="en-US" dirty="0"/>
          </a:p>
        </p:txBody>
      </p:sp>
      <p:sp>
        <p:nvSpPr>
          <p:cNvPr id="44035" name="Content Placeholder 2"/>
          <p:cNvSpPr>
            <a:spLocks noGrp="1"/>
          </p:cNvSpPr>
          <p:nvPr>
            <p:ph sz="quarter" idx="1"/>
          </p:nvPr>
        </p:nvSpPr>
        <p:spPr>
          <a:xfrm>
            <a:off x="1981200" y="1600201"/>
            <a:ext cx="7467600" cy="4873625"/>
          </a:xfrm>
        </p:spPr>
        <p:txBody>
          <a:bodyPr/>
          <a:lstStyle/>
          <a:p>
            <a:r>
              <a:rPr lang="en-US" dirty="0" smtClean="0"/>
              <a:t>Notation</a:t>
            </a:r>
          </a:p>
          <a:p>
            <a:pPr lvl="1"/>
            <a:r>
              <a:rPr lang="en-US" dirty="0" smtClean="0"/>
              <a:t> </a:t>
            </a:r>
            <a:r>
              <a:rPr lang="en-US" i="1" dirty="0" smtClean="0"/>
              <a:t>S - entire set of instances</a:t>
            </a:r>
          </a:p>
          <a:p>
            <a:pPr lvl="1"/>
            <a:r>
              <a:rPr lang="en-US" dirty="0" smtClean="0"/>
              <a:t> </a:t>
            </a:r>
            <a:r>
              <a:rPr lang="en-US" i="1" dirty="0" smtClean="0"/>
              <a:t>A - attribute (feature)</a:t>
            </a:r>
          </a:p>
          <a:p>
            <a:pPr lvl="1"/>
            <a:r>
              <a:rPr lang="en-US" dirty="0" smtClean="0"/>
              <a:t> </a:t>
            </a:r>
            <a:r>
              <a:rPr lang="en-US" i="1" dirty="0" smtClean="0"/>
              <a:t>T - threshold (partition boundary)</a:t>
            </a:r>
          </a:p>
          <a:p>
            <a:pPr lvl="1"/>
            <a:r>
              <a:rPr lang="en-US" dirty="0" smtClean="0"/>
              <a:t> </a:t>
            </a:r>
            <a:r>
              <a:rPr lang="en-US" i="1" dirty="0" smtClean="0"/>
              <a:t>S1 - set of instances below the threshold (v &lt;= T)</a:t>
            </a:r>
          </a:p>
          <a:p>
            <a:pPr lvl="1"/>
            <a:r>
              <a:rPr lang="en-US" dirty="0" smtClean="0"/>
              <a:t> </a:t>
            </a:r>
            <a:r>
              <a:rPr lang="en-US" i="1" dirty="0" smtClean="0"/>
              <a:t>S2 - set of instances above the threshold (v &gt; T)</a:t>
            </a:r>
            <a:endParaRPr lang="en-US" dirty="0" smtClean="0">
              <a:cs typeface="Times New Roman" pitchFamily="18" charset="0"/>
            </a:endParaRPr>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162</a:t>
            </a:fld>
            <a:endParaRPr lang="en-US"/>
          </a:p>
        </p:txBody>
      </p:sp>
    </p:spTree>
    <p:extLst>
      <p:ext uri="{BB962C8B-B14F-4D97-AF65-F5344CB8AC3E}">
        <p14:creationId xmlns:p14="http://schemas.microsoft.com/office/powerpoint/2010/main" val="174305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91264" cy="1143000"/>
          </a:xfrm>
        </p:spPr>
        <p:txBody>
          <a:bodyPr/>
          <a:lstStyle/>
          <a:p>
            <a:pPr>
              <a:defRPr/>
            </a:pPr>
            <a:r>
              <a:rPr lang="en-US" dirty="0" smtClean="0"/>
              <a:t>Binary </a:t>
            </a:r>
            <a:r>
              <a:rPr lang="en-US" dirty="0" err="1" smtClean="0"/>
              <a:t>Discretization</a:t>
            </a:r>
            <a:endParaRPr lang="en-US" dirty="0"/>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163</a:t>
            </a:fld>
            <a:endParaRPr lang="en-US"/>
          </a:p>
        </p:txBody>
      </p:sp>
      <p:pic>
        <p:nvPicPr>
          <p:cNvPr id="183298" name="Picture 2"/>
          <p:cNvPicPr>
            <a:picLocks noChangeAspect="1" noChangeArrowheads="1"/>
          </p:cNvPicPr>
          <p:nvPr/>
        </p:nvPicPr>
        <p:blipFill>
          <a:blip r:embed="rId2" cstate="print"/>
          <a:srcRect/>
          <a:stretch>
            <a:fillRect/>
          </a:stretch>
        </p:blipFill>
        <p:spPr bwMode="auto">
          <a:xfrm>
            <a:off x="2351584" y="1844824"/>
            <a:ext cx="6502400" cy="3473450"/>
          </a:xfrm>
          <a:prstGeom prst="rect">
            <a:avLst/>
          </a:prstGeom>
          <a:noFill/>
          <a:ln w="9525">
            <a:noFill/>
            <a:miter lim="800000"/>
            <a:headEnd/>
            <a:tailEnd/>
          </a:ln>
        </p:spPr>
      </p:pic>
    </p:spTree>
    <p:extLst>
      <p:ext uri="{BB962C8B-B14F-4D97-AF65-F5344CB8AC3E}">
        <p14:creationId xmlns:p14="http://schemas.microsoft.com/office/powerpoint/2010/main" val="35172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91264" cy="850106"/>
          </a:xfrm>
        </p:spPr>
        <p:txBody>
          <a:bodyPr>
            <a:normAutofit fontScale="90000"/>
          </a:bodyPr>
          <a:lstStyle/>
          <a:p>
            <a:pPr>
              <a:defRPr/>
            </a:pPr>
            <a:r>
              <a:rPr lang="en-US" dirty="0" smtClean="0"/>
              <a:t>Binary </a:t>
            </a:r>
            <a:r>
              <a:rPr lang="en-US" dirty="0" err="1" smtClean="0"/>
              <a:t>Discretization</a:t>
            </a:r>
            <a:r>
              <a:rPr lang="en-US" dirty="0" smtClean="0"/>
              <a:t> Example</a:t>
            </a:r>
            <a:endParaRPr lang="en-US" dirty="0"/>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164</a:t>
            </a:fld>
            <a:endParaRPr lang="en-US"/>
          </a:p>
        </p:txBody>
      </p:sp>
      <p:pic>
        <p:nvPicPr>
          <p:cNvPr id="184322" name="Picture 2"/>
          <p:cNvPicPr>
            <a:picLocks noChangeAspect="1" noChangeArrowheads="1"/>
          </p:cNvPicPr>
          <p:nvPr/>
        </p:nvPicPr>
        <p:blipFill>
          <a:blip r:embed="rId2" cstate="print"/>
          <a:srcRect/>
          <a:stretch>
            <a:fillRect/>
          </a:stretch>
        </p:blipFill>
        <p:spPr bwMode="auto">
          <a:xfrm>
            <a:off x="1919536" y="1340768"/>
            <a:ext cx="7953859" cy="4896544"/>
          </a:xfrm>
          <a:prstGeom prst="rect">
            <a:avLst/>
          </a:prstGeom>
          <a:noFill/>
          <a:ln w="9525">
            <a:noFill/>
            <a:miter lim="800000"/>
            <a:headEnd/>
            <a:tailEnd/>
          </a:ln>
        </p:spPr>
      </p:pic>
    </p:spTree>
    <p:extLst>
      <p:ext uri="{BB962C8B-B14F-4D97-AF65-F5344CB8AC3E}">
        <p14:creationId xmlns:p14="http://schemas.microsoft.com/office/powerpoint/2010/main" val="313472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Decision Tree In </a:t>
            </a:r>
            <a:r>
              <a:rPr lang="en-US" dirty="0" err="1" smtClean="0"/>
              <a:t>Weka</a:t>
            </a:r>
            <a:r>
              <a:rPr lang="en-US" dirty="0" smtClean="0"/>
              <a:t> Demo </a:t>
            </a:r>
            <a:r>
              <a:rPr lang="en-US" dirty="0" err="1" smtClean="0"/>
              <a:t>Weather.arff</a:t>
            </a:r>
            <a:endParaRPr lang="en-US" dirty="0"/>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165</a:t>
            </a:fld>
            <a:endParaRPr lang="en-US"/>
          </a:p>
        </p:txBody>
      </p:sp>
      <p:pic>
        <p:nvPicPr>
          <p:cNvPr id="90114" name="Picture 2"/>
          <p:cNvPicPr>
            <a:picLocks noChangeAspect="1" noChangeArrowheads="1"/>
          </p:cNvPicPr>
          <p:nvPr/>
        </p:nvPicPr>
        <p:blipFill>
          <a:blip r:embed="rId2" cstate="print"/>
          <a:srcRect/>
          <a:stretch>
            <a:fillRect/>
          </a:stretch>
        </p:blipFill>
        <p:spPr bwMode="auto">
          <a:xfrm>
            <a:off x="2207568" y="1484784"/>
            <a:ext cx="4536504" cy="5145236"/>
          </a:xfrm>
          <a:prstGeom prst="rect">
            <a:avLst/>
          </a:prstGeom>
          <a:noFill/>
          <a:ln w="9525">
            <a:noFill/>
            <a:miter lim="800000"/>
            <a:headEnd/>
            <a:tailEnd/>
          </a:ln>
        </p:spPr>
      </p:pic>
    </p:spTree>
    <p:extLst>
      <p:ext uri="{BB962C8B-B14F-4D97-AF65-F5344CB8AC3E}">
        <p14:creationId xmlns:p14="http://schemas.microsoft.com/office/powerpoint/2010/main" val="151371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Decision Tree In </a:t>
            </a:r>
            <a:r>
              <a:rPr lang="en-US" dirty="0" err="1" smtClean="0"/>
              <a:t>Weka</a:t>
            </a:r>
            <a:r>
              <a:rPr lang="en-US" dirty="0" smtClean="0"/>
              <a:t> Demo </a:t>
            </a:r>
            <a:r>
              <a:rPr lang="en-US" dirty="0" err="1" smtClean="0"/>
              <a:t>Weather.arff</a:t>
            </a:r>
            <a:endParaRPr lang="en-US" dirty="0"/>
          </a:p>
        </p:txBody>
      </p:sp>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166</a:t>
            </a:fld>
            <a:endParaRPr lang="en-US"/>
          </a:p>
        </p:txBody>
      </p:sp>
      <p:pic>
        <p:nvPicPr>
          <p:cNvPr id="91138" name="Picture 2"/>
          <p:cNvPicPr>
            <a:picLocks noChangeAspect="1" noChangeArrowheads="1"/>
          </p:cNvPicPr>
          <p:nvPr/>
        </p:nvPicPr>
        <p:blipFill>
          <a:blip r:embed="rId2" cstate="print"/>
          <a:srcRect/>
          <a:stretch>
            <a:fillRect/>
          </a:stretch>
        </p:blipFill>
        <p:spPr bwMode="auto">
          <a:xfrm>
            <a:off x="2063552" y="1772816"/>
            <a:ext cx="7272808" cy="4195632"/>
          </a:xfrm>
          <a:prstGeom prst="rect">
            <a:avLst/>
          </a:prstGeom>
          <a:noFill/>
          <a:ln w="9525">
            <a:noFill/>
            <a:miter lim="800000"/>
            <a:headEnd/>
            <a:tailEnd/>
          </a:ln>
        </p:spPr>
      </p:pic>
    </p:spTree>
    <p:extLst>
      <p:ext uri="{BB962C8B-B14F-4D97-AF65-F5344CB8AC3E}">
        <p14:creationId xmlns:p14="http://schemas.microsoft.com/office/powerpoint/2010/main" val="40145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Decision Tree</a:t>
            </a:r>
            <a:endParaRPr lang="en-US" dirty="0"/>
          </a:p>
        </p:txBody>
      </p:sp>
      <p:pic>
        <p:nvPicPr>
          <p:cNvPr id="69634" name="Picture 2" descr="http://www.analytics1305.com/documentation/_images/decision_tree.png"/>
          <p:cNvPicPr>
            <a:picLocks noChangeAspect="1" noChangeArrowheads="1"/>
          </p:cNvPicPr>
          <p:nvPr/>
        </p:nvPicPr>
        <p:blipFill>
          <a:blip r:embed="rId2" cstate="print"/>
          <a:srcRect/>
          <a:stretch>
            <a:fillRect/>
          </a:stretch>
        </p:blipFill>
        <p:spPr bwMode="auto">
          <a:xfrm>
            <a:off x="2640013" y="1557338"/>
            <a:ext cx="6330950" cy="4464050"/>
          </a:xfrm>
          <a:prstGeom prst="rect">
            <a:avLst/>
          </a:prstGeom>
          <a:noFill/>
          <a:ln w="9525">
            <a:noFill/>
            <a:miter lim="800000"/>
            <a:headEnd/>
            <a:tailEnd/>
          </a:ln>
        </p:spPr>
      </p:pic>
      <p:sp>
        <p:nvSpPr>
          <p:cNvPr id="4" name="Slide Number Placeholder 3"/>
          <p:cNvSpPr>
            <a:spLocks noGrp="1"/>
          </p:cNvSpPr>
          <p:nvPr>
            <p:ph type="sldNum" sz="quarter" idx="11"/>
          </p:nvPr>
        </p:nvSpPr>
        <p:spPr/>
        <p:txBody>
          <a:bodyPr/>
          <a:lstStyle/>
          <a:p>
            <a:pPr>
              <a:defRPr/>
            </a:pPr>
            <a:fld id="{3CF525EA-D8B0-401B-99F1-2B9B36BAEC20}" type="slidenum">
              <a:rPr lang="he-IL" smtClean="0"/>
              <a:pPr>
                <a:defRPr/>
              </a:pPr>
              <a:t>167</a:t>
            </a:fld>
            <a:endParaRPr lang="en-US"/>
          </a:p>
        </p:txBody>
      </p:sp>
    </p:spTree>
    <p:extLst>
      <p:ext uri="{BB962C8B-B14F-4D97-AF65-F5344CB8AC3E}">
        <p14:creationId xmlns:p14="http://schemas.microsoft.com/office/powerpoint/2010/main" val="208011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p:cTn id="7" dur="500" fill="hold"/>
                                        <p:tgtEl>
                                          <p:spTgt spid="69634"/>
                                        </p:tgtEl>
                                        <p:attrNameLst>
                                          <p:attrName>ppt_w</p:attrName>
                                        </p:attrNameLst>
                                      </p:cBhvr>
                                      <p:tavLst>
                                        <p:tav tm="0">
                                          <p:val>
                                            <p:fltVal val="0"/>
                                          </p:val>
                                        </p:tav>
                                        <p:tav tm="100000">
                                          <p:val>
                                            <p:strVal val="#ppt_w"/>
                                          </p:val>
                                        </p:tav>
                                      </p:tavLst>
                                    </p:anim>
                                    <p:anim calcmode="lin" valueType="num">
                                      <p:cBhvr>
                                        <p:cTn id="8" dur="500" fill="hold"/>
                                        <p:tgtEl>
                                          <p:spTgt spid="696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fontScale="90000"/>
          </a:bodyPr>
          <a:lstStyle/>
          <a:p>
            <a:pPr marL="342900" indent="-342900" rtl="0"/>
            <a:r>
              <a:rPr lang="en-US" b="1" smtClean="0">
                <a:solidFill>
                  <a:srgbClr val="0000FF"/>
                </a:solidFill>
                <a:cs typeface="Times New Roman" pitchFamily="18" charset="0"/>
              </a:rPr>
              <a:t/>
            </a:r>
            <a:br>
              <a:rPr lang="en-US" b="1" smtClean="0">
                <a:solidFill>
                  <a:srgbClr val="0000FF"/>
                </a:solidFill>
                <a:cs typeface="Times New Roman" pitchFamily="18" charset="0"/>
              </a:rPr>
            </a:br>
            <a:r>
              <a:rPr lang="en-US" b="1" smtClean="0">
                <a:solidFill>
                  <a:srgbClr val="0000FF"/>
                </a:solidFill>
                <a:cs typeface="Times New Roman" pitchFamily="18" charset="0"/>
              </a:rPr>
              <a:t>Basic Decision Tree Learning Algorithm (ID3)</a:t>
            </a:r>
            <a:br>
              <a:rPr lang="en-US" b="1" smtClean="0">
                <a:solidFill>
                  <a:srgbClr val="0000FF"/>
                </a:solidFill>
                <a:cs typeface="Times New Roman" pitchFamily="18" charset="0"/>
              </a:rPr>
            </a:br>
            <a:endParaRPr lang="he-IL" smtClean="0">
              <a:solidFill>
                <a:srgbClr val="0000FF"/>
              </a:solidFill>
            </a:endParaRPr>
          </a:p>
        </p:txBody>
      </p:sp>
      <p:sp>
        <p:nvSpPr>
          <p:cNvPr id="3075" name="Content Placeholder 2"/>
          <p:cNvSpPr>
            <a:spLocks noGrp="1"/>
          </p:cNvSpPr>
          <p:nvPr>
            <p:ph idx="1"/>
          </p:nvPr>
        </p:nvSpPr>
        <p:spPr/>
        <p:txBody>
          <a:bodyPr/>
          <a:lstStyle/>
          <a:p>
            <a:pPr algn="l" rtl="0"/>
            <a:r>
              <a:rPr lang="en-US" smtClean="0">
                <a:cs typeface="Arial" pitchFamily="34" charset="0"/>
              </a:rPr>
              <a:t>Create a </a:t>
            </a:r>
            <a:r>
              <a:rPr lang="en-US" i="1" smtClean="0">
                <a:cs typeface="Arial" pitchFamily="34" charset="0"/>
              </a:rPr>
              <a:t>root node for the tree</a:t>
            </a:r>
          </a:p>
          <a:p>
            <a:pPr algn="l" rtl="0"/>
            <a:r>
              <a:rPr lang="en-US" smtClean="0">
                <a:cs typeface="Arial" pitchFamily="34" charset="0"/>
              </a:rPr>
              <a:t>If all </a:t>
            </a:r>
            <a:r>
              <a:rPr lang="en-US" i="1" smtClean="0">
                <a:cs typeface="Arial" pitchFamily="34" charset="0"/>
              </a:rPr>
              <a:t>examples have the same target value, Return the single-node tree Root labeled by that value</a:t>
            </a:r>
          </a:p>
          <a:p>
            <a:pPr algn="l" rtl="0"/>
            <a:r>
              <a:rPr lang="en-US" smtClean="0">
                <a:cs typeface="Arial" pitchFamily="34" charset="0"/>
              </a:rPr>
              <a:t>If there no attributes left, Return the single-node tree </a:t>
            </a:r>
            <a:r>
              <a:rPr lang="en-US" i="1" smtClean="0">
                <a:cs typeface="Arial" pitchFamily="34" charset="0"/>
              </a:rPr>
              <a:t>Root labeled by the most common value in examples</a:t>
            </a:r>
          </a:p>
          <a:p>
            <a:pPr algn="l" rtl="0"/>
            <a:r>
              <a:rPr lang="en-US" smtClean="0">
                <a:cs typeface="Arial" pitchFamily="34" charset="0"/>
              </a:rPr>
              <a:t>Otherwise Begin</a:t>
            </a:r>
            <a:endParaRPr lang="he-IL" smtClean="0"/>
          </a:p>
        </p:txBody>
      </p:sp>
      <p:sp>
        <p:nvSpPr>
          <p:cNvPr id="4" name="Rectangle 3"/>
          <p:cNvSpPr/>
          <p:nvPr/>
        </p:nvSpPr>
        <p:spPr>
          <a:xfrm>
            <a:off x="6078538" y="6488114"/>
            <a:ext cx="4589462" cy="369887"/>
          </a:xfrm>
          <a:prstGeom prst="rect">
            <a:avLst/>
          </a:prstGeom>
        </p:spPr>
        <p:txBody>
          <a:bodyPr>
            <a:spAutoFit/>
          </a:bodyPr>
          <a:lstStyle/>
          <a:p>
            <a:pPr algn="l">
              <a:defRPr/>
            </a:pPr>
            <a:r>
              <a:rPr lang="en-US" dirty="0">
                <a:solidFill>
                  <a:schemeClr val="bg1">
                    <a:lumMod val="50000"/>
                  </a:schemeClr>
                </a:solidFill>
              </a:rPr>
              <a:t>Taken from: Dr. Mark Last’s Lecture slides </a:t>
            </a:r>
          </a:p>
        </p:txBody>
      </p:sp>
    </p:spTree>
    <p:extLst>
      <p:ext uri="{BB962C8B-B14F-4D97-AF65-F5344CB8AC3E}">
        <p14:creationId xmlns:p14="http://schemas.microsoft.com/office/powerpoint/2010/main" val="223481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981200" y="44450"/>
            <a:ext cx="8229600" cy="1143000"/>
          </a:xfrm>
        </p:spPr>
        <p:txBody>
          <a:bodyPr/>
          <a:lstStyle/>
          <a:p>
            <a:r>
              <a:rPr lang="en-US" b="1" smtClean="0">
                <a:solidFill>
                  <a:srgbClr val="0000FF"/>
                </a:solidFill>
                <a:cs typeface="Times New Roman" pitchFamily="18" charset="0"/>
              </a:rPr>
              <a:t>ID3 Algorithm (cont’d)</a:t>
            </a:r>
            <a:endParaRPr lang="he-IL" smtClean="0">
              <a:solidFill>
                <a:srgbClr val="0000FF"/>
              </a:solidFill>
            </a:endParaRPr>
          </a:p>
        </p:txBody>
      </p:sp>
      <p:sp>
        <p:nvSpPr>
          <p:cNvPr id="4099" name="Content Placeholder 2"/>
          <p:cNvSpPr>
            <a:spLocks noGrp="1"/>
          </p:cNvSpPr>
          <p:nvPr>
            <p:ph idx="1"/>
          </p:nvPr>
        </p:nvSpPr>
        <p:spPr>
          <a:xfrm>
            <a:off x="1981200" y="1423988"/>
            <a:ext cx="8229600" cy="4525962"/>
          </a:xfrm>
        </p:spPr>
        <p:txBody>
          <a:bodyPr/>
          <a:lstStyle/>
          <a:p>
            <a:pPr algn="l" rtl="0"/>
            <a:r>
              <a:rPr lang="en-US" sz="2800">
                <a:cs typeface="Arial" pitchFamily="34" charset="0"/>
              </a:rPr>
              <a:t>Select the attribute </a:t>
            </a:r>
            <a:r>
              <a:rPr lang="en-US" sz="2800" i="1">
                <a:cs typeface="Arial" pitchFamily="34" charset="0"/>
              </a:rPr>
              <a:t>A that best classifies the examples</a:t>
            </a:r>
          </a:p>
          <a:p>
            <a:pPr algn="l" rtl="0"/>
            <a:r>
              <a:rPr lang="en-US" sz="2800">
                <a:cs typeface="Arial" pitchFamily="34" charset="0"/>
              </a:rPr>
              <a:t>Repeat for each possible value of </a:t>
            </a:r>
            <a:r>
              <a:rPr lang="en-US" sz="2800" i="1">
                <a:cs typeface="Arial" pitchFamily="34" charset="0"/>
              </a:rPr>
              <a:t>A</a:t>
            </a:r>
          </a:p>
          <a:p>
            <a:pPr lvl="1" algn="l" rtl="0"/>
            <a:r>
              <a:rPr lang="en-US" sz="2400">
                <a:solidFill>
                  <a:srgbClr val="00B050"/>
                </a:solidFill>
                <a:cs typeface="Arial" pitchFamily="34" charset="0"/>
              </a:rPr>
              <a:t>Split the tree (add a new branch to the tree corresponding to each value </a:t>
            </a:r>
            <a:r>
              <a:rPr lang="en-US" sz="2400" i="1">
                <a:solidFill>
                  <a:srgbClr val="00B050"/>
                </a:solidFill>
                <a:cs typeface="Arial" pitchFamily="34" charset="0"/>
              </a:rPr>
              <a:t>v of the attribute A)</a:t>
            </a:r>
          </a:p>
          <a:p>
            <a:pPr lvl="1" algn="l" rtl="0"/>
            <a:r>
              <a:rPr lang="en-US" sz="2400">
                <a:solidFill>
                  <a:srgbClr val="00B050"/>
                </a:solidFill>
                <a:cs typeface="Arial" pitchFamily="34" charset="0"/>
              </a:rPr>
              <a:t>If there are no </a:t>
            </a:r>
            <a:r>
              <a:rPr lang="en-US" sz="2400" i="1">
                <a:solidFill>
                  <a:srgbClr val="00B050"/>
                </a:solidFill>
                <a:cs typeface="Arial" pitchFamily="34" charset="0"/>
              </a:rPr>
              <a:t>examples having value v for the attribute A</a:t>
            </a:r>
          </a:p>
          <a:p>
            <a:pPr lvl="2" algn="l" rtl="0">
              <a:buFont typeface="Arial" pitchFamily="34" charset="0"/>
              <a:buNone/>
            </a:pPr>
            <a:r>
              <a:rPr lang="en-US" sz="2000">
                <a:cs typeface="Arial" pitchFamily="34" charset="0"/>
              </a:rPr>
              <a:t>Add a leaf node below this branch labeled by the most common value in </a:t>
            </a:r>
            <a:r>
              <a:rPr lang="en-US" sz="2000" i="1">
                <a:cs typeface="Arial" pitchFamily="34" charset="0"/>
              </a:rPr>
              <a:t>examples</a:t>
            </a:r>
          </a:p>
          <a:p>
            <a:pPr lvl="1" algn="l" rtl="0"/>
            <a:r>
              <a:rPr lang="en-US" sz="2400">
                <a:solidFill>
                  <a:srgbClr val="00B050"/>
                </a:solidFill>
                <a:cs typeface="Arial" pitchFamily="34" charset="0"/>
              </a:rPr>
              <a:t>Else</a:t>
            </a:r>
          </a:p>
          <a:p>
            <a:pPr lvl="2" algn="l" rtl="0">
              <a:buFont typeface="Arial" pitchFamily="34" charset="0"/>
              <a:buNone/>
            </a:pPr>
            <a:r>
              <a:rPr lang="en-US" sz="2000">
                <a:cs typeface="Arial" pitchFamily="34" charset="0"/>
              </a:rPr>
              <a:t>Create a sub tree below this new branch</a:t>
            </a:r>
            <a:endParaRPr lang="he-IL" sz="2000"/>
          </a:p>
        </p:txBody>
      </p:sp>
      <p:sp>
        <p:nvSpPr>
          <p:cNvPr id="4" name="Rectangle 3"/>
          <p:cNvSpPr/>
          <p:nvPr/>
        </p:nvSpPr>
        <p:spPr>
          <a:xfrm>
            <a:off x="6078538" y="6488114"/>
            <a:ext cx="4589462" cy="369887"/>
          </a:xfrm>
          <a:prstGeom prst="rect">
            <a:avLst/>
          </a:prstGeom>
        </p:spPr>
        <p:txBody>
          <a:bodyPr>
            <a:spAutoFit/>
          </a:bodyPr>
          <a:lstStyle/>
          <a:p>
            <a:pPr algn="l">
              <a:defRPr/>
            </a:pPr>
            <a:r>
              <a:rPr lang="en-US" dirty="0">
                <a:solidFill>
                  <a:schemeClr val="bg1">
                    <a:lumMod val="50000"/>
                  </a:schemeClr>
                </a:solidFill>
              </a:rPr>
              <a:t>Taken from: Dr. Mark Last’s Lecture slides </a:t>
            </a:r>
          </a:p>
        </p:txBody>
      </p:sp>
    </p:spTree>
    <p:extLst>
      <p:ext uri="{BB962C8B-B14F-4D97-AF65-F5344CB8AC3E}">
        <p14:creationId xmlns:p14="http://schemas.microsoft.com/office/powerpoint/2010/main" val="149689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latin typeface="Comic Sans MS" pitchFamily="66" charset="0"/>
              </a:rPr>
              <a:t>Inductive learning method</a:t>
            </a:r>
          </a:p>
        </p:txBody>
      </p:sp>
      <p:sp>
        <p:nvSpPr>
          <p:cNvPr id="33795" name="Rectangle 3"/>
          <p:cNvSpPr>
            <a:spLocks noGrp="1" noChangeArrowheads="1"/>
          </p:cNvSpPr>
          <p:nvPr>
            <p:ph type="body" idx="1"/>
          </p:nvPr>
        </p:nvSpPr>
        <p:spPr/>
        <p:txBody>
          <a:bodyPr/>
          <a:lstStyle/>
          <a:p>
            <a:pPr algn="r" rtl="1" eaLnBrk="1" hangingPunct="1"/>
            <a:r>
              <a:rPr lang="he-IL" dirty="0">
                <a:latin typeface="Comic Sans MS" pitchFamily="66" charset="0"/>
              </a:rPr>
              <a:t> נבנה את </a:t>
            </a:r>
            <a:r>
              <a:rPr lang="en-US" dirty="0">
                <a:latin typeface="Comic Sans MS" pitchFamily="66" charset="0"/>
              </a:rPr>
              <a:t>h </a:t>
            </a:r>
            <a:r>
              <a:rPr lang="he-IL" dirty="0">
                <a:latin typeface="Comic Sans MS" pitchFamily="66" charset="0"/>
              </a:rPr>
              <a:t>  כך </a:t>
            </a:r>
            <a:r>
              <a:rPr lang="he-IL" dirty="0" smtClean="0">
                <a:latin typeface="Comic Sans MS" pitchFamily="66" charset="0"/>
              </a:rPr>
              <a:t>שתתאים\ תסכים </a:t>
            </a:r>
            <a:r>
              <a:rPr lang="he-IL" dirty="0">
                <a:latin typeface="Comic Sans MS" pitchFamily="66" charset="0"/>
              </a:rPr>
              <a:t>עם </a:t>
            </a:r>
            <a:r>
              <a:rPr lang="en-US" dirty="0">
                <a:latin typeface="Comic Sans MS" pitchFamily="66" charset="0"/>
              </a:rPr>
              <a:t>f</a:t>
            </a:r>
            <a:r>
              <a:rPr lang="he-IL" dirty="0">
                <a:latin typeface="Comic Sans MS" pitchFamily="66" charset="0"/>
              </a:rPr>
              <a:t> על סט אימון</a:t>
            </a:r>
          </a:p>
          <a:p>
            <a:pPr algn="r" rtl="1" eaLnBrk="1" hangingPunct="1"/>
            <a:r>
              <a:rPr lang="he-IL" dirty="0">
                <a:latin typeface="Comic Sans MS" pitchFamily="66" charset="0"/>
              </a:rPr>
              <a:t>(</a:t>
            </a:r>
            <a:r>
              <a:rPr lang="en-US" dirty="0">
                <a:latin typeface="Comic Sans MS" pitchFamily="66" charset="0"/>
              </a:rPr>
              <a:t>h</a:t>
            </a:r>
            <a:r>
              <a:rPr lang="he-IL" dirty="0">
                <a:latin typeface="Comic Sans MS" pitchFamily="66" charset="0"/>
              </a:rPr>
              <a:t>  יקרא </a:t>
            </a:r>
            <a:r>
              <a:rPr lang="en-US" dirty="0">
                <a:solidFill>
                  <a:schemeClr val="accent2"/>
                </a:solidFill>
                <a:latin typeface="Comic Sans MS" pitchFamily="66" charset="0"/>
              </a:rPr>
              <a:t>consistent </a:t>
            </a:r>
            <a:r>
              <a:rPr lang="he-IL" dirty="0">
                <a:solidFill>
                  <a:schemeClr val="accent2"/>
                </a:solidFill>
                <a:latin typeface="Comic Sans MS" pitchFamily="66" charset="0"/>
              </a:rPr>
              <a:t> </a:t>
            </a:r>
            <a:r>
              <a:rPr lang="he-IL" dirty="0">
                <a:latin typeface="Comic Sans MS" pitchFamily="66" charset="0"/>
              </a:rPr>
              <a:t>אם הוא מתאים לכל </a:t>
            </a:r>
            <a:r>
              <a:rPr lang="en-US" dirty="0">
                <a:latin typeface="Comic Sans MS" pitchFamily="66" charset="0"/>
              </a:rPr>
              <a:t>f</a:t>
            </a:r>
            <a:r>
              <a:rPr lang="he-IL" dirty="0">
                <a:latin typeface="Comic Sans MS" pitchFamily="66" charset="0"/>
              </a:rPr>
              <a:t> בסט הדוגמאות)</a:t>
            </a:r>
            <a:endParaRPr lang="en-US" dirty="0">
              <a:latin typeface="Comic Sans MS" pitchFamily="66" charset="0"/>
            </a:endParaRPr>
          </a:p>
          <a:p>
            <a:pPr eaLnBrk="1" hangingPunct="1"/>
            <a:r>
              <a:rPr lang="en-US" dirty="0">
                <a:latin typeface="Comic Sans MS" pitchFamily="66" charset="0"/>
              </a:rPr>
              <a:t>E.g., curve fitting:
</a:t>
            </a:r>
          </a:p>
          <a:p>
            <a:pPr eaLnBrk="1" hangingPunct="1">
              <a:buFontTx/>
              <a:buNone/>
            </a:pPr>
            <a:endParaRPr lang="en-US" dirty="0">
              <a:latin typeface="Comic Sans MS" pitchFamily="66" charset="0"/>
            </a:endParaRPr>
          </a:p>
        </p:txBody>
      </p:sp>
      <p:pic>
        <p:nvPicPr>
          <p:cNvPr id="33796" name="Picture 4" descr="curve-fitting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927476"/>
            <a:ext cx="42672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3" name="Slide Number Placeholder 2"/>
          <p:cNvSpPr>
            <a:spLocks noGrp="1"/>
          </p:cNvSpPr>
          <p:nvPr>
            <p:ph type="sldNum" sz="quarter" idx="4294967295"/>
          </p:nvPr>
        </p:nvSpPr>
        <p:spPr/>
        <p:txBody>
          <a:bodyPr/>
          <a:lstStyle/>
          <a:p>
            <a:pPr rtl="0"/>
            <a:fld id="{6EDAB462-8378-4A72-B037-15DB491BC9D5}" type="slidenum">
              <a:rPr lang="en-US">
                <a:latin typeface="Century Schoolbook"/>
              </a:rPr>
              <a:pPr rtl="0"/>
              <a:t>17</a:t>
            </a:fld>
            <a:endParaRPr lang="en-US">
              <a:latin typeface="Century Schoolbook"/>
            </a:endParaRPr>
          </a:p>
        </p:txBody>
      </p:sp>
    </p:spTree>
    <p:extLst>
      <p:ext uri="{BB962C8B-B14F-4D97-AF65-F5344CB8AC3E}">
        <p14:creationId xmlns:p14="http://schemas.microsoft.com/office/powerpoint/2010/main" val="387497291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981200" y="-26988"/>
            <a:ext cx="8229600" cy="1143001"/>
          </a:xfrm>
        </p:spPr>
        <p:txBody>
          <a:bodyPr/>
          <a:lstStyle/>
          <a:p>
            <a:r>
              <a:rPr lang="en-US" b="1" smtClean="0">
                <a:solidFill>
                  <a:srgbClr val="0000FF"/>
                </a:solidFill>
                <a:cs typeface="Times New Roman" pitchFamily="18" charset="0"/>
              </a:rPr>
              <a:t>Training Data</a:t>
            </a:r>
            <a:endParaRPr lang="he-IL" b="1" smtClean="0">
              <a:solidFill>
                <a:srgbClr val="0000FF"/>
              </a:solidFill>
            </a:endParaRPr>
          </a:p>
        </p:txBody>
      </p:sp>
      <p:sp>
        <p:nvSpPr>
          <p:cNvPr id="5123" name="Content Placeholder 2"/>
          <p:cNvSpPr>
            <a:spLocks noGrp="1"/>
          </p:cNvSpPr>
          <p:nvPr>
            <p:ph idx="1"/>
          </p:nvPr>
        </p:nvSpPr>
        <p:spPr>
          <a:xfrm>
            <a:off x="4727576" y="1484313"/>
            <a:ext cx="3097213" cy="360362"/>
          </a:xfrm>
        </p:spPr>
        <p:txBody>
          <a:bodyPr>
            <a:normAutofit fontScale="25000" lnSpcReduction="20000"/>
          </a:bodyPr>
          <a:lstStyle/>
          <a:p>
            <a:pPr algn="l" rtl="0">
              <a:buFont typeface="Arial" pitchFamily="34" charset="0"/>
              <a:buNone/>
            </a:pPr>
            <a:r>
              <a:rPr lang="en-US" sz="1600" b="1">
                <a:solidFill>
                  <a:srgbClr val="C00000"/>
                </a:solidFill>
                <a:cs typeface="Arial" pitchFamily="34" charset="0"/>
              </a:rPr>
              <a:t>Independent condition attributes	</a:t>
            </a:r>
          </a:p>
          <a:p>
            <a:pPr algn="l" rtl="0">
              <a:buFont typeface="Arial" pitchFamily="34" charset="0"/>
              <a:buNone/>
            </a:pPr>
            <a:r>
              <a:rPr lang="en-US" smtClean="0">
                <a:cs typeface="Arial" pitchFamily="34" charset="0"/>
              </a:rPr>
              <a:t>		</a:t>
            </a:r>
            <a:endParaRPr lang="he-IL" smtClean="0"/>
          </a:p>
        </p:txBody>
      </p:sp>
      <p:pic>
        <p:nvPicPr>
          <p:cNvPr id="5124" name="Picture 2"/>
          <p:cNvPicPr>
            <a:picLocks noChangeAspect="1" noChangeArrowheads="1"/>
          </p:cNvPicPr>
          <p:nvPr/>
        </p:nvPicPr>
        <p:blipFill>
          <a:blip r:embed="rId2" cstate="print"/>
          <a:srcRect/>
          <a:stretch>
            <a:fillRect/>
          </a:stretch>
        </p:blipFill>
        <p:spPr bwMode="auto">
          <a:xfrm>
            <a:off x="1847851" y="2924175"/>
            <a:ext cx="2112963" cy="2736850"/>
          </a:xfrm>
          <a:prstGeom prst="rect">
            <a:avLst/>
          </a:prstGeom>
          <a:noFill/>
          <a:ln w="9525">
            <a:noFill/>
            <a:miter lim="800000"/>
            <a:headEnd/>
            <a:tailEnd/>
          </a:ln>
        </p:spPr>
      </p:pic>
      <p:sp>
        <p:nvSpPr>
          <p:cNvPr id="5" name="Cloud Callout 4"/>
          <p:cNvSpPr/>
          <p:nvPr/>
        </p:nvSpPr>
        <p:spPr>
          <a:xfrm>
            <a:off x="2351088" y="1125538"/>
            <a:ext cx="2304752" cy="1008062"/>
          </a:xfrm>
          <a:prstGeom prst="cloudCallout">
            <a:avLst>
              <a:gd name="adj1" fmla="val -33406"/>
              <a:gd name="adj2" fmla="val 1368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defRPr/>
            </a:pPr>
            <a:r>
              <a:rPr lang="en-US" sz="1600" dirty="0"/>
              <a:t>Can I play</a:t>
            </a:r>
          </a:p>
          <a:p>
            <a:pPr algn="ctr" rtl="0">
              <a:defRPr/>
            </a:pPr>
            <a:r>
              <a:rPr lang="en-US" sz="1600" dirty="0"/>
              <a:t>Golf today?</a:t>
            </a:r>
            <a:endParaRPr lang="he-IL" sz="1600" dirty="0"/>
          </a:p>
        </p:txBody>
      </p:sp>
      <p:graphicFrame>
        <p:nvGraphicFramePr>
          <p:cNvPr id="6" name="Table 5"/>
          <p:cNvGraphicFramePr>
            <a:graphicFrameLocks noGrp="1"/>
          </p:cNvGraphicFramePr>
          <p:nvPr/>
        </p:nvGraphicFramePr>
        <p:xfrm>
          <a:off x="4367214" y="1844676"/>
          <a:ext cx="6120679" cy="4725151"/>
        </p:xfrm>
        <a:graphic>
          <a:graphicData uri="http://schemas.openxmlformats.org/drawingml/2006/table">
            <a:tbl>
              <a:tblPr/>
              <a:tblGrid>
                <a:gridCol w="1086411">
                  <a:extLst>
                    <a:ext uri="{9D8B030D-6E8A-4147-A177-3AD203B41FA5}">
                      <a16:colId xmlns:a16="http://schemas.microsoft.com/office/drawing/2014/main" val="20000"/>
                    </a:ext>
                  </a:extLst>
                </a:gridCol>
                <a:gridCol w="1217845">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1080119">
                  <a:extLst>
                    <a:ext uri="{9D8B030D-6E8A-4147-A177-3AD203B41FA5}">
                      <a16:colId xmlns:a16="http://schemas.microsoft.com/office/drawing/2014/main" val="20004"/>
                    </a:ext>
                  </a:extLst>
                </a:gridCol>
              </a:tblGrid>
              <a:tr h="566017">
                <a:tc>
                  <a:txBody>
                    <a:bodyPr/>
                    <a:lstStyle/>
                    <a:p>
                      <a:pPr algn="l" fontAlgn="b"/>
                      <a:r>
                        <a:rPr lang="en-US" sz="1400" b="1" i="0" u="none" strike="noStrike" dirty="0" smtClean="0">
                          <a:solidFill>
                            <a:srgbClr val="000000"/>
                          </a:solidFill>
                          <a:latin typeface="Arial"/>
                        </a:rPr>
                        <a:t>outlook</a:t>
                      </a:r>
                      <a:endParaRPr lang="en-US" sz="1400" b="1"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Arial"/>
                        </a:rPr>
                        <a:t>temperature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Arial"/>
                        </a:rPr>
                        <a:t> humidity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Arial"/>
                        </a:rPr>
                        <a:t>windy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solidFill>
                            <a:srgbClr val="000000"/>
                          </a:solidFill>
                          <a:latin typeface="Arial"/>
                        </a:rPr>
                        <a:t>play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00"/>
                          </a:solidFill>
                          <a:latin typeface="Arial"/>
                        </a:rPr>
                        <a:t>sunny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hot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00"/>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00"/>
                          </a:solidFill>
                          <a:latin typeface="Arial"/>
                        </a:rPr>
                        <a:t>overcast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00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mild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0000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 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0000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000000"/>
                          </a:solidFill>
                          <a:latin typeface="Arial"/>
                        </a:rPr>
                        <a:t>overcast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00"/>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0000"/>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0000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000000"/>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000000"/>
                          </a:solidFill>
                          <a:latin typeface="Arial"/>
                        </a:rPr>
                        <a:t>overcast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000000"/>
                          </a:solidFill>
                          <a:latin typeface="Arial"/>
                        </a:rPr>
                        <a:t>overcast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0000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7" name="Content Placeholder 2"/>
          <p:cNvSpPr txBox="1">
            <a:spLocks/>
          </p:cNvSpPr>
          <p:nvPr/>
        </p:nvSpPr>
        <p:spPr bwMode="auto">
          <a:xfrm>
            <a:off x="8759826" y="1196976"/>
            <a:ext cx="1800225" cy="360363"/>
          </a:xfrm>
          <a:prstGeom prst="rect">
            <a:avLst/>
          </a:prstGeom>
          <a:noFill/>
          <a:ln w="9525">
            <a:noFill/>
            <a:miter lim="800000"/>
            <a:headEnd/>
            <a:tailEnd/>
          </a:ln>
        </p:spPr>
        <p:txBody>
          <a:bodyPr/>
          <a:lstStyle/>
          <a:p>
            <a:pPr algn="l" rtl="0">
              <a:defRPr/>
            </a:pPr>
            <a:r>
              <a:rPr lang="en-US" sz="1600" b="1" dirty="0">
                <a:solidFill>
                  <a:srgbClr val="C00000"/>
                </a:solidFill>
              </a:rPr>
              <a:t>Decision attributes (dependent)</a:t>
            </a:r>
          </a:p>
          <a:p>
            <a:pPr algn="l" rtl="0">
              <a:defRPr/>
            </a:pPr>
            <a:r>
              <a:rPr lang="en-US" sz="3200" dirty="0"/>
              <a:t>		</a:t>
            </a:r>
            <a:endParaRPr lang="he-IL" sz="3200" dirty="0"/>
          </a:p>
        </p:txBody>
      </p:sp>
    </p:spTree>
    <p:extLst>
      <p:ext uri="{BB962C8B-B14F-4D97-AF65-F5344CB8AC3E}">
        <p14:creationId xmlns:p14="http://schemas.microsoft.com/office/powerpoint/2010/main" val="406195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Expected information (entropy)</a:t>
            </a:r>
            <a:br>
              <a:rPr lang="en-US" b="1" smtClean="0">
                <a:solidFill>
                  <a:srgbClr val="0000FF"/>
                </a:solidFill>
                <a:cs typeface="Times New Roman" pitchFamily="18" charset="0"/>
              </a:rPr>
            </a:br>
            <a:r>
              <a:rPr lang="en-US" b="1" smtClean="0">
                <a:solidFill>
                  <a:srgbClr val="0000FF"/>
                </a:solidFill>
                <a:cs typeface="Times New Roman" pitchFamily="18" charset="0"/>
              </a:rPr>
              <a:t>Can I play Golf today? - Example</a:t>
            </a:r>
            <a:endParaRPr lang="he-IL" smtClean="0">
              <a:solidFill>
                <a:srgbClr val="0000FF"/>
              </a:solidFill>
            </a:endParaRPr>
          </a:p>
        </p:txBody>
      </p:sp>
      <p:sp>
        <p:nvSpPr>
          <p:cNvPr id="7" name="TextBox 6"/>
          <p:cNvSpPr txBox="1"/>
          <p:nvPr/>
        </p:nvSpPr>
        <p:spPr>
          <a:xfrm>
            <a:off x="3575051" y="2924176"/>
            <a:ext cx="6697663" cy="584775"/>
          </a:xfrm>
          <a:prstGeom prst="rect">
            <a:avLst/>
          </a:prstGeom>
          <a:noFill/>
        </p:spPr>
        <p:txBody>
          <a:bodyPr rtlCol="1">
            <a:spAutoFit/>
          </a:bodyPr>
          <a:lstStyle/>
          <a:p>
            <a:pPr algn="l" rtl="0">
              <a:spcBef>
                <a:spcPct val="50000"/>
              </a:spcBef>
              <a:buClr>
                <a:schemeClr val="tx1"/>
              </a:buClr>
              <a:defRPr/>
            </a:pPr>
            <a:r>
              <a:rPr lang="en-US" sz="1600" b="1" dirty="0">
                <a:solidFill>
                  <a:srgbClr val="C00000"/>
                </a:solidFill>
              </a:rPr>
              <a:t>Info(play) = -</a:t>
            </a:r>
            <a:r>
              <a:rPr lang="el-GR" sz="1600" b="1" dirty="0">
                <a:solidFill>
                  <a:srgbClr val="C00000"/>
                </a:solidFill>
              </a:rPr>
              <a:t>Σ</a:t>
            </a:r>
            <a:r>
              <a:rPr lang="en-US" sz="1600" b="1" dirty="0" err="1">
                <a:solidFill>
                  <a:srgbClr val="C00000"/>
                </a:solidFill>
              </a:rPr>
              <a:t>i</a:t>
            </a:r>
            <a:r>
              <a:rPr lang="en-US" sz="1600" b="1" dirty="0">
                <a:solidFill>
                  <a:srgbClr val="C00000"/>
                </a:solidFill>
              </a:rPr>
              <a:t>  Pi  log2 Pi </a:t>
            </a:r>
            <a:r>
              <a:rPr lang="en-US" sz="1600" b="1" i="1" dirty="0">
                <a:solidFill>
                  <a:srgbClr val="C00000"/>
                </a:solidFill>
                <a:latin typeface="Tahoma" pitchFamily="34" charset="0"/>
              </a:rPr>
              <a:t>=  </a:t>
            </a:r>
            <a:r>
              <a:rPr lang="en-US" sz="1600" i="1" dirty="0"/>
              <a:t>-p(Yes)*log p(Yes) -p(No)*log p(No)</a:t>
            </a:r>
            <a:r>
              <a:rPr lang="en-US" sz="1600" b="1" dirty="0"/>
              <a:t>  = </a:t>
            </a:r>
            <a:r>
              <a:rPr lang="en-US" sz="1600" i="1" dirty="0"/>
              <a:t>0.64*3.95+ 0.36*1.46 = </a:t>
            </a:r>
            <a:r>
              <a:rPr lang="en-US" sz="1600" i="1" dirty="0">
                <a:solidFill>
                  <a:srgbClr val="FF0000"/>
                </a:solidFill>
              </a:rPr>
              <a:t>3.06</a:t>
            </a:r>
            <a:endParaRPr lang="he-IL" sz="1600" b="1" dirty="0">
              <a:solidFill>
                <a:srgbClr val="FF0000"/>
              </a:solidFill>
            </a:endParaRPr>
          </a:p>
        </p:txBody>
      </p:sp>
      <p:graphicFrame>
        <p:nvGraphicFramePr>
          <p:cNvPr id="9" name="Table 8"/>
          <p:cNvGraphicFramePr>
            <a:graphicFrameLocks noGrp="1"/>
          </p:cNvGraphicFramePr>
          <p:nvPr/>
        </p:nvGraphicFramePr>
        <p:xfrm>
          <a:off x="1992314" y="1700214"/>
          <a:ext cx="1080119" cy="4725151"/>
        </p:xfrm>
        <a:graphic>
          <a:graphicData uri="http://schemas.openxmlformats.org/drawingml/2006/table">
            <a:tbl>
              <a:tblPr/>
              <a:tblGrid>
                <a:gridCol w="1080119">
                  <a:extLst>
                    <a:ext uri="{9D8B030D-6E8A-4147-A177-3AD203B41FA5}">
                      <a16:colId xmlns:a16="http://schemas.microsoft.com/office/drawing/2014/main" val="20000"/>
                    </a:ext>
                  </a:extLst>
                </a:gridCol>
              </a:tblGrid>
              <a:tr h="566017">
                <a:tc>
                  <a:txBody>
                    <a:bodyPr/>
                    <a:lstStyle/>
                    <a:p>
                      <a:pPr algn="l" rtl="0" fontAlgn="b"/>
                      <a:r>
                        <a:rPr lang="en-US" sz="1400" b="1" i="0" u="none" strike="noStrike" dirty="0">
                          <a:solidFill>
                            <a:srgbClr val="000000"/>
                          </a:solidFill>
                          <a:latin typeface="Arial"/>
                        </a:rPr>
                        <a:t>play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rtl="0"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rtl="0"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rtl="0"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rtl="0"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rtl="0"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rtl="0"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rtl="0"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rtl="0"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rtl="0"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rtl="0"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rtl="0"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rtl="0"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rtl="0"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rtl="0"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55352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782152" y="-124365"/>
            <a:ext cx="8229600" cy="1143000"/>
          </a:xfrm>
        </p:spPr>
        <p:txBody>
          <a:bodyPr>
            <a:normAutofit fontScale="90000"/>
          </a:bodyPr>
          <a:lstStyle/>
          <a:p>
            <a:r>
              <a:rPr lang="en-US" b="1" smtClean="0">
                <a:solidFill>
                  <a:srgbClr val="0000FF"/>
                </a:solidFill>
                <a:cs typeface="Times New Roman" pitchFamily="18" charset="0"/>
              </a:rPr>
              <a:t>Information Gain</a:t>
            </a:r>
            <a:br>
              <a:rPr lang="en-US" b="1" smtClean="0">
                <a:solidFill>
                  <a:srgbClr val="0000FF"/>
                </a:solidFill>
                <a:cs typeface="Times New Roman" pitchFamily="18" charset="0"/>
              </a:rPr>
            </a:br>
            <a:r>
              <a:rPr lang="en-US" b="1" smtClean="0">
                <a:solidFill>
                  <a:srgbClr val="0000FF"/>
                </a:solidFill>
                <a:cs typeface="Times New Roman" pitchFamily="18" charset="0"/>
              </a:rPr>
              <a:t> Can I play Golf today? - Example</a:t>
            </a:r>
            <a:endParaRPr lang="he-IL" smtClean="0">
              <a:solidFill>
                <a:srgbClr val="0000FF"/>
              </a:solidFill>
            </a:endParaRPr>
          </a:p>
        </p:txBody>
      </p:sp>
      <p:sp>
        <p:nvSpPr>
          <p:cNvPr id="4" name="TextBox 3"/>
          <p:cNvSpPr txBox="1"/>
          <p:nvPr/>
        </p:nvSpPr>
        <p:spPr>
          <a:xfrm>
            <a:off x="3071814" y="1341438"/>
            <a:ext cx="7488237" cy="369332"/>
          </a:xfrm>
          <a:prstGeom prst="rect">
            <a:avLst/>
          </a:prstGeom>
          <a:noFill/>
        </p:spPr>
        <p:txBody>
          <a:bodyPr rtlCol="1">
            <a:spAutoFit/>
          </a:bodyPr>
          <a:lstStyle/>
          <a:p>
            <a:pPr algn="l" rtl="0">
              <a:spcBef>
                <a:spcPct val="50000"/>
              </a:spcBef>
              <a:buClr>
                <a:schemeClr val="tx1"/>
              </a:buClr>
              <a:defRPr/>
            </a:pPr>
            <a:r>
              <a:rPr lang="en-US" b="1" dirty="0">
                <a:solidFill>
                  <a:srgbClr val="00B0F0"/>
                </a:solidFill>
              </a:rPr>
              <a:t>Gain (outlook) = Info(play) - </a:t>
            </a:r>
            <a:r>
              <a:rPr lang="en-US" b="1" dirty="0" err="1">
                <a:solidFill>
                  <a:srgbClr val="00B0F0"/>
                </a:solidFill>
              </a:rPr>
              <a:t>Infooutlook</a:t>
            </a:r>
            <a:r>
              <a:rPr lang="en-US" b="1" dirty="0">
                <a:solidFill>
                  <a:srgbClr val="00B0F0"/>
                </a:solidFill>
              </a:rPr>
              <a:t>(play)</a:t>
            </a:r>
            <a:endParaRPr lang="he-IL" b="1" dirty="0">
              <a:solidFill>
                <a:srgbClr val="00B0F0"/>
              </a:solidFill>
            </a:endParaRPr>
          </a:p>
        </p:txBody>
      </p:sp>
      <p:graphicFrame>
        <p:nvGraphicFramePr>
          <p:cNvPr id="5" name="Table 4"/>
          <p:cNvGraphicFramePr>
            <a:graphicFrameLocks noGrp="1"/>
          </p:cNvGraphicFramePr>
          <p:nvPr/>
        </p:nvGraphicFramePr>
        <p:xfrm>
          <a:off x="1668463" y="1628776"/>
          <a:ext cx="720080" cy="4864315"/>
        </p:xfrm>
        <a:graphic>
          <a:graphicData uri="http://schemas.openxmlformats.org/drawingml/2006/table">
            <a:tbl>
              <a:tblPr/>
              <a:tblGrid>
                <a:gridCol w="720080">
                  <a:extLst>
                    <a:ext uri="{9D8B030D-6E8A-4147-A177-3AD203B41FA5}">
                      <a16:colId xmlns:a16="http://schemas.microsoft.com/office/drawing/2014/main" val="20000"/>
                    </a:ext>
                  </a:extLst>
                </a:gridCol>
              </a:tblGrid>
              <a:tr h="566017">
                <a:tc>
                  <a:txBody>
                    <a:bodyPr/>
                    <a:lstStyle/>
                    <a:p>
                      <a:pPr algn="l" fontAlgn="b"/>
                      <a:r>
                        <a:rPr lang="en-US" sz="1400" b="1" i="0" u="none" strike="noStrike" dirty="0" smtClean="0">
                          <a:solidFill>
                            <a:srgbClr val="000000"/>
                          </a:solidFill>
                          <a:latin typeface="Arial"/>
                        </a:rPr>
                        <a:t>outlook</a:t>
                      </a:r>
                      <a:endParaRPr lang="en-US" sz="1400" b="1"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FF"/>
                          </a:solidFill>
                          <a:latin typeface="Arial"/>
                        </a:rPr>
                        <a:t>sunny</a:t>
                      </a:r>
                      <a:r>
                        <a:rPr lang="en-US" sz="1400" b="0" i="0"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FF"/>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7030A0"/>
                          </a:solidFill>
                          <a:latin typeface="Arial"/>
                        </a:rPr>
                        <a:t>overcast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7030A0"/>
                          </a:solidFill>
                          <a:latin typeface="Arial"/>
                        </a:rPr>
                        <a:t>overcast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FF"/>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00FF"/>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0000FF"/>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7030A0"/>
                          </a:solidFill>
                          <a:latin typeface="Arial"/>
                        </a:rPr>
                        <a:t>overcast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7030A0"/>
                          </a:solidFill>
                          <a:latin typeface="Arial"/>
                        </a:rPr>
                        <a:t>overcast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6" name="TextBox 5"/>
          <p:cNvSpPr txBox="1"/>
          <p:nvPr/>
        </p:nvSpPr>
        <p:spPr>
          <a:xfrm>
            <a:off x="3071814" y="1916114"/>
            <a:ext cx="6911975" cy="646331"/>
          </a:xfrm>
          <a:prstGeom prst="rect">
            <a:avLst/>
          </a:prstGeom>
          <a:noFill/>
        </p:spPr>
        <p:txBody>
          <a:bodyPr rtlCol="1">
            <a:spAutoFit/>
          </a:bodyPr>
          <a:lstStyle/>
          <a:p>
            <a:pPr algn="l" rtl="0">
              <a:defRPr/>
            </a:pPr>
            <a:r>
              <a:rPr lang="en-US" b="1" dirty="0" err="1">
                <a:solidFill>
                  <a:srgbClr val="C00000"/>
                </a:solidFill>
              </a:rPr>
              <a:t>Infooutlook</a:t>
            </a:r>
            <a:r>
              <a:rPr lang="en-US" b="1" dirty="0">
                <a:solidFill>
                  <a:srgbClr val="C00000"/>
                </a:solidFill>
              </a:rPr>
              <a:t>(play)=Info(</a:t>
            </a:r>
            <a:r>
              <a:rPr lang="en-US" b="1" dirty="0" err="1">
                <a:solidFill>
                  <a:srgbClr val="C00000"/>
                </a:solidFill>
              </a:rPr>
              <a:t>play|outlook</a:t>
            </a:r>
            <a:r>
              <a:rPr lang="en-US" b="1" dirty="0">
                <a:solidFill>
                  <a:srgbClr val="C00000"/>
                </a:solidFill>
              </a:rPr>
              <a:t>)=</a:t>
            </a:r>
            <a:r>
              <a:rPr lang="en-US" b="1" i="1" dirty="0">
                <a:solidFill>
                  <a:srgbClr val="C00000"/>
                </a:solidFill>
              </a:rPr>
              <a:t> </a:t>
            </a:r>
          </a:p>
          <a:p>
            <a:pPr algn="l" rtl="0">
              <a:defRPr/>
            </a:pPr>
            <a:r>
              <a:rPr lang="en-US" b="1" dirty="0">
                <a:solidFill>
                  <a:srgbClr val="C00000"/>
                </a:solidFill>
              </a:rPr>
              <a:t>-</a:t>
            </a:r>
            <a:r>
              <a:rPr lang="el-GR" b="1" dirty="0">
                <a:solidFill>
                  <a:srgbClr val="C00000"/>
                </a:solidFill>
              </a:rPr>
              <a:t>Σ</a:t>
            </a:r>
            <a:r>
              <a:rPr lang="en-US" b="1" dirty="0">
                <a:solidFill>
                  <a:srgbClr val="C00000"/>
                </a:solidFill>
              </a:rPr>
              <a:t>j  P(outlook =</a:t>
            </a:r>
            <a:r>
              <a:rPr lang="en-US" b="1" dirty="0" err="1">
                <a:solidFill>
                  <a:srgbClr val="C00000"/>
                </a:solidFill>
              </a:rPr>
              <a:t>vj</a:t>
            </a:r>
            <a:r>
              <a:rPr lang="en-US" b="1" dirty="0">
                <a:solidFill>
                  <a:srgbClr val="C00000"/>
                </a:solidFill>
              </a:rPr>
              <a:t>) Info(</a:t>
            </a:r>
            <a:r>
              <a:rPr lang="en-US" b="1" dirty="0" err="1">
                <a:solidFill>
                  <a:srgbClr val="C00000"/>
                </a:solidFill>
              </a:rPr>
              <a:t>play|outlook</a:t>
            </a:r>
            <a:r>
              <a:rPr lang="en-US" b="1" dirty="0">
                <a:solidFill>
                  <a:srgbClr val="C00000"/>
                </a:solidFill>
              </a:rPr>
              <a:t> =</a:t>
            </a:r>
            <a:r>
              <a:rPr lang="en-US" b="1" dirty="0" err="1">
                <a:solidFill>
                  <a:srgbClr val="C00000"/>
                </a:solidFill>
              </a:rPr>
              <a:t>vj</a:t>
            </a:r>
            <a:r>
              <a:rPr lang="en-US" b="1" dirty="0">
                <a:solidFill>
                  <a:srgbClr val="C00000"/>
                </a:solidFill>
              </a:rPr>
              <a:t>)</a:t>
            </a:r>
            <a:endParaRPr lang="he-IL" dirty="0"/>
          </a:p>
        </p:txBody>
      </p:sp>
      <p:graphicFrame>
        <p:nvGraphicFramePr>
          <p:cNvPr id="8" name="Table 7"/>
          <p:cNvGraphicFramePr>
            <a:graphicFrameLocks noGrp="1"/>
          </p:cNvGraphicFramePr>
          <p:nvPr/>
        </p:nvGraphicFramePr>
        <p:xfrm>
          <a:off x="2424113" y="1628776"/>
          <a:ext cx="576064" cy="4725151"/>
        </p:xfrm>
        <a:graphic>
          <a:graphicData uri="http://schemas.openxmlformats.org/drawingml/2006/table">
            <a:tbl>
              <a:tblPr/>
              <a:tblGrid>
                <a:gridCol w="576064">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play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10" name="Group 7"/>
          <p:cNvGraphicFramePr>
            <a:graphicFrameLocks noGrp="1"/>
          </p:cNvGraphicFramePr>
          <p:nvPr/>
        </p:nvGraphicFramePr>
        <p:xfrm>
          <a:off x="3108325" y="2924175"/>
          <a:ext cx="7380312" cy="2731008"/>
        </p:xfrm>
        <a:graphic>
          <a:graphicData uri="http://schemas.openxmlformats.org/drawingml/2006/table">
            <a:tbl>
              <a:tblPr/>
              <a:tblGrid>
                <a:gridCol w="1795394">
                  <a:extLst>
                    <a:ext uri="{9D8B030D-6E8A-4147-A177-3AD203B41FA5}">
                      <a16:colId xmlns:a16="http://schemas.microsoft.com/office/drawing/2014/main" val="20000"/>
                    </a:ext>
                  </a:extLst>
                </a:gridCol>
                <a:gridCol w="2200542">
                  <a:extLst>
                    <a:ext uri="{9D8B030D-6E8A-4147-A177-3AD203B41FA5}">
                      <a16:colId xmlns:a16="http://schemas.microsoft.com/office/drawing/2014/main" val="20001"/>
                    </a:ext>
                  </a:extLst>
                </a:gridCol>
                <a:gridCol w="3384376">
                  <a:extLst>
                    <a:ext uri="{9D8B030D-6E8A-4147-A177-3AD203B41FA5}">
                      <a16:colId xmlns:a16="http://schemas.microsoft.com/office/drawing/2014/main" val="20002"/>
                    </a:ext>
                  </a:extLst>
                </a:gridCol>
              </a:tblGrid>
              <a:tr h="2603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endParaRPr kumimoji="0" lang="en-US" sz="2000" b="1" i="1" u="none" strike="noStrike" cap="none" normalizeH="0" baseline="-2500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Arial" charset="0"/>
                        </a:rPr>
                        <a:t>P (outlook=</a:t>
                      </a: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r>
                        <a:rPr kumimoji="0" lang="en-US" sz="2000" b="1" i="1" u="none" strike="noStrike" cap="none" normalizeH="0" baseline="0" dirty="0" smtClean="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Arial" charset="0"/>
                        </a:rPr>
                        <a:t>Info(play</a:t>
                      </a:r>
                      <a:r>
                        <a:rPr kumimoji="0" lang="en-US" sz="2000" b="1" i="0" u="none" strike="noStrike" cap="none" normalizeH="0" baseline="0" dirty="0" smtClean="0">
                          <a:ln>
                            <a:noFill/>
                          </a:ln>
                          <a:solidFill>
                            <a:schemeClr val="tx1"/>
                          </a:solidFill>
                          <a:effectLst/>
                          <a:latin typeface="Arial" charset="0"/>
                        </a:rPr>
                        <a:t> | </a:t>
                      </a:r>
                      <a:r>
                        <a:rPr kumimoji="0" lang="en-US" sz="2000" b="1" i="1" u="none" strike="noStrike" cap="none" normalizeH="0" baseline="0" dirty="0" smtClean="0">
                          <a:ln>
                            <a:noFill/>
                          </a:ln>
                          <a:solidFill>
                            <a:schemeClr val="tx1"/>
                          </a:solidFill>
                          <a:effectLst/>
                          <a:latin typeface="Arial" charset="0"/>
                        </a:rPr>
                        <a:t>outlook = </a:t>
                      </a: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r>
                        <a:rPr kumimoji="0" lang="en-US" sz="2000" b="1" i="1" u="none" strike="noStrike" cap="none" normalizeH="0" baseline="0" dirty="0" smtClean="0">
                          <a:ln>
                            <a:noFill/>
                          </a:ln>
                          <a:solidFill>
                            <a:schemeClr val="tx1"/>
                          </a:solidFill>
                          <a:effectLst/>
                          <a:latin typeface="Arial" charset="0"/>
                        </a:rPr>
                        <a:t>)</a:t>
                      </a:r>
                      <a:endParaRPr kumimoji="0" lang="en-US" sz="20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60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hlink"/>
                          </a:solidFill>
                          <a:effectLst/>
                          <a:latin typeface="Arial" charset="0"/>
                        </a:rPr>
                        <a:t>sunny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hlink"/>
                          </a:solidFill>
                          <a:effectLst/>
                          <a:latin typeface="Arial" charset="0"/>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hlink"/>
                          </a:solidFill>
                          <a:effectLst/>
                          <a:latin typeface="Arial" charset="0"/>
                        </a:rPr>
                        <a:t>0.6log0.6+0.4log0.4=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hlink"/>
                          </a:solidFill>
                          <a:effectLst/>
                          <a:latin typeface="Arial" charset="0"/>
                        </a:rPr>
                        <a:t>0.6*0.73+0.4*1.34=</a:t>
                      </a:r>
                      <a:r>
                        <a:rPr kumimoji="0" lang="en-US" sz="2800" b="0" i="0" u="none" strike="noStrike" cap="none" normalizeH="0" baseline="0" dirty="0" smtClean="0">
                          <a:ln>
                            <a:noFill/>
                          </a:ln>
                          <a:solidFill>
                            <a:schemeClr val="hlink"/>
                          </a:solidFill>
                          <a:effectLst/>
                          <a:latin typeface="Arial" charset="0"/>
                        </a:rPr>
                        <a:t>0.97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0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folHlink"/>
                          </a:solidFill>
                          <a:effectLst/>
                          <a:latin typeface="Arial" charset="0"/>
                        </a:rPr>
                        <a:t>overcast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folHlink"/>
                          </a:solidFill>
                          <a:effectLst/>
                          <a:latin typeface="Arial" charset="0"/>
                        </a:rPr>
                        <a:t>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folHlink"/>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0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rgbClr val="048C0A"/>
                          </a:solidFill>
                          <a:effectLst/>
                          <a:latin typeface="Arial" charset="0"/>
                        </a:rPr>
                        <a:t>rainy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048C0A"/>
                          </a:solidFill>
                          <a:effectLst/>
                          <a:latin typeface="Arial" charset="0"/>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048C0A"/>
                          </a:solidFill>
                          <a:effectLst/>
                          <a:latin typeface="Arial" charset="0"/>
                        </a:rPr>
                        <a:t>0.8log0.8+0.2log0.2=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048C0A"/>
                          </a:solidFill>
                          <a:effectLst/>
                          <a:latin typeface="Arial" charset="0"/>
                        </a:rPr>
                        <a:t>0.8*0.31+0.2*2.3=</a:t>
                      </a:r>
                      <a:r>
                        <a:rPr kumimoji="0" lang="en-US" sz="2800" b="0" i="0" u="none" strike="noStrike" cap="none" normalizeH="0" baseline="0" dirty="0" smtClean="0">
                          <a:ln>
                            <a:noFill/>
                          </a:ln>
                          <a:solidFill>
                            <a:srgbClr val="048C0A"/>
                          </a:solidFill>
                          <a:effectLst/>
                          <a:latin typeface="Arial" charset="0"/>
                        </a:rPr>
                        <a:t>0.71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263" name="Rectangle 10"/>
          <p:cNvSpPr>
            <a:spLocks noChangeArrowheads="1"/>
          </p:cNvSpPr>
          <p:nvPr/>
        </p:nvSpPr>
        <p:spPr bwMode="auto">
          <a:xfrm>
            <a:off x="3403601" y="5732464"/>
            <a:ext cx="5183535" cy="646331"/>
          </a:xfrm>
          <a:prstGeom prst="rect">
            <a:avLst/>
          </a:prstGeom>
          <a:noFill/>
          <a:ln w="9525">
            <a:noFill/>
            <a:miter lim="800000"/>
            <a:headEnd/>
            <a:tailEnd/>
          </a:ln>
        </p:spPr>
        <p:txBody>
          <a:bodyPr wrap="none">
            <a:spAutoFit/>
          </a:bodyPr>
          <a:lstStyle/>
          <a:p>
            <a:pPr algn="l" rtl="0"/>
            <a:r>
              <a:rPr lang="en-US" b="1">
                <a:solidFill>
                  <a:srgbClr val="C00000"/>
                </a:solidFill>
              </a:rPr>
              <a:t>Infooutlook(play)= 0.36*0.97+0.36*0.71=0.605</a:t>
            </a:r>
          </a:p>
          <a:p>
            <a:pPr algn="l" rtl="0"/>
            <a:r>
              <a:rPr lang="en-US" b="1">
                <a:solidFill>
                  <a:srgbClr val="00B0F0"/>
                </a:solidFill>
              </a:rPr>
              <a:t>Gain (outlook) = 3.06 – 0.605 =2.46 </a:t>
            </a:r>
            <a:endParaRPr lang="he-IL"/>
          </a:p>
        </p:txBody>
      </p:sp>
    </p:spTree>
    <p:extLst>
      <p:ext uri="{BB962C8B-B14F-4D97-AF65-F5344CB8AC3E}">
        <p14:creationId xmlns:p14="http://schemas.microsoft.com/office/powerpoint/2010/main" val="395111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Information Gain</a:t>
            </a:r>
            <a:br>
              <a:rPr lang="en-US" b="1" smtClean="0">
                <a:solidFill>
                  <a:srgbClr val="0000FF"/>
                </a:solidFill>
                <a:cs typeface="Times New Roman" pitchFamily="18" charset="0"/>
              </a:rPr>
            </a:br>
            <a:r>
              <a:rPr lang="en-US" b="1" smtClean="0">
                <a:solidFill>
                  <a:srgbClr val="0000FF"/>
                </a:solidFill>
                <a:cs typeface="Times New Roman" pitchFamily="18" charset="0"/>
              </a:rPr>
              <a:t> Can I play Golf today? - Example</a:t>
            </a:r>
            <a:endParaRPr lang="he-IL" smtClean="0"/>
          </a:p>
        </p:txBody>
      </p:sp>
      <p:graphicFrame>
        <p:nvGraphicFramePr>
          <p:cNvPr id="4" name="Table 3"/>
          <p:cNvGraphicFramePr>
            <a:graphicFrameLocks noGrp="1"/>
          </p:cNvGraphicFramePr>
          <p:nvPr/>
        </p:nvGraphicFramePr>
        <p:xfrm>
          <a:off x="1703388" y="1655764"/>
          <a:ext cx="1093788" cy="4725151"/>
        </p:xfrm>
        <a:graphic>
          <a:graphicData uri="http://schemas.openxmlformats.org/drawingml/2006/table">
            <a:tbl>
              <a:tblPr/>
              <a:tblGrid>
                <a:gridCol w="1093788">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temperature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FF"/>
                          </a:solidFill>
                          <a:latin typeface="Arial"/>
                        </a:rPr>
                        <a:t>hot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FF"/>
                          </a:solidFill>
                          <a:latin typeface="Arial"/>
                        </a:rPr>
                        <a:t>hot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FF"/>
                          </a:solidFill>
                          <a:latin typeface="Arial"/>
                        </a:rPr>
                        <a:t>hot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7030A0"/>
                          </a:solidFill>
                          <a:latin typeface="Arial"/>
                        </a:rPr>
                        <a:t>mild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smtClean="0">
                          <a:solidFill>
                            <a:srgbClr val="009900"/>
                          </a:solidFill>
                          <a:latin typeface="Arial"/>
                        </a:rPr>
                        <a:t>cool</a:t>
                      </a:r>
                      <a:endParaRPr lang="en-US" sz="1400" b="0" i="0" u="none" strike="noStrike" dirty="0">
                        <a:solidFill>
                          <a:srgbClr val="0099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009900"/>
                          </a:solidFill>
                          <a:latin typeface="Arial"/>
                        </a:rPr>
                        <a:t>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009900"/>
                          </a:solidFill>
                          <a:latin typeface="Arial"/>
                        </a:rPr>
                        <a:t>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9900"/>
                          </a:solidFill>
                          <a:latin typeface="Arial"/>
                        </a:rPr>
                        <a:t>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0000FF"/>
                          </a:solidFill>
                          <a:latin typeface="Arial"/>
                        </a:rPr>
                        <a:t>hot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5" name="Table 4"/>
          <p:cNvGraphicFramePr>
            <a:graphicFrameLocks noGrp="1"/>
          </p:cNvGraphicFramePr>
          <p:nvPr/>
        </p:nvGraphicFramePr>
        <p:xfrm>
          <a:off x="2855913" y="1655764"/>
          <a:ext cx="576064" cy="4725151"/>
        </p:xfrm>
        <a:graphic>
          <a:graphicData uri="http://schemas.openxmlformats.org/drawingml/2006/table">
            <a:tbl>
              <a:tblPr/>
              <a:tblGrid>
                <a:gridCol w="576064">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play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6" name="Group 7"/>
          <p:cNvGraphicFramePr>
            <a:graphicFrameLocks noGrp="1"/>
          </p:cNvGraphicFramePr>
          <p:nvPr/>
        </p:nvGraphicFramePr>
        <p:xfrm>
          <a:off x="3719513" y="2276475"/>
          <a:ext cx="6732240" cy="2824720"/>
        </p:xfrm>
        <a:graphic>
          <a:graphicData uri="http://schemas.openxmlformats.org/drawingml/2006/table">
            <a:tbl>
              <a:tblPr/>
              <a:tblGrid>
                <a:gridCol w="792088">
                  <a:extLst>
                    <a:ext uri="{9D8B030D-6E8A-4147-A177-3AD203B41FA5}">
                      <a16:colId xmlns:a16="http://schemas.microsoft.com/office/drawing/2014/main" val="20000"/>
                    </a:ext>
                  </a:extLst>
                </a:gridCol>
                <a:gridCol w="2376264">
                  <a:extLst>
                    <a:ext uri="{9D8B030D-6E8A-4147-A177-3AD203B41FA5}">
                      <a16:colId xmlns:a16="http://schemas.microsoft.com/office/drawing/2014/main" val="20001"/>
                    </a:ext>
                  </a:extLst>
                </a:gridCol>
                <a:gridCol w="3563888">
                  <a:extLst>
                    <a:ext uri="{9D8B030D-6E8A-4147-A177-3AD203B41FA5}">
                      <a16:colId xmlns:a16="http://schemas.microsoft.com/office/drawing/2014/main" val="20002"/>
                    </a:ext>
                  </a:extLst>
                </a:gridCol>
              </a:tblGrid>
              <a:tr h="3865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endParaRPr kumimoji="0" lang="en-US" sz="2000" b="1" i="1" u="none" strike="noStrike" cap="none" normalizeH="0" baseline="-2500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dirty="0" smtClean="0">
                          <a:ln>
                            <a:noFill/>
                          </a:ln>
                          <a:solidFill>
                            <a:schemeClr val="tx1"/>
                          </a:solidFill>
                          <a:effectLst/>
                          <a:latin typeface="Arial" charset="0"/>
                        </a:rPr>
                        <a:t>P (temperature=</a:t>
                      </a:r>
                      <a:r>
                        <a:rPr kumimoji="0" lang="en-US" sz="1800" b="1" i="1" u="none" strike="noStrike" cap="none" normalizeH="0" baseline="0" dirty="0" err="1" smtClean="0">
                          <a:ln>
                            <a:noFill/>
                          </a:ln>
                          <a:solidFill>
                            <a:schemeClr val="tx1"/>
                          </a:solidFill>
                          <a:effectLst/>
                          <a:latin typeface="Arial" charset="0"/>
                        </a:rPr>
                        <a:t>v</a:t>
                      </a:r>
                      <a:r>
                        <a:rPr kumimoji="0" lang="en-US" sz="1800" b="1" i="1" u="none" strike="noStrike" cap="none" normalizeH="0" baseline="-25000" dirty="0" err="1" smtClean="0">
                          <a:ln>
                            <a:noFill/>
                          </a:ln>
                          <a:solidFill>
                            <a:schemeClr val="tx1"/>
                          </a:solidFill>
                          <a:effectLst/>
                          <a:latin typeface="Arial" charset="0"/>
                        </a:rPr>
                        <a:t>j</a:t>
                      </a:r>
                      <a:r>
                        <a:rPr kumimoji="0" lang="en-US" sz="1800" b="1" i="1" u="none" strike="noStrike" cap="none" normalizeH="0" baseline="0" dirty="0" smtClean="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800" b="1" i="1" u="none" strike="noStrike" cap="none" normalizeH="0" baseline="0" dirty="0" smtClean="0">
                          <a:ln>
                            <a:noFill/>
                          </a:ln>
                          <a:solidFill>
                            <a:schemeClr val="tx1"/>
                          </a:solidFill>
                          <a:effectLst/>
                          <a:latin typeface="Arial" charset="0"/>
                        </a:rPr>
                        <a:t>Info(play</a:t>
                      </a:r>
                      <a:r>
                        <a:rPr kumimoji="0" lang="en-US" sz="1800" b="1" i="0" u="none" strike="noStrike" cap="none" normalizeH="0" baseline="0" dirty="0" smtClean="0">
                          <a:ln>
                            <a:noFill/>
                          </a:ln>
                          <a:solidFill>
                            <a:schemeClr val="tx1"/>
                          </a:solidFill>
                          <a:effectLst/>
                          <a:latin typeface="Arial" charset="0"/>
                        </a:rPr>
                        <a:t> | </a:t>
                      </a:r>
                      <a:r>
                        <a:rPr kumimoji="0" lang="en-US" sz="1800" b="1" i="1" u="none" strike="noStrike" cap="none" normalizeH="0" baseline="0" dirty="0" smtClean="0">
                          <a:ln>
                            <a:noFill/>
                          </a:ln>
                          <a:solidFill>
                            <a:schemeClr val="tx1"/>
                          </a:solidFill>
                          <a:effectLst/>
                          <a:latin typeface="Arial" charset="0"/>
                        </a:rPr>
                        <a:t>temperature = </a:t>
                      </a:r>
                      <a:r>
                        <a:rPr kumimoji="0" lang="en-US" sz="1800" b="1" i="1" u="none" strike="noStrike" cap="none" normalizeH="0" baseline="0" dirty="0" err="1" smtClean="0">
                          <a:ln>
                            <a:noFill/>
                          </a:ln>
                          <a:solidFill>
                            <a:schemeClr val="tx1"/>
                          </a:solidFill>
                          <a:effectLst/>
                          <a:latin typeface="Arial" charset="0"/>
                        </a:rPr>
                        <a:t>v</a:t>
                      </a:r>
                      <a:r>
                        <a:rPr kumimoji="0" lang="en-US" sz="1800" b="1" i="1" u="none" strike="noStrike" cap="none" normalizeH="0" baseline="-25000" dirty="0" err="1" smtClean="0">
                          <a:ln>
                            <a:noFill/>
                          </a:ln>
                          <a:solidFill>
                            <a:schemeClr val="tx1"/>
                          </a:solidFill>
                          <a:effectLst/>
                          <a:latin typeface="Arial" charset="0"/>
                        </a:rPr>
                        <a:t>j</a:t>
                      </a:r>
                      <a:r>
                        <a:rPr kumimoji="0" lang="en-US" sz="1800" b="1" i="1" u="none" strike="noStrike" cap="none" normalizeH="0" baseline="0" dirty="0" smtClean="0">
                          <a:ln>
                            <a:noFill/>
                          </a:ln>
                          <a:solidFill>
                            <a:schemeClr val="tx1"/>
                          </a:solidFill>
                          <a:effectLst/>
                          <a:latin typeface="Arial" charset="0"/>
                        </a:rPr>
                        <a:t>)</a:t>
                      </a:r>
                      <a:endParaRPr kumimoji="0" lang="en-US" sz="1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611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hlink"/>
                          </a:solidFill>
                          <a:effectLst/>
                          <a:latin typeface="Arial"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hlink"/>
                          </a:solidFill>
                          <a:effectLst/>
                          <a:latin typeface="Arial" charset="0"/>
                        </a:rPr>
                        <a:t>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hlink"/>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55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folHlink"/>
                          </a:solidFill>
                          <a:effectLst/>
                          <a:latin typeface="Arial" charset="0"/>
                        </a:rPr>
                        <a:t>mild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folHlink"/>
                          </a:solidFill>
                          <a:effectLst/>
                          <a:latin typeface="Arial" charset="0"/>
                        </a:rPr>
                        <a:t>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rgbClr val="7030A0"/>
                          </a:solidFill>
                          <a:effectLst/>
                          <a:latin typeface="Arial" charset="0"/>
                        </a:rPr>
                        <a:t>0.67log0.67+0.33log0.33=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7030A0"/>
                          </a:solidFill>
                          <a:effectLst/>
                          <a:latin typeface="Arial" charset="0"/>
                        </a:rPr>
                        <a:t>0.67*0.58+0.33*1.6= </a:t>
                      </a:r>
                      <a:r>
                        <a:rPr kumimoji="0" lang="en-US" sz="2800" b="0" i="0" u="none" strike="noStrike" cap="none" normalizeH="0" baseline="0" dirty="0" smtClean="0">
                          <a:ln>
                            <a:noFill/>
                          </a:ln>
                          <a:solidFill>
                            <a:srgbClr val="7030A0"/>
                          </a:solidFill>
                          <a:effectLst/>
                          <a:latin typeface="Arial" charset="0"/>
                        </a:rPr>
                        <a:t>0.92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861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rgbClr val="048C0A"/>
                          </a:solidFill>
                          <a:effectLst/>
                          <a:latin typeface="Arial" charset="0"/>
                        </a:rPr>
                        <a:t>cool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048C0A"/>
                          </a:solidFill>
                          <a:effectLst/>
                          <a:latin typeface="Arial" charset="0"/>
                        </a:rPr>
                        <a:t>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048C0A"/>
                          </a:solidFill>
                          <a:effectLst/>
                          <a:latin typeface="Arial" charset="0"/>
                        </a:rPr>
                        <a:t>0.75log0.75+0.25log0.25=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048C0A"/>
                          </a:solidFill>
                          <a:effectLst/>
                          <a:latin typeface="Arial" charset="0"/>
                        </a:rPr>
                        <a:t>0.75*0.41+0.25*2=</a:t>
                      </a:r>
                      <a:r>
                        <a:rPr kumimoji="0" lang="en-US" sz="2800" b="0" i="0" u="none" strike="noStrike" cap="none" normalizeH="0" baseline="0" dirty="0" smtClean="0">
                          <a:ln>
                            <a:noFill/>
                          </a:ln>
                          <a:solidFill>
                            <a:srgbClr val="048C0A"/>
                          </a:solidFill>
                          <a:effectLst/>
                          <a:latin typeface="Arial" charset="0"/>
                        </a:rPr>
                        <a:t>0.81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285" name="Rectangle 6"/>
          <p:cNvSpPr>
            <a:spLocks noChangeArrowheads="1"/>
          </p:cNvSpPr>
          <p:nvPr/>
        </p:nvSpPr>
        <p:spPr bwMode="auto">
          <a:xfrm>
            <a:off x="3503613" y="5373689"/>
            <a:ext cx="7365030" cy="954107"/>
          </a:xfrm>
          <a:prstGeom prst="rect">
            <a:avLst/>
          </a:prstGeom>
          <a:noFill/>
          <a:ln w="9525">
            <a:noFill/>
            <a:miter lim="800000"/>
            <a:headEnd/>
            <a:tailEnd/>
          </a:ln>
        </p:spPr>
        <p:txBody>
          <a:bodyPr wrap="none">
            <a:spAutoFit/>
          </a:bodyPr>
          <a:lstStyle/>
          <a:p>
            <a:pPr algn="l" rtl="0"/>
            <a:r>
              <a:rPr lang="en-US" sz="2800" b="1">
                <a:solidFill>
                  <a:srgbClr val="C00000"/>
                </a:solidFill>
              </a:rPr>
              <a:t>Info</a:t>
            </a:r>
            <a:r>
              <a:rPr lang="en-US" b="1">
                <a:solidFill>
                  <a:srgbClr val="C00000"/>
                </a:solidFill>
              </a:rPr>
              <a:t>temperature(</a:t>
            </a:r>
            <a:r>
              <a:rPr lang="en-US" sz="2800" b="1">
                <a:solidFill>
                  <a:srgbClr val="C00000"/>
                </a:solidFill>
              </a:rPr>
              <a:t>play</a:t>
            </a:r>
            <a:r>
              <a:rPr lang="en-US" b="1">
                <a:solidFill>
                  <a:srgbClr val="C00000"/>
                </a:solidFill>
              </a:rPr>
              <a:t>)= 0.28*1+0.43*0.92+0.28*0.81=</a:t>
            </a:r>
            <a:r>
              <a:rPr lang="en-US" sz="2800" b="1">
                <a:solidFill>
                  <a:srgbClr val="C00000"/>
                </a:solidFill>
              </a:rPr>
              <a:t>0.902</a:t>
            </a:r>
          </a:p>
          <a:p>
            <a:pPr algn="l" rtl="0"/>
            <a:r>
              <a:rPr lang="en-US" sz="2800" b="1">
                <a:solidFill>
                  <a:srgbClr val="00B0F0"/>
                </a:solidFill>
              </a:rPr>
              <a:t>Gain (temperature) = </a:t>
            </a:r>
            <a:r>
              <a:rPr lang="en-US" b="1">
                <a:solidFill>
                  <a:srgbClr val="00B0F0"/>
                </a:solidFill>
              </a:rPr>
              <a:t>3.06 – 0.902 </a:t>
            </a:r>
            <a:r>
              <a:rPr lang="en-US" sz="2800" b="1">
                <a:solidFill>
                  <a:srgbClr val="00B0F0"/>
                </a:solidFill>
              </a:rPr>
              <a:t>=2.16 </a:t>
            </a:r>
            <a:endParaRPr lang="he-IL" sz="2800"/>
          </a:p>
        </p:txBody>
      </p:sp>
    </p:spTree>
    <p:extLst>
      <p:ext uri="{BB962C8B-B14F-4D97-AF65-F5344CB8AC3E}">
        <p14:creationId xmlns:p14="http://schemas.microsoft.com/office/powerpoint/2010/main" val="336149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Information Gain</a:t>
            </a:r>
            <a:br>
              <a:rPr lang="en-US" b="1" smtClean="0">
                <a:solidFill>
                  <a:srgbClr val="0000FF"/>
                </a:solidFill>
                <a:cs typeface="Times New Roman" pitchFamily="18" charset="0"/>
              </a:rPr>
            </a:br>
            <a:r>
              <a:rPr lang="en-US" b="1" smtClean="0">
                <a:solidFill>
                  <a:srgbClr val="0000FF"/>
                </a:solidFill>
                <a:cs typeface="Times New Roman" pitchFamily="18" charset="0"/>
              </a:rPr>
              <a:t> Can I play Golf today? - Example</a:t>
            </a:r>
            <a:endParaRPr lang="he-IL" smtClean="0"/>
          </a:p>
        </p:txBody>
      </p:sp>
      <p:graphicFrame>
        <p:nvGraphicFramePr>
          <p:cNvPr id="5" name="Table 4"/>
          <p:cNvGraphicFramePr>
            <a:graphicFrameLocks noGrp="1"/>
          </p:cNvGraphicFramePr>
          <p:nvPr/>
        </p:nvGraphicFramePr>
        <p:xfrm>
          <a:off x="2640013" y="1655764"/>
          <a:ext cx="576064" cy="4725151"/>
        </p:xfrm>
        <a:graphic>
          <a:graphicData uri="http://schemas.openxmlformats.org/drawingml/2006/table">
            <a:tbl>
              <a:tblPr/>
              <a:tblGrid>
                <a:gridCol w="576064">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play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nvGraphicFramePr>
        <p:xfrm>
          <a:off x="1631950" y="1655764"/>
          <a:ext cx="936104" cy="4725151"/>
        </p:xfrm>
        <a:graphic>
          <a:graphicData uri="http://schemas.openxmlformats.org/drawingml/2006/table">
            <a:tbl>
              <a:tblPr/>
              <a:tblGrid>
                <a:gridCol w="936104">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 humidity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7" name="Table 6"/>
          <p:cNvGraphicFramePr>
            <a:graphicFrameLocks noGrp="1"/>
          </p:cNvGraphicFramePr>
          <p:nvPr/>
        </p:nvGraphicFramePr>
        <p:xfrm>
          <a:off x="3648075" y="1916113"/>
          <a:ext cx="6732240" cy="2182368"/>
        </p:xfrm>
        <a:graphic>
          <a:graphicData uri="http://schemas.openxmlformats.org/drawingml/2006/table">
            <a:tbl>
              <a:tblPr/>
              <a:tblGrid>
                <a:gridCol w="1152128">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3563888">
                  <a:extLst>
                    <a:ext uri="{9D8B030D-6E8A-4147-A177-3AD203B41FA5}">
                      <a16:colId xmlns:a16="http://schemas.microsoft.com/office/drawing/2014/main" val="20002"/>
                    </a:ext>
                  </a:extLst>
                </a:gridCol>
              </a:tblGrid>
              <a:tr h="3865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endParaRPr kumimoji="0" lang="en-US" sz="2000" b="1" i="1" u="none" strike="noStrike" cap="none" normalizeH="0" baseline="-2500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dirty="0" smtClean="0">
                          <a:ln>
                            <a:noFill/>
                          </a:ln>
                          <a:solidFill>
                            <a:schemeClr val="tx1"/>
                          </a:solidFill>
                          <a:effectLst/>
                          <a:latin typeface="Arial" charset="0"/>
                        </a:rPr>
                        <a:t>P (humidity=</a:t>
                      </a:r>
                      <a:r>
                        <a:rPr kumimoji="0" lang="en-US" sz="1800" b="1" i="1" u="none" strike="noStrike" cap="none" normalizeH="0" baseline="0" dirty="0" err="1" smtClean="0">
                          <a:ln>
                            <a:noFill/>
                          </a:ln>
                          <a:solidFill>
                            <a:schemeClr val="tx1"/>
                          </a:solidFill>
                          <a:effectLst/>
                          <a:latin typeface="Arial" charset="0"/>
                        </a:rPr>
                        <a:t>v</a:t>
                      </a:r>
                      <a:r>
                        <a:rPr kumimoji="0" lang="en-US" sz="1800" b="1" i="1" u="none" strike="noStrike" cap="none" normalizeH="0" baseline="-25000" dirty="0" err="1" smtClean="0">
                          <a:ln>
                            <a:noFill/>
                          </a:ln>
                          <a:solidFill>
                            <a:schemeClr val="tx1"/>
                          </a:solidFill>
                          <a:effectLst/>
                          <a:latin typeface="Arial" charset="0"/>
                        </a:rPr>
                        <a:t>j</a:t>
                      </a:r>
                      <a:r>
                        <a:rPr kumimoji="0" lang="en-US" sz="1800" b="1" i="1" u="none" strike="noStrike" cap="none" normalizeH="0" baseline="0" dirty="0" smtClean="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800" b="1" i="1" u="none" strike="noStrike" cap="none" normalizeH="0" baseline="0" dirty="0" smtClean="0">
                          <a:ln>
                            <a:noFill/>
                          </a:ln>
                          <a:solidFill>
                            <a:schemeClr val="tx1"/>
                          </a:solidFill>
                          <a:effectLst/>
                          <a:latin typeface="Arial" charset="0"/>
                        </a:rPr>
                        <a:t>Info(play</a:t>
                      </a:r>
                      <a:r>
                        <a:rPr kumimoji="0" lang="en-US" sz="1800" b="1" i="0" u="none" strike="noStrike" cap="none" normalizeH="0" baseline="0" dirty="0" smtClean="0">
                          <a:ln>
                            <a:noFill/>
                          </a:ln>
                          <a:solidFill>
                            <a:schemeClr val="tx1"/>
                          </a:solidFill>
                          <a:effectLst/>
                          <a:latin typeface="Arial" charset="0"/>
                        </a:rPr>
                        <a:t> | </a:t>
                      </a:r>
                      <a:r>
                        <a:rPr kumimoji="0" lang="en-US" sz="1800" b="1" i="1" u="none" strike="noStrike" cap="none" normalizeH="0" baseline="0" dirty="0" smtClean="0">
                          <a:ln>
                            <a:noFill/>
                          </a:ln>
                          <a:solidFill>
                            <a:schemeClr val="tx1"/>
                          </a:solidFill>
                          <a:effectLst/>
                          <a:latin typeface="Arial" charset="0"/>
                        </a:rPr>
                        <a:t>humidity = </a:t>
                      </a:r>
                      <a:r>
                        <a:rPr kumimoji="0" lang="en-US" sz="1800" b="1" i="1" u="none" strike="noStrike" cap="none" normalizeH="0" baseline="0" dirty="0" err="1" smtClean="0">
                          <a:ln>
                            <a:noFill/>
                          </a:ln>
                          <a:solidFill>
                            <a:schemeClr val="tx1"/>
                          </a:solidFill>
                          <a:effectLst/>
                          <a:latin typeface="Arial" charset="0"/>
                        </a:rPr>
                        <a:t>v</a:t>
                      </a:r>
                      <a:r>
                        <a:rPr kumimoji="0" lang="en-US" sz="1800" b="1" i="1" u="none" strike="noStrike" cap="none" normalizeH="0" baseline="-25000" dirty="0" err="1" smtClean="0">
                          <a:ln>
                            <a:noFill/>
                          </a:ln>
                          <a:solidFill>
                            <a:schemeClr val="tx1"/>
                          </a:solidFill>
                          <a:effectLst/>
                          <a:latin typeface="Arial" charset="0"/>
                        </a:rPr>
                        <a:t>j</a:t>
                      </a:r>
                      <a:r>
                        <a:rPr kumimoji="0" lang="en-US" sz="1800" b="1" i="1" u="none" strike="noStrike" cap="none" normalizeH="0" baseline="0" dirty="0" smtClean="0">
                          <a:ln>
                            <a:noFill/>
                          </a:ln>
                          <a:solidFill>
                            <a:schemeClr val="tx1"/>
                          </a:solidFill>
                          <a:effectLst/>
                          <a:latin typeface="Arial" charset="0"/>
                        </a:rPr>
                        <a:t>)</a:t>
                      </a:r>
                      <a:endParaRPr kumimoji="0" lang="en-US" sz="1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611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hlink"/>
                          </a:solidFill>
                          <a:effectLst/>
                          <a:latin typeface="Arial" charset="0"/>
                        </a:rPr>
                        <a:t>high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hlink"/>
                          </a:solidFill>
                          <a:effectLst/>
                          <a:latin typeface="Arial" charset="0"/>
                        </a:rPr>
                        <a:t>0.</a:t>
                      </a:r>
                      <a:r>
                        <a:rPr kumimoji="0" lang="he-IL" sz="2800" b="0" i="0" u="none" strike="noStrike" cap="none" normalizeH="0" baseline="0" dirty="0" smtClean="0">
                          <a:ln>
                            <a:noFill/>
                          </a:ln>
                          <a:solidFill>
                            <a:schemeClr val="hlink"/>
                          </a:solidFill>
                          <a:effectLst/>
                          <a:latin typeface="Arial" charset="0"/>
                        </a:rPr>
                        <a:t>5</a:t>
                      </a:r>
                      <a:endParaRPr kumimoji="0" lang="en-US" sz="2800" b="0" i="0" u="none" strike="noStrike" cap="none" normalizeH="0" baseline="0" dirty="0" smtClean="0">
                        <a:ln>
                          <a:noFill/>
                        </a:ln>
                        <a:solidFill>
                          <a:schemeClr val="hlink"/>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smtClean="0">
                          <a:ln>
                            <a:noFill/>
                          </a:ln>
                          <a:solidFill>
                            <a:srgbClr val="0000FF"/>
                          </a:solidFill>
                          <a:effectLst/>
                          <a:latin typeface="Arial" charset="0"/>
                        </a:rPr>
                        <a:t>0.57log0.57+0.43log0.43=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00FF"/>
                          </a:solidFill>
                          <a:effectLst/>
                          <a:latin typeface="Arial" charset="0"/>
                        </a:rPr>
                        <a:t>0.57*0.8+0.43*1.22=</a:t>
                      </a:r>
                      <a:r>
                        <a:rPr kumimoji="0" lang="en-US" sz="2800" b="0" i="0" u="none" strike="noStrike" cap="none" normalizeH="0" baseline="0" dirty="0" smtClean="0">
                          <a:ln>
                            <a:noFill/>
                          </a:ln>
                          <a:solidFill>
                            <a:srgbClr val="0000FF"/>
                          </a:solidFill>
                          <a:effectLst/>
                          <a:latin typeface="Arial" charset="0"/>
                        </a:rPr>
                        <a:t> 0.98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55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folHlink"/>
                          </a:solidFill>
                          <a:effectLst/>
                          <a:latin typeface="Arial" charset="0"/>
                        </a:rPr>
                        <a:t>normal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folHlink"/>
                          </a:solidFill>
                          <a:effectLst/>
                          <a:latin typeface="Arial" charset="0"/>
                        </a:rPr>
                        <a:t>0.</a:t>
                      </a:r>
                      <a:r>
                        <a:rPr kumimoji="0" lang="he-IL" sz="2800" b="0" i="0" u="none" strike="noStrike" cap="none" normalizeH="0" baseline="0" dirty="0" smtClean="0">
                          <a:ln>
                            <a:noFill/>
                          </a:ln>
                          <a:solidFill>
                            <a:schemeClr val="folHlink"/>
                          </a:solidFill>
                          <a:effectLst/>
                          <a:latin typeface="Arial" charset="0"/>
                        </a:rPr>
                        <a:t>5</a:t>
                      </a:r>
                      <a:endParaRPr kumimoji="0" lang="en-US" sz="2800" b="0" i="0" u="none" strike="noStrike" cap="none" normalizeH="0" baseline="0" dirty="0" smtClean="0">
                        <a:ln>
                          <a:noFill/>
                        </a:ln>
                        <a:solidFill>
                          <a:schemeClr val="folHlink"/>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rgbClr val="7030A0"/>
                          </a:solidFill>
                          <a:effectLst/>
                          <a:latin typeface="Arial" charset="0"/>
                        </a:rPr>
                        <a:t>0.86log0.86+0.14log0.14=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rgbClr val="7030A0"/>
                          </a:solidFill>
                          <a:effectLst/>
                          <a:latin typeface="Arial" charset="0"/>
                        </a:rPr>
                        <a:t>0.86*0.22+0.14*2.8= </a:t>
                      </a:r>
                      <a:r>
                        <a:rPr kumimoji="0" lang="en-US" sz="2800" b="0" i="0" u="none" strike="noStrike" cap="none" normalizeH="0" baseline="0" dirty="0" smtClean="0">
                          <a:ln>
                            <a:noFill/>
                          </a:ln>
                          <a:solidFill>
                            <a:srgbClr val="7030A0"/>
                          </a:solidFill>
                          <a:effectLst/>
                          <a:latin typeface="Arial" charset="0"/>
                        </a:rPr>
                        <a:t>0.58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305" name="Rectangle 7"/>
          <p:cNvSpPr>
            <a:spLocks noChangeArrowheads="1"/>
          </p:cNvSpPr>
          <p:nvPr/>
        </p:nvSpPr>
        <p:spPr bwMode="auto">
          <a:xfrm>
            <a:off x="3592513" y="4995864"/>
            <a:ext cx="5669950" cy="954107"/>
          </a:xfrm>
          <a:prstGeom prst="rect">
            <a:avLst/>
          </a:prstGeom>
          <a:noFill/>
          <a:ln w="9525">
            <a:noFill/>
            <a:miter lim="800000"/>
            <a:headEnd/>
            <a:tailEnd/>
          </a:ln>
        </p:spPr>
        <p:txBody>
          <a:bodyPr wrap="none">
            <a:spAutoFit/>
          </a:bodyPr>
          <a:lstStyle/>
          <a:p>
            <a:pPr algn="l" rtl="0"/>
            <a:r>
              <a:rPr lang="en-US" sz="2800" b="1">
                <a:solidFill>
                  <a:srgbClr val="C00000"/>
                </a:solidFill>
              </a:rPr>
              <a:t>Info</a:t>
            </a:r>
            <a:r>
              <a:rPr lang="en-US" b="1">
                <a:solidFill>
                  <a:srgbClr val="C00000"/>
                </a:solidFill>
              </a:rPr>
              <a:t>humidity(</a:t>
            </a:r>
            <a:r>
              <a:rPr lang="en-US" sz="2800" b="1">
                <a:solidFill>
                  <a:srgbClr val="C00000"/>
                </a:solidFill>
              </a:rPr>
              <a:t>play</a:t>
            </a:r>
            <a:r>
              <a:rPr lang="en-US" b="1">
                <a:solidFill>
                  <a:srgbClr val="C00000"/>
                </a:solidFill>
              </a:rPr>
              <a:t>)= 0.5*0.98+0.5*0.58=</a:t>
            </a:r>
            <a:r>
              <a:rPr lang="en-US" sz="2800" b="1">
                <a:solidFill>
                  <a:srgbClr val="C00000"/>
                </a:solidFill>
              </a:rPr>
              <a:t>0.78</a:t>
            </a:r>
          </a:p>
          <a:p>
            <a:pPr algn="l" rtl="0"/>
            <a:r>
              <a:rPr lang="en-US" sz="2800" b="1">
                <a:solidFill>
                  <a:srgbClr val="00B0F0"/>
                </a:solidFill>
              </a:rPr>
              <a:t>Gain (humidity) = </a:t>
            </a:r>
            <a:r>
              <a:rPr lang="en-US" b="1">
                <a:solidFill>
                  <a:srgbClr val="00B0F0"/>
                </a:solidFill>
              </a:rPr>
              <a:t>3.06 – 0.78 </a:t>
            </a:r>
            <a:r>
              <a:rPr lang="en-US" sz="2800" b="1">
                <a:solidFill>
                  <a:srgbClr val="00B0F0"/>
                </a:solidFill>
              </a:rPr>
              <a:t>=2.28 </a:t>
            </a:r>
            <a:endParaRPr lang="he-IL" sz="2800"/>
          </a:p>
        </p:txBody>
      </p:sp>
    </p:spTree>
    <p:extLst>
      <p:ext uri="{BB962C8B-B14F-4D97-AF65-F5344CB8AC3E}">
        <p14:creationId xmlns:p14="http://schemas.microsoft.com/office/powerpoint/2010/main" val="149536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Information Gain</a:t>
            </a:r>
            <a:br>
              <a:rPr lang="en-US" b="1" smtClean="0">
                <a:solidFill>
                  <a:srgbClr val="0000FF"/>
                </a:solidFill>
                <a:cs typeface="Times New Roman" pitchFamily="18" charset="0"/>
              </a:rPr>
            </a:br>
            <a:r>
              <a:rPr lang="en-US" b="1" smtClean="0">
                <a:solidFill>
                  <a:srgbClr val="0000FF"/>
                </a:solidFill>
                <a:cs typeface="Times New Roman" pitchFamily="18" charset="0"/>
              </a:rPr>
              <a:t> Can I play Golf today? - Example</a:t>
            </a:r>
            <a:endParaRPr lang="he-IL" smtClean="0"/>
          </a:p>
        </p:txBody>
      </p:sp>
      <p:graphicFrame>
        <p:nvGraphicFramePr>
          <p:cNvPr id="5" name="Table 4"/>
          <p:cNvGraphicFramePr>
            <a:graphicFrameLocks noGrp="1"/>
          </p:cNvGraphicFramePr>
          <p:nvPr/>
        </p:nvGraphicFramePr>
        <p:xfrm>
          <a:off x="2640013" y="1655764"/>
          <a:ext cx="576064" cy="4725151"/>
        </p:xfrm>
        <a:graphic>
          <a:graphicData uri="http://schemas.openxmlformats.org/drawingml/2006/table">
            <a:tbl>
              <a:tblPr/>
              <a:tblGrid>
                <a:gridCol w="576064">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play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000000"/>
                          </a:solidFill>
                          <a:latin typeface="Arial"/>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000000"/>
                          </a:solidFill>
                          <a:latin typeface="Arial"/>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6" name="Table 5"/>
          <p:cNvGraphicFramePr>
            <a:graphicFrameLocks noGrp="1"/>
          </p:cNvGraphicFramePr>
          <p:nvPr/>
        </p:nvGraphicFramePr>
        <p:xfrm>
          <a:off x="1847850" y="1655764"/>
          <a:ext cx="792088" cy="4725151"/>
        </p:xfrm>
        <a:graphic>
          <a:graphicData uri="http://schemas.openxmlformats.org/drawingml/2006/table">
            <a:tbl>
              <a:tblPr/>
              <a:tblGrid>
                <a:gridCol w="792088">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windy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7" name="Table 6"/>
          <p:cNvGraphicFramePr>
            <a:graphicFrameLocks noGrp="1"/>
          </p:cNvGraphicFramePr>
          <p:nvPr/>
        </p:nvGraphicFramePr>
        <p:xfrm>
          <a:off x="3648075" y="1916113"/>
          <a:ext cx="6732240" cy="1792224"/>
        </p:xfrm>
        <a:graphic>
          <a:graphicData uri="http://schemas.openxmlformats.org/drawingml/2006/table">
            <a:tbl>
              <a:tblPr/>
              <a:tblGrid>
                <a:gridCol w="1152128">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3563888">
                  <a:extLst>
                    <a:ext uri="{9D8B030D-6E8A-4147-A177-3AD203B41FA5}">
                      <a16:colId xmlns:a16="http://schemas.microsoft.com/office/drawing/2014/main" val="20002"/>
                    </a:ext>
                  </a:extLst>
                </a:gridCol>
              </a:tblGrid>
              <a:tr h="3865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endParaRPr kumimoji="0" lang="en-US" sz="2000" b="1" i="1" u="none" strike="noStrike" cap="none" normalizeH="0" baseline="-2500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dirty="0" smtClean="0">
                          <a:ln>
                            <a:noFill/>
                          </a:ln>
                          <a:solidFill>
                            <a:schemeClr val="tx1"/>
                          </a:solidFill>
                          <a:effectLst/>
                          <a:latin typeface="Arial" charset="0"/>
                        </a:rPr>
                        <a:t>P (windy=</a:t>
                      </a:r>
                      <a:r>
                        <a:rPr kumimoji="0" lang="en-US" sz="1800" b="1" i="1" u="none" strike="noStrike" cap="none" normalizeH="0" baseline="0" dirty="0" err="1" smtClean="0">
                          <a:ln>
                            <a:noFill/>
                          </a:ln>
                          <a:solidFill>
                            <a:schemeClr val="tx1"/>
                          </a:solidFill>
                          <a:effectLst/>
                          <a:latin typeface="Arial" charset="0"/>
                        </a:rPr>
                        <a:t>v</a:t>
                      </a:r>
                      <a:r>
                        <a:rPr kumimoji="0" lang="en-US" sz="1800" b="1" i="1" u="none" strike="noStrike" cap="none" normalizeH="0" baseline="-25000" dirty="0" err="1" smtClean="0">
                          <a:ln>
                            <a:noFill/>
                          </a:ln>
                          <a:solidFill>
                            <a:schemeClr val="tx1"/>
                          </a:solidFill>
                          <a:effectLst/>
                          <a:latin typeface="Arial" charset="0"/>
                        </a:rPr>
                        <a:t>j</a:t>
                      </a:r>
                      <a:r>
                        <a:rPr kumimoji="0" lang="en-US" sz="1800" b="1" i="1" u="none" strike="noStrike" cap="none" normalizeH="0" baseline="0" dirty="0" smtClean="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800" b="1" i="1" u="none" strike="noStrike" cap="none" normalizeH="0" baseline="0" dirty="0" smtClean="0">
                          <a:ln>
                            <a:noFill/>
                          </a:ln>
                          <a:solidFill>
                            <a:schemeClr val="tx1"/>
                          </a:solidFill>
                          <a:effectLst/>
                          <a:latin typeface="Arial" charset="0"/>
                        </a:rPr>
                        <a:t>Info(play</a:t>
                      </a:r>
                      <a:r>
                        <a:rPr kumimoji="0" lang="en-US" sz="1800" b="1" i="0" u="none" strike="noStrike" cap="none" normalizeH="0" baseline="0" dirty="0" smtClean="0">
                          <a:ln>
                            <a:noFill/>
                          </a:ln>
                          <a:solidFill>
                            <a:schemeClr val="tx1"/>
                          </a:solidFill>
                          <a:effectLst/>
                          <a:latin typeface="Arial" charset="0"/>
                        </a:rPr>
                        <a:t> | </a:t>
                      </a:r>
                      <a:r>
                        <a:rPr kumimoji="0" lang="en-US" sz="1800" b="1" i="1" u="none" strike="noStrike" cap="none" normalizeH="0" baseline="0" dirty="0" smtClean="0">
                          <a:ln>
                            <a:noFill/>
                          </a:ln>
                          <a:solidFill>
                            <a:schemeClr val="tx1"/>
                          </a:solidFill>
                          <a:effectLst/>
                          <a:latin typeface="Arial" charset="0"/>
                        </a:rPr>
                        <a:t>windy = </a:t>
                      </a:r>
                      <a:r>
                        <a:rPr kumimoji="0" lang="en-US" sz="1800" b="1" i="1" u="none" strike="noStrike" cap="none" normalizeH="0" baseline="0" dirty="0" err="1" smtClean="0">
                          <a:ln>
                            <a:noFill/>
                          </a:ln>
                          <a:solidFill>
                            <a:schemeClr val="tx1"/>
                          </a:solidFill>
                          <a:effectLst/>
                          <a:latin typeface="Arial" charset="0"/>
                        </a:rPr>
                        <a:t>v</a:t>
                      </a:r>
                      <a:r>
                        <a:rPr kumimoji="0" lang="en-US" sz="1800" b="1" i="1" u="none" strike="noStrike" cap="none" normalizeH="0" baseline="-25000" dirty="0" err="1" smtClean="0">
                          <a:ln>
                            <a:noFill/>
                          </a:ln>
                          <a:solidFill>
                            <a:schemeClr val="tx1"/>
                          </a:solidFill>
                          <a:effectLst/>
                          <a:latin typeface="Arial" charset="0"/>
                        </a:rPr>
                        <a:t>j</a:t>
                      </a:r>
                      <a:r>
                        <a:rPr kumimoji="0" lang="en-US" sz="1800" b="1" i="1" u="none" strike="noStrike" cap="none" normalizeH="0" baseline="0" dirty="0" smtClean="0">
                          <a:ln>
                            <a:noFill/>
                          </a:ln>
                          <a:solidFill>
                            <a:schemeClr val="tx1"/>
                          </a:solidFill>
                          <a:effectLst/>
                          <a:latin typeface="Arial" charset="0"/>
                        </a:rPr>
                        <a:t>)</a:t>
                      </a:r>
                      <a:endParaRPr kumimoji="0" lang="en-US" sz="1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611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hlink"/>
                          </a:solidFill>
                          <a:effectLst/>
                          <a:latin typeface="Arial" charset="0"/>
                        </a:rPr>
                        <a:t>FALSE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hlink"/>
                          </a:solidFill>
                          <a:effectLst/>
                          <a:latin typeface="Arial" charset="0"/>
                        </a:rPr>
                        <a:t>0.</a:t>
                      </a:r>
                      <a:r>
                        <a:rPr kumimoji="0" lang="he-IL" sz="2800" b="0" i="0" u="none" strike="noStrike" cap="none" normalizeH="0" baseline="0" dirty="0" smtClean="0">
                          <a:ln>
                            <a:noFill/>
                          </a:ln>
                          <a:solidFill>
                            <a:schemeClr val="hlink"/>
                          </a:solidFill>
                          <a:effectLst/>
                          <a:latin typeface="Arial" charset="0"/>
                        </a:rPr>
                        <a:t>5</a:t>
                      </a:r>
                      <a:r>
                        <a:rPr kumimoji="0" lang="en-US" sz="2800" b="0" i="0" u="none" strike="noStrike" cap="none" normalizeH="0" baseline="0" dirty="0" smtClean="0">
                          <a:ln>
                            <a:noFill/>
                          </a:ln>
                          <a:solidFill>
                            <a:schemeClr val="hlink"/>
                          </a:solidFill>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smtClean="0">
                          <a:ln>
                            <a:noFill/>
                          </a:ln>
                          <a:solidFill>
                            <a:srgbClr val="0000FF"/>
                          </a:solidFill>
                          <a:effectLst/>
                          <a:latin typeface="Arial" charset="0"/>
                        </a:rPr>
                        <a:t>0.75log0.75+0.25log0.25=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00FF"/>
                          </a:solidFill>
                          <a:effectLst/>
                          <a:latin typeface="Arial" charset="0"/>
                        </a:rPr>
                        <a:t>0.75*0.41+0.25*2=</a:t>
                      </a:r>
                      <a:r>
                        <a:rPr kumimoji="0" lang="en-US" sz="2800" b="0" i="0" u="none" strike="noStrike" cap="none" normalizeH="0" baseline="0" dirty="0" smtClean="0">
                          <a:ln>
                            <a:noFill/>
                          </a:ln>
                          <a:solidFill>
                            <a:srgbClr val="0000FF"/>
                          </a:solidFill>
                          <a:effectLst/>
                          <a:latin typeface="Arial" charset="0"/>
                        </a:rPr>
                        <a:t> 0.8075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55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folHlink"/>
                          </a:solidFill>
                          <a:effectLst/>
                          <a:latin typeface="Arial" charset="0"/>
                        </a:rPr>
                        <a:t>TRUE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folHlink"/>
                          </a:solidFill>
                          <a:effectLst/>
                          <a:latin typeface="Arial" charset="0"/>
                        </a:rPr>
                        <a:t>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0" i="0" u="none" strike="noStrike" cap="none" normalizeH="0" baseline="0" dirty="0" smtClean="0">
                          <a:ln>
                            <a:noFill/>
                          </a:ln>
                          <a:solidFill>
                            <a:srgbClr val="7030A0"/>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329" name="Rectangle 7"/>
          <p:cNvSpPr>
            <a:spLocks noChangeArrowheads="1"/>
          </p:cNvSpPr>
          <p:nvPr/>
        </p:nvSpPr>
        <p:spPr bwMode="auto">
          <a:xfrm>
            <a:off x="4008439" y="4365626"/>
            <a:ext cx="5328831" cy="954107"/>
          </a:xfrm>
          <a:prstGeom prst="rect">
            <a:avLst/>
          </a:prstGeom>
          <a:noFill/>
          <a:ln w="9525">
            <a:noFill/>
            <a:miter lim="800000"/>
            <a:headEnd/>
            <a:tailEnd/>
          </a:ln>
        </p:spPr>
        <p:txBody>
          <a:bodyPr wrap="none">
            <a:spAutoFit/>
          </a:bodyPr>
          <a:lstStyle/>
          <a:p>
            <a:pPr algn="l" rtl="0"/>
            <a:r>
              <a:rPr lang="en-US" sz="2800" b="1">
                <a:solidFill>
                  <a:srgbClr val="C00000"/>
                </a:solidFill>
              </a:rPr>
              <a:t>Info</a:t>
            </a:r>
            <a:r>
              <a:rPr lang="en-US" b="1">
                <a:solidFill>
                  <a:srgbClr val="C00000"/>
                </a:solidFill>
              </a:rPr>
              <a:t>windy(</a:t>
            </a:r>
            <a:r>
              <a:rPr lang="en-US" sz="2800" b="1">
                <a:solidFill>
                  <a:srgbClr val="C00000"/>
                </a:solidFill>
              </a:rPr>
              <a:t>play</a:t>
            </a:r>
            <a:r>
              <a:rPr lang="en-US" b="1">
                <a:solidFill>
                  <a:srgbClr val="C00000"/>
                </a:solidFill>
              </a:rPr>
              <a:t>)= 0.57*0.8075+0.43=</a:t>
            </a:r>
            <a:r>
              <a:rPr lang="en-US" sz="2800" b="1">
                <a:solidFill>
                  <a:srgbClr val="C00000"/>
                </a:solidFill>
              </a:rPr>
              <a:t>0.89</a:t>
            </a:r>
          </a:p>
          <a:p>
            <a:pPr algn="l" rtl="0"/>
            <a:r>
              <a:rPr lang="en-US" sz="2800" b="1">
                <a:solidFill>
                  <a:srgbClr val="00B0F0"/>
                </a:solidFill>
              </a:rPr>
              <a:t>Gain (windy) = </a:t>
            </a:r>
            <a:r>
              <a:rPr lang="en-US" b="1">
                <a:solidFill>
                  <a:srgbClr val="00B0F0"/>
                </a:solidFill>
              </a:rPr>
              <a:t>3.06 – 0.89 </a:t>
            </a:r>
            <a:r>
              <a:rPr lang="en-US" sz="2800" b="1">
                <a:solidFill>
                  <a:srgbClr val="00B0F0"/>
                </a:solidFill>
              </a:rPr>
              <a:t>=2.17 </a:t>
            </a:r>
            <a:endParaRPr lang="he-IL" sz="2800"/>
          </a:p>
        </p:txBody>
      </p:sp>
    </p:spTree>
    <p:extLst>
      <p:ext uri="{BB962C8B-B14F-4D97-AF65-F5344CB8AC3E}">
        <p14:creationId xmlns:p14="http://schemas.microsoft.com/office/powerpoint/2010/main" val="247456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fontScale="90000"/>
          </a:bodyPr>
          <a:lstStyle/>
          <a:p>
            <a:r>
              <a:rPr lang="en-US" b="1" dirty="0" smtClean="0">
                <a:solidFill>
                  <a:srgbClr val="0000FF"/>
                </a:solidFill>
                <a:cs typeface="Times New Roman" pitchFamily="18" charset="0"/>
              </a:rPr>
              <a:t>Information Gain</a:t>
            </a:r>
            <a:br>
              <a:rPr lang="en-US" b="1" dirty="0" smtClean="0">
                <a:solidFill>
                  <a:srgbClr val="0000FF"/>
                </a:solidFill>
                <a:cs typeface="Times New Roman" pitchFamily="18" charset="0"/>
              </a:rPr>
            </a:br>
            <a:r>
              <a:rPr lang="en-US" b="1" dirty="0" smtClean="0">
                <a:solidFill>
                  <a:srgbClr val="0000FF"/>
                </a:solidFill>
                <a:cs typeface="Times New Roman" pitchFamily="18" charset="0"/>
              </a:rPr>
              <a:t> Can I play Golf today? - Example</a:t>
            </a:r>
            <a:endParaRPr lang="he-IL" dirty="0" smtClean="0"/>
          </a:p>
        </p:txBody>
      </p:sp>
      <p:sp>
        <p:nvSpPr>
          <p:cNvPr id="3" name="Content Placeholder 2"/>
          <p:cNvSpPr>
            <a:spLocks noGrp="1"/>
          </p:cNvSpPr>
          <p:nvPr>
            <p:ph idx="1"/>
          </p:nvPr>
        </p:nvSpPr>
        <p:spPr>
          <a:xfrm>
            <a:off x="1981200" y="2205039"/>
            <a:ext cx="8229600" cy="3157537"/>
          </a:xfrm>
        </p:spPr>
        <p:txBody>
          <a:bodyPr/>
          <a:lstStyle/>
          <a:p>
            <a:pPr algn="l" rtl="0"/>
            <a:r>
              <a:rPr lang="en-US" b="1" smtClean="0">
                <a:solidFill>
                  <a:srgbClr val="00B0F0"/>
                </a:solidFill>
                <a:cs typeface="Arial" pitchFamily="34" charset="0"/>
              </a:rPr>
              <a:t>Gain (outlook) = 3.06 – 0.605 =2.46 </a:t>
            </a:r>
            <a:endParaRPr lang="he-IL" smtClean="0"/>
          </a:p>
          <a:p>
            <a:pPr algn="l" rtl="0"/>
            <a:r>
              <a:rPr lang="en-US" b="1" smtClean="0">
                <a:solidFill>
                  <a:srgbClr val="00B0F0"/>
                </a:solidFill>
                <a:cs typeface="Arial" pitchFamily="34" charset="0"/>
              </a:rPr>
              <a:t>Gain (temperature) = 3.06 – 0.902 =2.16</a:t>
            </a:r>
          </a:p>
          <a:p>
            <a:pPr algn="l" rtl="0"/>
            <a:r>
              <a:rPr lang="en-US" b="1" smtClean="0">
                <a:solidFill>
                  <a:srgbClr val="00B0F0"/>
                </a:solidFill>
                <a:cs typeface="Arial" pitchFamily="34" charset="0"/>
              </a:rPr>
              <a:t>Gain (humidity) = 3.06 – 0.78 =2.28 </a:t>
            </a:r>
            <a:endParaRPr lang="he-IL" smtClean="0"/>
          </a:p>
          <a:p>
            <a:pPr algn="l" rtl="0"/>
            <a:r>
              <a:rPr lang="en-US" b="1" smtClean="0">
                <a:solidFill>
                  <a:srgbClr val="00B0F0"/>
                </a:solidFill>
                <a:cs typeface="Arial" pitchFamily="34" charset="0"/>
              </a:rPr>
              <a:t>Gain (windy) = 3.06 – 0.89 =2.17</a:t>
            </a:r>
          </a:p>
          <a:p>
            <a:pPr algn="l" rtl="0"/>
            <a:r>
              <a:rPr lang="en-US" b="1" smtClean="0">
                <a:solidFill>
                  <a:srgbClr val="00B0F0"/>
                </a:solidFill>
                <a:cs typeface="Arial" pitchFamily="34" charset="0"/>
              </a:rPr>
              <a:t>Selected Attribute </a:t>
            </a:r>
            <a:r>
              <a:rPr lang="en-US" b="1" smtClean="0">
                <a:solidFill>
                  <a:srgbClr val="FF0000"/>
                </a:solidFill>
                <a:cs typeface="Arial" pitchFamily="34" charset="0"/>
              </a:rPr>
              <a:t>outlook </a:t>
            </a:r>
            <a:endParaRPr lang="he-IL" smtClean="0"/>
          </a:p>
        </p:txBody>
      </p:sp>
      <p:sp>
        <p:nvSpPr>
          <p:cNvPr id="4" name="Oval 3"/>
          <p:cNvSpPr/>
          <p:nvPr/>
        </p:nvSpPr>
        <p:spPr>
          <a:xfrm>
            <a:off x="7680176" y="2564904"/>
            <a:ext cx="792162" cy="647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Tree>
    <p:extLst>
      <p:ext uri="{BB962C8B-B14F-4D97-AF65-F5344CB8AC3E}">
        <p14:creationId xmlns:p14="http://schemas.microsoft.com/office/powerpoint/2010/main" val="8930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81200" y="115888"/>
            <a:ext cx="8229600" cy="635000"/>
          </a:xfrm>
        </p:spPr>
        <p:txBody>
          <a:bodyPr>
            <a:normAutofit fontScale="90000"/>
          </a:bodyPr>
          <a:lstStyle/>
          <a:p>
            <a:r>
              <a:rPr lang="en-US" b="1" smtClean="0">
                <a:solidFill>
                  <a:srgbClr val="0000FF"/>
                </a:solidFill>
                <a:cs typeface="Times New Roman" pitchFamily="18" charset="0"/>
              </a:rPr>
              <a:t/>
            </a:r>
            <a:br>
              <a:rPr lang="en-US" b="1" smtClean="0">
                <a:solidFill>
                  <a:srgbClr val="0000FF"/>
                </a:solidFill>
                <a:cs typeface="Times New Roman" pitchFamily="18" charset="0"/>
              </a:rPr>
            </a:br>
            <a:r>
              <a:rPr lang="en-US" b="1" smtClean="0">
                <a:solidFill>
                  <a:srgbClr val="0000FF"/>
                </a:solidFill>
                <a:cs typeface="Times New Roman" pitchFamily="18" charset="0"/>
              </a:rPr>
              <a:t>Weka Explorer</a:t>
            </a:r>
            <a:br>
              <a:rPr lang="en-US" b="1" smtClean="0">
                <a:solidFill>
                  <a:srgbClr val="0000FF"/>
                </a:solidFill>
                <a:cs typeface="Times New Roman" pitchFamily="18" charset="0"/>
              </a:rPr>
            </a:br>
            <a:endParaRPr lang="he-IL" b="1" smtClean="0">
              <a:solidFill>
                <a:srgbClr val="0000FF"/>
              </a:solidFill>
            </a:endParaRPr>
          </a:p>
        </p:txBody>
      </p:sp>
      <p:sp>
        <p:nvSpPr>
          <p:cNvPr id="12291" name="Content Placeholder 2"/>
          <p:cNvSpPr>
            <a:spLocks noGrp="1"/>
          </p:cNvSpPr>
          <p:nvPr>
            <p:ph idx="1"/>
          </p:nvPr>
        </p:nvSpPr>
        <p:spPr>
          <a:xfrm>
            <a:off x="1992313" y="1052513"/>
            <a:ext cx="8229600" cy="4525962"/>
          </a:xfrm>
        </p:spPr>
        <p:txBody>
          <a:bodyPr/>
          <a:lstStyle/>
          <a:p>
            <a:pPr algn="l">
              <a:buFont typeface="Arial" pitchFamily="34" charset="0"/>
              <a:buNone/>
            </a:pPr>
            <a:r>
              <a:rPr lang="en-US" i="1" smtClean="0">
                <a:solidFill>
                  <a:srgbClr val="C00000"/>
                </a:solidFill>
                <a:cs typeface="Arial" pitchFamily="34" charset="0"/>
              </a:rPr>
              <a:t>What we will use today in Weka:</a:t>
            </a:r>
          </a:p>
          <a:p>
            <a:pPr algn="l" rtl="0">
              <a:buFont typeface="Arial" pitchFamily="34" charset="0"/>
              <a:buNone/>
            </a:pPr>
            <a:r>
              <a:rPr lang="en-US" smtClean="0">
                <a:solidFill>
                  <a:srgbClr val="C00000"/>
                </a:solidFill>
                <a:cs typeface="Arial" pitchFamily="34" charset="0"/>
              </a:rPr>
              <a:t>I.</a:t>
            </a:r>
            <a:r>
              <a:rPr lang="en-US" smtClean="0">
                <a:cs typeface="Arial" pitchFamily="34" charset="0"/>
              </a:rPr>
              <a:t>Pre-process:</a:t>
            </a:r>
          </a:p>
          <a:p>
            <a:pPr algn="l">
              <a:buFont typeface="Arial" pitchFamily="34" charset="0"/>
              <a:buNone/>
            </a:pPr>
            <a:r>
              <a:rPr lang="en-US" smtClean="0">
                <a:cs typeface="Arial" pitchFamily="34" charset="0"/>
              </a:rPr>
              <a:t>–Load, analyze, and filter data</a:t>
            </a:r>
          </a:p>
          <a:p>
            <a:pPr algn="l">
              <a:buFont typeface="Arial" pitchFamily="34" charset="0"/>
              <a:buNone/>
            </a:pPr>
            <a:r>
              <a:rPr lang="en-US" smtClean="0">
                <a:solidFill>
                  <a:srgbClr val="C00000"/>
                </a:solidFill>
                <a:cs typeface="Arial" pitchFamily="34" charset="0"/>
              </a:rPr>
              <a:t>II.</a:t>
            </a:r>
            <a:r>
              <a:rPr lang="en-US" smtClean="0">
                <a:cs typeface="Arial" pitchFamily="34" charset="0"/>
              </a:rPr>
              <a:t>Visualize:</a:t>
            </a:r>
          </a:p>
          <a:p>
            <a:pPr algn="l">
              <a:buFont typeface="Arial" pitchFamily="34" charset="0"/>
              <a:buNone/>
            </a:pPr>
            <a:r>
              <a:rPr lang="en-US" smtClean="0">
                <a:cs typeface="Arial" pitchFamily="34" charset="0"/>
              </a:rPr>
              <a:t>–Compare pairs of attributes</a:t>
            </a:r>
          </a:p>
          <a:p>
            <a:pPr algn="l">
              <a:buFont typeface="Arial" pitchFamily="34" charset="0"/>
              <a:buNone/>
            </a:pPr>
            <a:r>
              <a:rPr lang="en-US" smtClean="0">
                <a:cs typeface="Arial" pitchFamily="34" charset="0"/>
              </a:rPr>
              <a:t>–Plot matrices</a:t>
            </a:r>
          </a:p>
          <a:p>
            <a:pPr algn="l">
              <a:buFont typeface="Arial" pitchFamily="34" charset="0"/>
              <a:buNone/>
            </a:pPr>
            <a:r>
              <a:rPr lang="en-US" smtClean="0">
                <a:solidFill>
                  <a:srgbClr val="C00000"/>
                </a:solidFill>
                <a:cs typeface="Arial" pitchFamily="34" charset="0"/>
              </a:rPr>
              <a:t>III.</a:t>
            </a:r>
            <a:r>
              <a:rPr lang="en-US" smtClean="0">
                <a:cs typeface="Arial" pitchFamily="34" charset="0"/>
              </a:rPr>
              <a:t>Classify:</a:t>
            </a:r>
          </a:p>
          <a:p>
            <a:pPr algn="l">
              <a:buFont typeface="Arial" pitchFamily="34" charset="0"/>
              <a:buNone/>
            </a:pPr>
            <a:r>
              <a:rPr lang="en-US" smtClean="0">
                <a:cs typeface="Arial" pitchFamily="34" charset="0"/>
              </a:rPr>
              <a:t>–All algorithms seen in class (ID3, C4.5)</a:t>
            </a:r>
          </a:p>
          <a:p>
            <a:pPr>
              <a:buFont typeface="Arial" pitchFamily="34" charset="0"/>
              <a:buNone/>
            </a:pPr>
            <a:endParaRPr lang="he-IL" smtClean="0"/>
          </a:p>
        </p:txBody>
      </p:sp>
    </p:spTree>
    <p:extLst>
      <p:ext uri="{BB962C8B-B14F-4D97-AF65-F5344CB8AC3E}">
        <p14:creationId xmlns:p14="http://schemas.microsoft.com/office/powerpoint/2010/main" val="319568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noChangeArrowheads="1"/>
          </p:cNvPicPr>
          <p:nvPr/>
        </p:nvPicPr>
        <p:blipFill>
          <a:blip r:embed="rId2" cstate="print"/>
          <a:srcRect l="21854" t="11073" r="15543" b="30602"/>
          <a:stretch>
            <a:fillRect/>
          </a:stretch>
        </p:blipFill>
        <p:spPr bwMode="auto">
          <a:xfrm>
            <a:off x="2279650" y="476250"/>
            <a:ext cx="7632700" cy="5689600"/>
          </a:xfrm>
          <a:prstGeom prst="rect">
            <a:avLst/>
          </a:prstGeom>
          <a:noFill/>
          <a:ln w="9525">
            <a:noFill/>
            <a:miter lim="800000"/>
            <a:headEnd/>
            <a:tailEnd/>
          </a:ln>
        </p:spPr>
      </p:pic>
      <p:sp>
        <p:nvSpPr>
          <p:cNvPr id="9" name="Rectangle 8"/>
          <p:cNvSpPr/>
          <p:nvPr/>
        </p:nvSpPr>
        <p:spPr>
          <a:xfrm>
            <a:off x="3503613" y="1628776"/>
            <a:ext cx="1008062" cy="504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2800" dirty="0">
                <a:solidFill>
                  <a:schemeClr val="tx1"/>
                </a:solidFill>
              </a:rPr>
              <a:t>load</a:t>
            </a:r>
            <a:endParaRPr lang="he-IL" sz="2800" dirty="0">
              <a:solidFill>
                <a:schemeClr val="tx1"/>
              </a:solidFill>
            </a:endParaRPr>
          </a:p>
        </p:txBody>
      </p:sp>
      <p:sp>
        <p:nvSpPr>
          <p:cNvPr id="11" name="Right Arrow 10"/>
          <p:cNvSpPr/>
          <p:nvPr/>
        </p:nvSpPr>
        <p:spPr>
          <a:xfrm rot="19215161">
            <a:off x="4356100" y="1382714"/>
            <a:ext cx="457200" cy="287337"/>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
        <p:nvSpPr>
          <p:cNvPr id="12" name="Right Arrow 11"/>
          <p:cNvSpPr/>
          <p:nvPr/>
        </p:nvSpPr>
        <p:spPr>
          <a:xfrm rot="16385871">
            <a:off x="3767138" y="1381126"/>
            <a:ext cx="457200" cy="288925"/>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
        <p:nvSpPr>
          <p:cNvPr id="13" name="Right Arrow 12"/>
          <p:cNvSpPr/>
          <p:nvPr/>
        </p:nvSpPr>
        <p:spPr>
          <a:xfrm rot="13220570">
            <a:off x="3019425" y="1485900"/>
            <a:ext cx="730250" cy="28733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
        <p:nvSpPr>
          <p:cNvPr id="19" name="Rectangle 18"/>
          <p:cNvSpPr/>
          <p:nvPr/>
        </p:nvSpPr>
        <p:spPr>
          <a:xfrm>
            <a:off x="4008438" y="4437064"/>
            <a:ext cx="1655514" cy="5048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2800" dirty="0">
                <a:solidFill>
                  <a:schemeClr val="tx1"/>
                </a:solidFill>
              </a:rPr>
              <a:t>analyze</a:t>
            </a:r>
            <a:endParaRPr lang="he-IL" sz="2800" dirty="0">
              <a:solidFill>
                <a:schemeClr val="tx1"/>
              </a:solidFill>
            </a:endParaRPr>
          </a:p>
        </p:txBody>
      </p:sp>
      <p:sp>
        <p:nvSpPr>
          <p:cNvPr id="20" name="Right Arrow 19"/>
          <p:cNvSpPr/>
          <p:nvPr/>
        </p:nvSpPr>
        <p:spPr>
          <a:xfrm>
            <a:off x="5303839" y="4437064"/>
            <a:ext cx="936625" cy="287337"/>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
        <p:nvSpPr>
          <p:cNvPr id="21" name="Right Arrow 20"/>
          <p:cNvSpPr/>
          <p:nvPr/>
        </p:nvSpPr>
        <p:spPr>
          <a:xfrm rot="19288082">
            <a:off x="4570413" y="3617914"/>
            <a:ext cx="2266950" cy="288925"/>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
        <p:nvSpPr>
          <p:cNvPr id="22" name="Right Arrow 21"/>
          <p:cNvSpPr/>
          <p:nvPr/>
        </p:nvSpPr>
        <p:spPr>
          <a:xfrm rot="15140366">
            <a:off x="3682207" y="4109245"/>
            <a:ext cx="730250" cy="287337"/>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Tree>
    <p:extLst>
      <p:ext uri="{BB962C8B-B14F-4D97-AF65-F5344CB8AC3E}">
        <p14:creationId xmlns:p14="http://schemas.microsoft.com/office/powerpoint/2010/main" val="2919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l="13284" t="18176" r="14661" b="13165"/>
          <a:stretch>
            <a:fillRect/>
          </a:stretch>
        </p:blipFill>
        <p:spPr bwMode="auto">
          <a:xfrm>
            <a:off x="1703389" y="161926"/>
            <a:ext cx="8785225" cy="6696075"/>
          </a:xfrm>
          <a:prstGeom prst="rect">
            <a:avLst/>
          </a:prstGeom>
          <a:noFill/>
          <a:ln w="9525">
            <a:noFill/>
            <a:miter lim="800000"/>
            <a:headEnd/>
            <a:tailEnd/>
          </a:ln>
        </p:spPr>
      </p:pic>
    </p:spTree>
    <p:extLst>
      <p:ext uri="{BB962C8B-B14F-4D97-AF65-F5344CB8AC3E}">
        <p14:creationId xmlns:p14="http://schemas.microsoft.com/office/powerpoint/2010/main" val="243995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latin typeface="Comic Sans MS" pitchFamily="66" charset="0"/>
              </a:rPr>
              <a:t>Inductive learning method</a:t>
            </a:r>
          </a:p>
        </p:txBody>
      </p:sp>
      <p:sp>
        <p:nvSpPr>
          <p:cNvPr id="34819" name="Rectangle 3"/>
          <p:cNvSpPr>
            <a:spLocks noGrp="1" noChangeArrowheads="1"/>
          </p:cNvSpPr>
          <p:nvPr>
            <p:ph type="body" idx="1"/>
          </p:nvPr>
        </p:nvSpPr>
        <p:spPr/>
        <p:txBody>
          <a:bodyPr/>
          <a:lstStyle/>
          <a:p>
            <a:pPr algn="r" rtl="1"/>
            <a:r>
              <a:rPr lang="he-IL" dirty="0">
                <a:latin typeface="Comic Sans MS" pitchFamily="66" charset="0"/>
              </a:rPr>
              <a:t> נבנה את </a:t>
            </a:r>
            <a:r>
              <a:rPr lang="en-US" dirty="0">
                <a:latin typeface="Comic Sans MS" pitchFamily="66" charset="0"/>
              </a:rPr>
              <a:t>h </a:t>
            </a:r>
            <a:r>
              <a:rPr lang="he-IL" dirty="0">
                <a:latin typeface="Comic Sans MS" pitchFamily="66" charset="0"/>
              </a:rPr>
              <a:t>  כך </a:t>
            </a:r>
            <a:r>
              <a:rPr lang="he-IL" dirty="0" err="1">
                <a:latin typeface="Comic Sans MS" pitchFamily="66" charset="0"/>
              </a:rPr>
              <a:t>שתתתאים</a:t>
            </a:r>
            <a:r>
              <a:rPr lang="he-IL" dirty="0">
                <a:latin typeface="Comic Sans MS" pitchFamily="66" charset="0"/>
              </a:rPr>
              <a:t>\ </a:t>
            </a:r>
            <a:r>
              <a:rPr lang="he-IL" dirty="0" err="1">
                <a:latin typeface="Comic Sans MS" pitchFamily="66" charset="0"/>
              </a:rPr>
              <a:t>תהסכים</a:t>
            </a:r>
            <a:r>
              <a:rPr lang="he-IL" dirty="0">
                <a:latin typeface="Comic Sans MS" pitchFamily="66" charset="0"/>
              </a:rPr>
              <a:t> עם </a:t>
            </a:r>
            <a:r>
              <a:rPr lang="en-US" dirty="0">
                <a:latin typeface="Comic Sans MS" pitchFamily="66" charset="0"/>
              </a:rPr>
              <a:t>f</a:t>
            </a:r>
            <a:r>
              <a:rPr lang="he-IL" dirty="0">
                <a:latin typeface="Comic Sans MS" pitchFamily="66" charset="0"/>
              </a:rPr>
              <a:t> על סט אימון</a:t>
            </a:r>
          </a:p>
          <a:p>
            <a:pPr algn="r" rtl="1"/>
            <a:r>
              <a:rPr lang="he-IL" dirty="0">
                <a:latin typeface="Comic Sans MS" pitchFamily="66" charset="0"/>
              </a:rPr>
              <a:t>(</a:t>
            </a:r>
            <a:r>
              <a:rPr lang="en-US" dirty="0">
                <a:latin typeface="Comic Sans MS" pitchFamily="66" charset="0"/>
              </a:rPr>
              <a:t>h</a:t>
            </a:r>
            <a:r>
              <a:rPr lang="he-IL" dirty="0">
                <a:latin typeface="Comic Sans MS" pitchFamily="66" charset="0"/>
              </a:rPr>
              <a:t>  יקרא </a:t>
            </a:r>
            <a:r>
              <a:rPr lang="en-US" dirty="0">
                <a:solidFill>
                  <a:schemeClr val="accent2"/>
                </a:solidFill>
                <a:latin typeface="Comic Sans MS" pitchFamily="66" charset="0"/>
              </a:rPr>
              <a:t>consistent </a:t>
            </a:r>
            <a:r>
              <a:rPr lang="he-IL" dirty="0">
                <a:solidFill>
                  <a:schemeClr val="accent2"/>
                </a:solidFill>
                <a:latin typeface="Comic Sans MS" pitchFamily="66" charset="0"/>
              </a:rPr>
              <a:t> </a:t>
            </a:r>
            <a:r>
              <a:rPr lang="he-IL" dirty="0">
                <a:latin typeface="Comic Sans MS" pitchFamily="66" charset="0"/>
              </a:rPr>
              <a:t>אם הוא מתאים לכל </a:t>
            </a:r>
            <a:r>
              <a:rPr lang="en-US" dirty="0">
                <a:latin typeface="Comic Sans MS" pitchFamily="66" charset="0"/>
              </a:rPr>
              <a:t>f</a:t>
            </a:r>
            <a:r>
              <a:rPr lang="he-IL" dirty="0">
                <a:latin typeface="Comic Sans MS" pitchFamily="66" charset="0"/>
              </a:rPr>
              <a:t> בסט </a:t>
            </a:r>
            <a:r>
              <a:rPr lang="he-IL" dirty="0" smtClean="0">
                <a:latin typeface="Comic Sans MS" pitchFamily="66" charset="0"/>
              </a:rPr>
              <a:t>הדוגמאות)</a:t>
            </a:r>
            <a:endParaRPr lang="en-US" dirty="0">
              <a:latin typeface="Comic Sans MS" pitchFamily="66" charset="0"/>
            </a:endParaRPr>
          </a:p>
          <a:p>
            <a:pPr eaLnBrk="1" hangingPunct="1"/>
            <a:r>
              <a:rPr lang="en-US" dirty="0">
                <a:latin typeface="Comic Sans MS" pitchFamily="66" charset="0"/>
              </a:rPr>
              <a:t>
</a:t>
            </a:r>
          </a:p>
          <a:p>
            <a:pPr eaLnBrk="1" hangingPunct="1"/>
            <a:r>
              <a:rPr lang="en-US" dirty="0">
                <a:latin typeface="Comic Sans MS" pitchFamily="66" charset="0"/>
              </a:rPr>
              <a:t>E.g., curve fitting:
</a:t>
            </a:r>
          </a:p>
          <a:p>
            <a:pPr eaLnBrk="1" hangingPunct="1">
              <a:buFontTx/>
              <a:buNone/>
            </a:pPr>
            <a:endParaRPr lang="en-US" dirty="0">
              <a:latin typeface="Comic Sans MS" pitchFamily="66" charset="0"/>
            </a:endParaRPr>
          </a:p>
        </p:txBody>
      </p:sp>
      <p:pic>
        <p:nvPicPr>
          <p:cNvPr id="34820" name="Picture 6" descr="curve-fitting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200400"/>
            <a:ext cx="381000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3" name="Slide Number Placeholder 2"/>
          <p:cNvSpPr>
            <a:spLocks noGrp="1"/>
          </p:cNvSpPr>
          <p:nvPr>
            <p:ph type="sldNum" sz="quarter" idx="4294967295"/>
          </p:nvPr>
        </p:nvSpPr>
        <p:spPr/>
        <p:txBody>
          <a:bodyPr/>
          <a:lstStyle/>
          <a:p>
            <a:pPr rtl="0"/>
            <a:fld id="{6EDAB462-8378-4A72-B037-15DB491BC9D5}" type="slidenum">
              <a:rPr lang="en-US">
                <a:latin typeface="Century Schoolbook"/>
              </a:rPr>
              <a:pPr rtl="0"/>
              <a:t>18</a:t>
            </a:fld>
            <a:endParaRPr lang="en-US">
              <a:latin typeface="Century Schoolbook"/>
            </a:endParaRPr>
          </a:p>
        </p:txBody>
      </p:sp>
    </p:spTree>
    <p:extLst>
      <p:ext uri="{BB962C8B-B14F-4D97-AF65-F5344CB8AC3E}">
        <p14:creationId xmlns:p14="http://schemas.microsoft.com/office/powerpoint/2010/main" val="199474577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cstate="print"/>
          <a:srcRect l="21999" t="10870" r="15311" b="30182"/>
          <a:stretch>
            <a:fillRect/>
          </a:stretch>
        </p:blipFill>
        <p:spPr>
          <a:xfrm>
            <a:off x="1847850" y="404813"/>
            <a:ext cx="8135938" cy="6119812"/>
          </a:xfrm>
          <a:noFill/>
        </p:spPr>
      </p:pic>
      <p:sp>
        <p:nvSpPr>
          <p:cNvPr id="6" name="Left Arrow Callout 5"/>
          <p:cNvSpPr/>
          <p:nvPr/>
        </p:nvSpPr>
        <p:spPr>
          <a:xfrm>
            <a:off x="8616950" y="2492376"/>
            <a:ext cx="2519610" cy="720725"/>
          </a:xfrm>
          <a:prstGeom prst="leftArrowCallou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defRPr/>
            </a:pPr>
            <a:r>
              <a:rPr lang="en-US" sz="2000" b="1" dirty="0">
                <a:solidFill>
                  <a:schemeClr val="tx1"/>
                </a:solidFill>
              </a:rPr>
              <a:t>Visualize </a:t>
            </a:r>
          </a:p>
          <a:p>
            <a:pPr algn="l" rtl="0">
              <a:defRPr/>
            </a:pPr>
            <a:r>
              <a:rPr lang="en-US" sz="2000" b="1" dirty="0">
                <a:solidFill>
                  <a:schemeClr val="tx1"/>
                </a:solidFill>
              </a:rPr>
              <a:t>Attributes</a:t>
            </a:r>
            <a:endParaRPr lang="he-IL" sz="2000" b="1" dirty="0">
              <a:solidFill>
                <a:schemeClr val="tx1"/>
              </a:solidFill>
            </a:endParaRPr>
          </a:p>
        </p:txBody>
      </p:sp>
    </p:spTree>
    <p:extLst>
      <p:ext uri="{BB962C8B-B14F-4D97-AF65-F5344CB8AC3E}">
        <p14:creationId xmlns:p14="http://schemas.microsoft.com/office/powerpoint/2010/main" val="167315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991544" y="404664"/>
            <a:ext cx="8229600" cy="563562"/>
          </a:xfrm>
        </p:spPr>
        <p:txBody>
          <a:bodyPr>
            <a:normAutofit fontScale="90000"/>
          </a:bodyPr>
          <a:lstStyle/>
          <a:p>
            <a:r>
              <a:rPr lang="en-US" b="1" dirty="0" smtClean="0">
                <a:solidFill>
                  <a:srgbClr val="0000FF"/>
                </a:solidFill>
                <a:cs typeface="Times New Roman" pitchFamily="18" charset="0"/>
              </a:rPr>
              <a:t/>
            </a:r>
            <a:br>
              <a:rPr lang="en-US" b="1" dirty="0" smtClean="0">
                <a:solidFill>
                  <a:srgbClr val="0000FF"/>
                </a:solidFill>
                <a:cs typeface="Times New Roman" pitchFamily="18" charset="0"/>
              </a:rPr>
            </a:br>
            <a:r>
              <a:rPr lang="en-US" b="1" dirty="0" smtClean="0">
                <a:solidFill>
                  <a:srgbClr val="0000FF"/>
                </a:solidFill>
                <a:cs typeface="Times New Roman" pitchFamily="18" charset="0"/>
              </a:rPr>
              <a:t>J48 decision trees (=C4.5)</a:t>
            </a:r>
            <a:br>
              <a:rPr lang="en-US" b="1" dirty="0" smtClean="0">
                <a:solidFill>
                  <a:srgbClr val="0000FF"/>
                </a:solidFill>
                <a:cs typeface="Times New Roman" pitchFamily="18" charset="0"/>
              </a:rPr>
            </a:br>
            <a:endParaRPr lang="he-IL" b="1" dirty="0" smtClean="0">
              <a:solidFill>
                <a:srgbClr val="0000FF"/>
              </a:solidFill>
            </a:endParaRPr>
          </a:p>
        </p:txBody>
      </p:sp>
      <p:sp>
        <p:nvSpPr>
          <p:cNvPr id="16387" name="Content Placeholder 2"/>
          <p:cNvSpPr>
            <a:spLocks noGrp="1"/>
          </p:cNvSpPr>
          <p:nvPr>
            <p:ph idx="1"/>
          </p:nvPr>
        </p:nvSpPr>
        <p:spPr>
          <a:xfrm>
            <a:off x="2063750" y="836613"/>
            <a:ext cx="8229600" cy="5256212"/>
          </a:xfrm>
        </p:spPr>
        <p:txBody>
          <a:bodyPr/>
          <a:lstStyle/>
          <a:p>
            <a:pPr algn="l">
              <a:buFont typeface="Arial" pitchFamily="34" charset="0"/>
              <a:buNone/>
            </a:pPr>
            <a:r>
              <a:rPr lang="en-US" smtClean="0">
                <a:solidFill>
                  <a:srgbClr val="FF0000"/>
                </a:solidFill>
                <a:cs typeface="Arial" pitchFamily="34" charset="0"/>
              </a:rPr>
              <a:t>Steps:</a:t>
            </a:r>
          </a:p>
          <a:p>
            <a:pPr algn="l">
              <a:buFont typeface="Arial" pitchFamily="34" charset="0"/>
              <a:buNone/>
            </a:pPr>
            <a:r>
              <a:rPr lang="en-US" smtClean="0">
                <a:cs typeface="Arial" pitchFamily="34" charset="0"/>
              </a:rPr>
              <a:t>–load data from excel file. </a:t>
            </a:r>
          </a:p>
          <a:p>
            <a:pPr algn="l">
              <a:buFont typeface="Arial" pitchFamily="34" charset="0"/>
              <a:buNone/>
            </a:pPr>
            <a:r>
              <a:rPr lang="en-US" smtClean="0">
                <a:cs typeface="Arial" pitchFamily="34" charset="0"/>
              </a:rPr>
              <a:t>–select only relevant attributes.</a:t>
            </a:r>
            <a:r>
              <a:rPr lang="en-US" i="1" smtClean="0">
                <a:cs typeface="Arial" pitchFamily="34" charset="0"/>
              </a:rPr>
              <a:t> </a:t>
            </a:r>
            <a:endParaRPr lang="en-US" smtClean="0">
              <a:cs typeface="Arial" pitchFamily="34" charset="0"/>
            </a:endParaRPr>
          </a:p>
          <a:p>
            <a:pPr algn="l" rtl="0">
              <a:buFont typeface="Arial" pitchFamily="34" charset="0"/>
              <a:buNone/>
            </a:pPr>
            <a:r>
              <a:rPr lang="en-US" smtClean="0">
                <a:cs typeface="Arial" pitchFamily="34" charset="0"/>
              </a:rPr>
              <a:t>–classify with decision trees   weka.classifier.trees.J48</a:t>
            </a:r>
          </a:p>
          <a:p>
            <a:pPr algn="l">
              <a:buFont typeface="Arial" pitchFamily="34" charset="0"/>
              <a:buNone/>
            </a:pPr>
            <a:r>
              <a:rPr lang="en-US" smtClean="0">
                <a:cs typeface="Arial" pitchFamily="34" charset="0"/>
              </a:rPr>
              <a:t>–visualize decision tree:(right)-click on entry in result list, select “Visualize tree”</a:t>
            </a:r>
          </a:p>
          <a:p>
            <a:pPr algn="l">
              <a:buFont typeface="Arial" pitchFamily="34" charset="0"/>
              <a:buNone/>
            </a:pPr>
            <a:r>
              <a:rPr lang="en-US" smtClean="0">
                <a:cs typeface="Arial" pitchFamily="34" charset="0"/>
              </a:rPr>
              <a:t>–compare matrix with decision tree: does it make sense to you?</a:t>
            </a:r>
          </a:p>
          <a:p>
            <a:endParaRPr lang="he-IL" smtClean="0"/>
          </a:p>
        </p:txBody>
      </p:sp>
    </p:spTree>
    <p:extLst>
      <p:ext uri="{BB962C8B-B14F-4D97-AF65-F5344CB8AC3E}">
        <p14:creationId xmlns:p14="http://schemas.microsoft.com/office/powerpoint/2010/main" val="3418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p:cNvPicPr>
            <a:picLocks noChangeAspect="1" noChangeArrowheads="1"/>
          </p:cNvPicPr>
          <p:nvPr/>
        </p:nvPicPr>
        <p:blipFill>
          <a:blip r:embed="rId2" cstate="print"/>
          <a:srcRect r="37395" b="41219"/>
          <a:stretch>
            <a:fillRect/>
          </a:stretch>
        </p:blipFill>
        <p:spPr bwMode="auto">
          <a:xfrm>
            <a:off x="2424113" y="981076"/>
            <a:ext cx="7632700" cy="5732463"/>
          </a:xfrm>
          <a:prstGeom prst="rect">
            <a:avLst/>
          </a:prstGeom>
          <a:noFill/>
          <a:ln w="9525">
            <a:noFill/>
            <a:miter lim="800000"/>
            <a:headEnd/>
            <a:tailEnd/>
          </a:ln>
        </p:spPr>
      </p:pic>
      <p:sp>
        <p:nvSpPr>
          <p:cNvPr id="17411" name="Title 1"/>
          <p:cNvSpPr>
            <a:spLocks noGrp="1"/>
          </p:cNvSpPr>
          <p:nvPr>
            <p:ph type="title"/>
          </p:nvPr>
        </p:nvSpPr>
        <p:spPr>
          <a:xfrm>
            <a:off x="1981200" y="-171450"/>
            <a:ext cx="8229600" cy="1143000"/>
          </a:xfrm>
        </p:spPr>
        <p:txBody>
          <a:bodyPr>
            <a:normAutofit fontScale="90000"/>
          </a:bodyPr>
          <a:lstStyle/>
          <a:p>
            <a:r>
              <a:rPr lang="en-US" b="1" dirty="0" smtClean="0">
                <a:solidFill>
                  <a:srgbClr val="0000FF"/>
                </a:solidFill>
                <a:cs typeface="Times New Roman" pitchFamily="18" charset="0"/>
              </a:rPr>
              <a:t/>
            </a:r>
            <a:br>
              <a:rPr lang="en-US" b="1" dirty="0" smtClean="0">
                <a:solidFill>
                  <a:srgbClr val="0000FF"/>
                </a:solidFill>
                <a:cs typeface="Times New Roman" pitchFamily="18" charset="0"/>
              </a:rPr>
            </a:br>
            <a:r>
              <a:rPr lang="en-US" b="1" dirty="0" smtClean="0">
                <a:solidFill>
                  <a:srgbClr val="0000FF"/>
                </a:solidFill>
                <a:cs typeface="Times New Roman" pitchFamily="18" charset="0"/>
              </a:rPr>
              <a:t>J48 decision trees (=C4.5)</a:t>
            </a:r>
            <a:br>
              <a:rPr lang="en-US" b="1" dirty="0" smtClean="0">
                <a:solidFill>
                  <a:srgbClr val="0000FF"/>
                </a:solidFill>
                <a:cs typeface="Times New Roman" pitchFamily="18" charset="0"/>
              </a:rPr>
            </a:br>
            <a:endParaRPr lang="he-IL" b="1" dirty="0" smtClean="0">
              <a:solidFill>
                <a:srgbClr val="0000FF"/>
              </a:solidFill>
            </a:endParaRPr>
          </a:p>
        </p:txBody>
      </p:sp>
      <p:cxnSp>
        <p:nvCxnSpPr>
          <p:cNvPr id="6" name="Straight Arrow Connector 5"/>
          <p:cNvCxnSpPr/>
          <p:nvPr/>
        </p:nvCxnSpPr>
        <p:spPr>
          <a:xfrm rot="16200000" flipV="1">
            <a:off x="3251995" y="1478757"/>
            <a:ext cx="576262" cy="5048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a:off x="3575051" y="3889375"/>
            <a:ext cx="792163"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31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981201" y="-26988"/>
            <a:ext cx="8507413" cy="1143001"/>
          </a:xfrm>
        </p:spPr>
        <p:txBody>
          <a:bodyPr>
            <a:normAutofit fontScale="90000"/>
          </a:bodyPr>
          <a:lstStyle/>
          <a:p>
            <a:r>
              <a:rPr lang="en-US" b="1" smtClean="0">
                <a:solidFill>
                  <a:srgbClr val="0000FF"/>
                </a:solidFill>
                <a:cs typeface="Times New Roman" pitchFamily="18" charset="0"/>
              </a:rPr>
              <a:t/>
            </a:r>
            <a:br>
              <a:rPr lang="en-US" b="1" smtClean="0">
                <a:solidFill>
                  <a:srgbClr val="0000FF"/>
                </a:solidFill>
                <a:cs typeface="Times New Roman" pitchFamily="18" charset="0"/>
              </a:rPr>
            </a:br>
            <a:r>
              <a:rPr lang="en-US" b="1" smtClean="0">
                <a:solidFill>
                  <a:srgbClr val="0000FF"/>
                </a:solidFill>
                <a:cs typeface="Times New Roman" pitchFamily="18" charset="0"/>
              </a:rPr>
              <a:t>J48 decision trees (=C4.5)</a:t>
            </a:r>
            <a:br>
              <a:rPr lang="en-US" b="1" smtClean="0">
                <a:solidFill>
                  <a:srgbClr val="0000FF"/>
                </a:solidFill>
                <a:cs typeface="Times New Roman" pitchFamily="18" charset="0"/>
              </a:rPr>
            </a:br>
            <a:endParaRPr lang="he-IL" smtClean="0"/>
          </a:p>
        </p:txBody>
      </p:sp>
      <p:pic>
        <p:nvPicPr>
          <p:cNvPr id="18435" name="Picture 2"/>
          <p:cNvPicPr>
            <a:picLocks noGrp="1" noChangeAspect="1" noChangeArrowheads="1"/>
          </p:cNvPicPr>
          <p:nvPr>
            <p:ph idx="1"/>
          </p:nvPr>
        </p:nvPicPr>
        <p:blipFill>
          <a:blip r:embed="rId2" cstate="print"/>
          <a:srcRect r="37273" b="42091"/>
          <a:stretch>
            <a:fillRect/>
          </a:stretch>
        </p:blipFill>
        <p:spPr>
          <a:xfrm>
            <a:off x="2424113" y="1125538"/>
            <a:ext cx="7473950" cy="5518150"/>
          </a:xfrm>
          <a:noFill/>
        </p:spPr>
      </p:pic>
      <p:cxnSp>
        <p:nvCxnSpPr>
          <p:cNvPr id="5" name="Straight Arrow Connector 4"/>
          <p:cNvCxnSpPr/>
          <p:nvPr/>
        </p:nvCxnSpPr>
        <p:spPr>
          <a:xfrm rot="10800000">
            <a:off x="3575051" y="4076700"/>
            <a:ext cx="792163"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Left Arrow Callout 5"/>
          <p:cNvSpPr/>
          <p:nvPr/>
        </p:nvSpPr>
        <p:spPr>
          <a:xfrm>
            <a:off x="6527801" y="4941889"/>
            <a:ext cx="2016125" cy="719137"/>
          </a:xfrm>
          <a:prstGeom prst="leftArrowCallou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defRPr/>
            </a:pPr>
            <a:r>
              <a:rPr lang="en-US" sz="2000" b="1" dirty="0">
                <a:solidFill>
                  <a:schemeClr val="tx1"/>
                </a:solidFill>
              </a:rPr>
              <a:t>Confusion matrix</a:t>
            </a:r>
            <a:endParaRPr lang="he-IL" sz="2000" b="1" dirty="0">
              <a:solidFill>
                <a:schemeClr val="tx1"/>
              </a:solidFill>
            </a:endParaRPr>
          </a:p>
        </p:txBody>
      </p:sp>
      <p:sp>
        <p:nvSpPr>
          <p:cNvPr id="7" name="Left Arrow Callout 6"/>
          <p:cNvSpPr/>
          <p:nvPr/>
        </p:nvSpPr>
        <p:spPr>
          <a:xfrm rot="2139155">
            <a:off x="2640013" y="4987925"/>
            <a:ext cx="1871662" cy="719138"/>
          </a:xfrm>
          <a:prstGeom prst="leftArrowCallout">
            <a:avLst>
              <a:gd name="adj1" fmla="val 25000"/>
              <a:gd name="adj2" fmla="val 50000"/>
              <a:gd name="adj3" fmla="val 25000"/>
              <a:gd name="adj4" fmla="val 6497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defRPr/>
            </a:pPr>
            <a:r>
              <a:rPr lang="en-US" sz="2000" b="1" dirty="0">
                <a:solidFill>
                  <a:schemeClr val="tx1"/>
                </a:solidFill>
              </a:rPr>
              <a:t>Visualize tree</a:t>
            </a:r>
            <a:endParaRPr lang="he-IL" sz="2000" b="1" dirty="0">
              <a:solidFill>
                <a:schemeClr val="tx1"/>
              </a:solidFill>
            </a:endParaRPr>
          </a:p>
        </p:txBody>
      </p:sp>
    </p:spTree>
    <p:extLst>
      <p:ext uri="{BB962C8B-B14F-4D97-AF65-F5344CB8AC3E}">
        <p14:creationId xmlns:p14="http://schemas.microsoft.com/office/powerpoint/2010/main" val="263381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noChangeArrowheads="1"/>
          </p:cNvPicPr>
          <p:nvPr/>
        </p:nvPicPr>
        <p:blipFill>
          <a:blip r:embed="rId2" cstate="print"/>
          <a:srcRect r="61018" b="60872"/>
          <a:stretch>
            <a:fillRect/>
          </a:stretch>
        </p:blipFill>
        <p:spPr bwMode="auto">
          <a:xfrm>
            <a:off x="2927350" y="1163639"/>
            <a:ext cx="6408738" cy="5145087"/>
          </a:xfrm>
          <a:prstGeom prst="rect">
            <a:avLst/>
          </a:prstGeom>
          <a:noFill/>
          <a:ln w="9525">
            <a:noFill/>
            <a:miter lim="800000"/>
            <a:headEnd/>
            <a:tailEnd/>
          </a:ln>
        </p:spPr>
      </p:pic>
      <p:sp>
        <p:nvSpPr>
          <p:cNvPr id="19459" name="Title 1"/>
          <p:cNvSpPr>
            <a:spLocks noGrp="1"/>
          </p:cNvSpPr>
          <p:nvPr>
            <p:ph type="title"/>
          </p:nvPr>
        </p:nvSpPr>
        <p:spPr>
          <a:xfrm>
            <a:off x="1981201" y="-26988"/>
            <a:ext cx="8507413" cy="1143001"/>
          </a:xfrm>
        </p:spPr>
        <p:txBody>
          <a:bodyPr>
            <a:normAutofit fontScale="90000"/>
          </a:bodyPr>
          <a:lstStyle/>
          <a:p>
            <a:r>
              <a:rPr lang="en-US" b="1" smtClean="0">
                <a:solidFill>
                  <a:srgbClr val="0000FF"/>
                </a:solidFill>
                <a:cs typeface="Times New Roman" pitchFamily="18" charset="0"/>
              </a:rPr>
              <a:t/>
            </a:r>
            <a:br>
              <a:rPr lang="en-US" b="1" smtClean="0">
                <a:solidFill>
                  <a:srgbClr val="0000FF"/>
                </a:solidFill>
                <a:cs typeface="Times New Roman" pitchFamily="18" charset="0"/>
              </a:rPr>
            </a:br>
            <a:r>
              <a:rPr lang="en-US" b="1" smtClean="0">
                <a:solidFill>
                  <a:srgbClr val="0000FF"/>
                </a:solidFill>
                <a:cs typeface="Times New Roman" pitchFamily="18" charset="0"/>
              </a:rPr>
              <a:t>J48 decision trees (=C4.5)</a:t>
            </a:r>
            <a:br>
              <a:rPr lang="en-US" b="1" smtClean="0">
                <a:solidFill>
                  <a:srgbClr val="0000FF"/>
                </a:solidFill>
                <a:cs typeface="Times New Roman" pitchFamily="18" charset="0"/>
              </a:rPr>
            </a:br>
            <a:endParaRPr lang="he-IL" smtClean="0"/>
          </a:p>
        </p:txBody>
      </p:sp>
    </p:spTree>
    <p:extLst>
      <p:ext uri="{BB962C8B-B14F-4D97-AF65-F5344CB8AC3E}">
        <p14:creationId xmlns:p14="http://schemas.microsoft.com/office/powerpoint/2010/main" val="251130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
            </a:r>
            <a:br>
              <a:rPr lang="en-US" b="1" smtClean="0">
                <a:solidFill>
                  <a:srgbClr val="0000FF"/>
                </a:solidFill>
                <a:cs typeface="Times New Roman" pitchFamily="18" charset="0"/>
              </a:rPr>
            </a:br>
            <a:r>
              <a:rPr lang="en-US" b="1" smtClean="0">
                <a:solidFill>
                  <a:srgbClr val="0000FF"/>
                </a:solidFill>
                <a:cs typeface="Times New Roman" pitchFamily="18" charset="0"/>
              </a:rPr>
              <a:t>J48 decision trees (=C4.5)</a:t>
            </a:r>
            <a:br>
              <a:rPr lang="en-US" b="1" smtClean="0">
                <a:solidFill>
                  <a:srgbClr val="0000FF"/>
                </a:solidFill>
                <a:cs typeface="Times New Roman" pitchFamily="18" charset="0"/>
              </a:rPr>
            </a:br>
            <a:endParaRPr lang="he-IL" smtClean="0"/>
          </a:p>
        </p:txBody>
      </p:sp>
      <p:pic>
        <p:nvPicPr>
          <p:cNvPr id="20483" name="Picture 2"/>
          <p:cNvPicPr>
            <a:picLocks noGrp="1" noChangeAspect="1" noChangeArrowheads="1"/>
          </p:cNvPicPr>
          <p:nvPr>
            <p:ph idx="1"/>
          </p:nvPr>
        </p:nvPicPr>
        <p:blipFill>
          <a:blip r:embed="rId2" cstate="print"/>
          <a:srcRect l="7999" t="27234" r="7999" b="11864"/>
          <a:stretch>
            <a:fillRect/>
          </a:stretch>
        </p:blipFill>
        <p:spPr>
          <a:xfrm>
            <a:off x="1992314" y="1484314"/>
            <a:ext cx="8193087" cy="4752975"/>
          </a:xfrm>
          <a:noFill/>
        </p:spPr>
      </p:pic>
    </p:spTree>
    <p:extLst>
      <p:ext uri="{BB962C8B-B14F-4D97-AF65-F5344CB8AC3E}">
        <p14:creationId xmlns:p14="http://schemas.microsoft.com/office/powerpoint/2010/main" val="370343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
            </a:r>
            <a:br>
              <a:rPr lang="en-US" b="1" smtClean="0">
                <a:solidFill>
                  <a:srgbClr val="0000FF"/>
                </a:solidFill>
                <a:cs typeface="Times New Roman" pitchFamily="18" charset="0"/>
              </a:rPr>
            </a:br>
            <a:r>
              <a:rPr lang="en-US" b="1" smtClean="0">
                <a:solidFill>
                  <a:srgbClr val="0000FF"/>
                </a:solidFill>
                <a:cs typeface="Times New Roman" pitchFamily="18" charset="0"/>
              </a:rPr>
              <a:t>ID3 decision trees </a:t>
            </a:r>
            <a:br>
              <a:rPr lang="en-US" b="1" smtClean="0">
                <a:solidFill>
                  <a:srgbClr val="0000FF"/>
                </a:solidFill>
                <a:cs typeface="Times New Roman" pitchFamily="18" charset="0"/>
              </a:rPr>
            </a:br>
            <a:endParaRPr lang="he-IL" smtClean="0"/>
          </a:p>
        </p:txBody>
      </p:sp>
      <p:pic>
        <p:nvPicPr>
          <p:cNvPr id="21507" name="Picture 2"/>
          <p:cNvPicPr>
            <a:picLocks noGrp="1" noChangeAspect="1" noChangeArrowheads="1"/>
          </p:cNvPicPr>
          <p:nvPr>
            <p:ph idx="1"/>
          </p:nvPr>
        </p:nvPicPr>
        <p:blipFill>
          <a:blip r:embed="rId2" cstate="print"/>
          <a:srcRect r="37273" b="42091"/>
          <a:stretch>
            <a:fillRect/>
          </a:stretch>
        </p:blipFill>
        <p:spPr>
          <a:xfrm>
            <a:off x="3000376" y="1341438"/>
            <a:ext cx="7127875" cy="5264150"/>
          </a:xfrm>
          <a:noFill/>
        </p:spPr>
      </p:pic>
      <p:sp>
        <p:nvSpPr>
          <p:cNvPr id="5" name="Left Arrow Callout 4"/>
          <p:cNvSpPr/>
          <p:nvPr/>
        </p:nvSpPr>
        <p:spPr>
          <a:xfrm>
            <a:off x="6888164" y="5013325"/>
            <a:ext cx="2016125" cy="719138"/>
          </a:xfrm>
          <a:prstGeom prst="leftArrowCallou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defRPr/>
            </a:pPr>
            <a:r>
              <a:rPr lang="en-US" sz="2000" b="1" dirty="0">
                <a:solidFill>
                  <a:schemeClr val="tx1"/>
                </a:solidFill>
              </a:rPr>
              <a:t>Confusion matrix</a:t>
            </a:r>
            <a:endParaRPr lang="he-IL" sz="2000" b="1" dirty="0">
              <a:solidFill>
                <a:schemeClr val="tx1"/>
              </a:solidFill>
            </a:endParaRPr>
          </a:p>
        </p:txBody>
      </p:sp>
    </p:spTree>
    <p:extLst>
      <p:ext uri="{BB962C8B-B14F-4D97-AF65-F5344CB8AC3E}">
        <p14:creationId xmlns:p14="http://schemas.microsoft.com/office/powerpoint/2010/main" val="193795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
            </a:r>
            <a:br>
              <a:rPr lang="en-US" b="1" smtClean="0">
                <a:solidFill>
                  <a:srgbClr val="0000FF"/>
                </a:solidFill>
                <a:cs typeface="Times New Roman" pitchFamily="18" charset="0"/>
              </a:rPr>
            </a:br>
            <a:r>
              <a:rPr lang="en-US" b="1" smtClean="0">
                <a:solidFill>
                  <a:srgbClr val="0000FF"/>
                </a:solidFill>
                <a:cs typeface="Times New Roman" pitchFamily="18" charset="0"/>
              </a:rPr>
              <a:t>ID3 decision trees </a:t>
            </a:r>
            <a:br>
              <a:rPr lang="en-US" b="1" smtClean="0">
                <a:solidFill>
                  <a:srgbClr val="0000FF"/>
                </a:solidFill>
                <a:cs typeface="Times New Roman" pitchFamily="18" charset="0"/>
              </a:rPr>
            </a:br>
            <a:endParaRPr lang="he-IL" smtClean="0"/>
          </a:p>
        </p:txBody>
      </p:sp>
      <p:pic>
        <p:nvPicPr>
          <p:cNvPr id="22531" name="Picture 2"/>
          <p:cNvPicPr>
            <a:picLocks noGrp="1" noChangeAspect="1" noChangeArrowheads="1"/>
          </p:cNvPicPr>
          <p:nvPr>
            <p:ph idx="1"/>
          </p:nvPr>
        </p:nvPicPr>
        <p:blipFill>
          <a:blip r:embed="rId2" cstate="print"/>
          <a:srcRect r="37910" b="42091"/>
          <a:stretch>
            <a:fillRect/>
          </a:stretch>
        </p:blipFill>
        <p:spPr>
          <a:xfrm>
            <a:off x="2927350" y="1420813"/>
            <a:ext cx="6840538" cy="5103812"/>
          </a:xfrm>
          <a:noFill/>
        </p:spPr>
      </p:pic>
      <p:sp>
        <p:nvSpPr>
          <p:cNvPr id="5" name="Left Arrow Callout 4"/>
          <p:cNvSpPr/>
          <p:nvPr/>
        </p:nvSpPr>
        <p:spPr>
          <a:xfrm>
            <a:off x="6888164" y="4149725"/>
            <a:ext cx="2016125" cy="719138"/>
          </a:xfrm>
          <a:prstGeom prst="leftArrowCallou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defRPr/>
            </a:pPr>
            <a:r>
              <a:rPr lang="en-US" sz="2000" b="1" dirty="0">
                <a:solidFill>
                  <a:schemeClr val="tx1"/>
                </a:solidFill>
              </a:rPr>
              <a:t>Tree</a:t>
            </a:r>
            <a:endParaRPr lang="he-IL" sz="2000" b="1" dirty="0">
              <a:solidFill>
                <a:schemeClr val="tx1"/>
              </a:solidFill>
            </a:endParaRPr>
          </a:p>
        </p:txBody>
      </p:sp>
    </p:spTree>
    <p:extLst>
      <p:ext uri="{BB962C8B-B14F-4D97-AF65-F5344CB8AC3E}">
        <p14:creationId xmlns:p14="http://schemas.microsoft.com/office/powerpoint/2010/main" val="182167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b="1" smtClean="0">
                <a:solidFill>
                  <a:srgbClr val="0000FF"/>
                </a:solidFill>
                <a:cs typeface="Times New Roman" pitchFamily="18" charset="0"/>
              </a:rPr>
              <a:t>Overfitting</a:t>
            </a:r>
            <a:endParaRPr lang="he-IL" b="1" smtClean="0">
              <a:solidFill>
                <a:srgbClr val="0000FF"/>
              </a:solidFill>
            </a:endParaRPr>
          </a:p>
        </p:txBody>
      </p:sp>
      <p:pic>
        <p:nvPicPr>
          <p:cNvPr id="23555" name="Picture 2"/>
          <p:cNvPicPr>
            <a:picLocks noGrp="1" noChangeAspect="1" noChangeArrowheads="1"/>
          </p:cNvPicPr>
          <p:nvPr>
            <p:ph idx="1"/>
          </p:nvPr>
        </p:nvPicPr>
        <p:blipFill>
          <a:blip r:embed="rId2" cstate="print"/>
          <a:srcRect l="9270" t="30861" r="7999" b="11864"/>
          <a:stretch>
            <a:fillRect/>
          </a:stretch>
        </p:blipFill>
        <p:spPr>
          <a:xfrm>
            <a:off x="1992313" y="1412875"/>
            <a:ext cx="8280400" cy="4586288"/>
          </a:xfrm>
          <a:noFill/>
        </p:spPr>
      </p:pic>
    </p:spTree>
    <p:extLst>
      <p:ext uri="{BB962C8B-B14F-4D97-AF65-F5344CB8AC3E}">
        <p14:creationId xmlns:p14="http://schemas.microsoft.com/office/powerpoint/2010/main" val="73220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l="14764" t="20390" r="13770" b="13165"/>
          <a:stretch>
            <a:fillRect/>
          </a:stretch>
        </p:blipFill>
        <p:spPr bwMode="auto">
          <a:xfrm>
            <a:off x="1631950" y="188914"/>
            <a:ext cx="8712200" cy="6480175"/>
          </a:xfrm>
          <a:prstGeom prst="rect">
            <a:avLst/>
          </a:prstGeom>
          <a:noFill/>
          <a:ln w="9525">
            <a:noFill/>
            <a:miter lim="800000"/>
            <a:headEnd/>
            <a:tailEnd/>
          </a:ln>
        </p:spPr>
      </p:pic>
    </p:spTree>
    <p:extLst>
      <p:ext uri="{BB962C8B-B14F-4D97-AF65-F5344CB8AC3E}">
        <p14:creationId xmlns:p14="http://schemas.microsoft.com/office/powerpoint/2010/main" val="159771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latin typeface="Comic Sans MS" pitchFamily="66" charset="0"/>
              </a:rPr>
              <a:t>Inductive learning method</a:t>
            </a:r>
          </a:p>
        </p:txBody>
      </p:sp>
      <p:sp>
        <p:nvSpPr>
          <p:cNvPr id="35843" name="Rectangle 3"/>
          <p:cNvSpPr>
            <a:spLocks noGrp="1" noChangeArrowheads="1"/>
          </p:cNvSpPr>
          <p:nvPr>
            <p:ph type="body" idx="1"/>
          </p:nvPr>
        </p:nvSpPr>
        <p:spPr/>
        <p:txBody>
          <a:bodyPr/>
          <a:lstStyle/>
          <a:p>
            <a:pPr algn="r" rtl="1" eaLnBrk="1" hangingPunct="1"/>
            <a:r>
              <a:rPr lang="he-IL" dirty="0">
                <a:latin typeface="Comic Sans MS" pitchFamily="66" charset="0"/>
              </a:rPr>
              <a:t> נבנה את </a:t>
            </a:r>
            <a:r>
              <a:rPr lang="en-US" dirty="0">
                <a:latin typeface="Comic Sans MS" pitchFamily="66" charset="0"/>
              </a:rPr>
              <a:t>h </a:t>
            </a:r>
            <a:r>
              <a:rPr lang="he-IL" dirty="0">
                <a:latin typeface="Comic Sans MS" pitchFamily="66" charset="0"/>
              </a:rPr>
              <a:t>  כך </a:t>
            </a:r>
            <a:r>
              <a:rPr lang="he-IL" dirty="0" err="1">
                <a:latin typeface="Comic Sans MS" pitchFamily="66" charset="0"/>
              </a:rPr>
              <a:t>שתתתאים</a:t>
            </a:r>
            <a:r>
              <a:rPr lang="he-IL" dirty="0">
                <a:latin typeface="Comic Sans MS" pitchFamily="66" charset="0"/>
              </a:rPr>
              <a:t>\ </a:t>
            </a:r>
            <a:r>
              <a:rPr lang="he-IL" dirty="0" err="1">
                <a:latin typeface="Comic Sans MS" pitchFamily="66" charset="0"/>
              </a:rPr>
              <a:t>תהסכים</a:t>
            </a:r>
            <a:r>
              <a:rPr lang="he-IL" dirty="0">
                <a:latin typeface="Comic Sans MS" pitchFamily="66" charset="0"/>
              </a:rPr>
              <a:t> עם </a:t>
            </a:r>
            <a:r>
              <a:rPr lang="en-US" dirty="0">
                <a:latin typeface="Comic Sans MS" pitchFamily="66" charset="0"/>
              </a:rPr>
              <a:t>f</a:t>
            </a:r>
            <a:r>
              <a:rPr lang="he-IL" dirty="0">
                <a:latin typeface="Comic Sans MS" pitchFamily="66" charset="0"/>
              </a:rPr>
              <a:t> על סט אימון</a:t>
            </a:r>
          </a:p>
          <a:p>
            <a:pPr algn="r" rtl="1" eaLnBrk="1" hangingPunct="1"/>
            <a:r>
              <a:rPr lang="he-IL" dirty="0">
                <a:latin typeface="Comic Sans MS" pitchFamily="66" charset="0"/>
              </a:rPr>
              <a:t>(</a:t>
            </a:r>
            <a:r>
              <a:rPr lang="en-US" dirty="0">
                <a:latin typeface="Comic Sans MS" pitchFamily="66" charset="0"/>
              </a:rPr>
              <a:t>h</a:t>
            </a:r>
            <a:r>
              <a:rPr lang="he-IL" dirty="0">
                <a:latin typeface="Comic Sans MS" pitchFamily="66" charset="0"/>
              </a:rPr>
              <a:t>  יקרא </a:t>
            </a:r>
            <a:r>
              <a:rPr lang="en-US" dirty="0">
                <a:solidFill>
                  <a:schemeClr val="accent2"/>
                </a:solidFill>
                <a:latin typeface="Comic Sans MS" pitchFamily="66" charset="0"/>
              </a:rPr>
              <a:t>consistent </a:t>
            </a:r>
            <a:r>
              <a:rPr lang="he-IL" dirty="0">
                <a:solidFill>
                  <a:schemeClr val="accent2"/>
                </a:solidFill>
                <a:latin typeface="Comic Sans MS" pitchFamily="66" charset="0"/>
              </a:rPr>
              <a:t> </a:t>
            </a:r>
            <a:r>
              <a:rPr lang="he-IL" dirty="0">
                <a:latin typeface="Comic Sans MS" pitchFamily="66" charset="0"/>
              </a:rPr>
              <a:t>אם הוא מתאים לכל </a:t>
            </a:r>
            <a:r>
              <a:rPr lang="en-US" dirty="0">
                <a:latin typeface="Comic Sans MS" pitchFamily="66" charset="0"/>
              </a:rPr>
              <a:t>f</a:t>
            </a:r>
            <a:r>
              <a:rPr lang="he-IL" dirty="0">
                <a:latin typeface="Comic Sans MS" pitchFamily="66" charset="0"/>
              </a:rPr>
              <a:t> בסט הדוגמאות)</a:t>
            </a:r>
            <a:endParaRPr lang="en-US" dirty="0">
              <a:latin typeface="Comic Sans MS" pitchFamily="66" charset="0"/>
            </a:endParaRPr>
          </a:p>
          <a:p>
            <a:pPr eaLnBrk="1" hangingPunct="1"/>
            <a:r>
              <a:rPr lang="en-US" dirty="0">
                <a:latin typeface="Comic Sans MS" pitchFamily="66" charset="0"/>
              </a:rPr>
              <a:t>E.g., curve fitting:
</a:t>
            </a:r>
          </a:p>
          <a:p>
            <a:pPr eaLnBrk="1" hangingPunct="1">
              <a:buFontTx/>
              <a:buNone/>
            </a:pPr>
            <a:endParaRPr lang="en-US" dirty="0">
              <a:latin typeface="Comic Sans MS" pitchFamily="66" charset="0"/>
            </a:endParaRPr>
          </a:p>
        </p:txBody>
      </p:sp>
      <p:pic>
        <p:nvPicPr>
          <p:cNvPr id="35844" name="Picture 6" descr="curve-fitting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929064"/>
            <a:ext cx="3810000"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3" name="Slide Number Placeholder 2"/>
          <p:cNvSpPr>
            <a:spLocks noGrp="1"/>
          </p:cNvSpPr>
          <p:nvPr>
            <p:ph type="sldNum" sz="quarter" idx="4294967295"/>
          </p:nvPr>
        </p:nvSpPr>
        <p:spPr/>
        <p:txBody>
          <a:bodyPr/>
          <a:lstStyle/>
          <a:p>
            <a:pPr rtl="0"/>
            <a:fld id="{6EDAB462-8378-4A72-B037-15DB491BC9D5}" type="slidenum">
              <a:rPr lang="en-US">
                <a:latin typeface="Century Schoolbook"/>
              </a:rPr>
              <a:pPr rtl="0"/>
              <a:t>19</a:t>
            </a:fld>
            <a:endParaRPr lang="en-US">
              <a:latin typeface="Century Schoolbook"/>
            </a:endParaRPr>
          </a:p>
        </p:txBody>
      </p:sp>
    </p:spTree>
    <p:extLst>
      <p:ext uri="{BB962C8B-B14F-4D97-AF65-F5344CB8AC3E}">
        <p14:creationId xmlns:p14="http://schemas.microsoft.com/office/powerpoint/2010/main" val="403235006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2" cstate="print"/>
          <a:srcRect l="10542" t="19724" r="9270" b="11864"/>
          <a:stretch>
            <a:fillRect/>
          </a:stretch>
        </p:blipFill>
        <p:spPr>
          <a:xfrm>
            <a:off x="1747838" y="620714"/>
            <a:ext cx="8559800" cy="5843587"/>
          </a:xfrm>
          <a:noFill/>
        </p:spPr>
      </p:pic>
    </p:spTree>
    <p:extLst>
      <p:ext uri="{BB962C8B-B14F-4D97-AF65-F5344CB8AC3E}">
        <p14:creationId xmlns:p14="http://schemas.microsoft.com/office/powerpoint/2010/main" val="355332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b="1" smtClean="0">
                <a:solidFill>
                  <a:srgbClr val="0000FF"/>
                </a:solidFill>
                <a:cs typeface="Times New Roman" pitchFamily="18" charset="0"/>
              </a:rPr>
              <a:t>Alternative splitting criteria</a:t>
            </a:r>
            <a:endParaRPr lang="he-IL" b="1" smtClean="0">
              <a:solidFill>
                <a:srgbClr val="0000FF"/>
              </a:solidFill>
            </a:endParaRPr>
          </a:p>
        </p:txBody>
      </p:sp>
      <p:sp>
        <p:nvSpPr>
          <p:cNvPr id="3" name="Content Placeholder 2"/>
          <p:cNvSpPr>
            <a:spLocks noGrp="1"/>
          </p:cNvSpPr>
          <p:nvPr>
            <p:ph idx="1"/>
          </p:nvPr>
        </p:nvSpPr>
        <p:spPr>
          <a:xfrm>
            <a:off x="1981200" y="1600201"/>
            <a:ext cx="8229600" cy="4924425"/>
          </a:xfrm>
        </p:spPr>
        <p:txBody>
          <a:bodyPr/>
          <a:lstStyle/>
          <a:p>
            <a:pPr algn="l" rtl="0"/>
            <a:r>
              <a:rPr lang="en-US" dirty="0" smtClean="0">
                <a:cs typeface="Arial" pitchFamily="34" charset="0"/>
              </a:rPr>
              <a:t>Information gain is biased towards multi-valued and continuous attributes.</a:t>
            </a:r>
          </a:p>
          <a:p>
            <a:pPr algn="l" rtl="0"/>
            <a:r>
              <a:rPr lang="en-US" dirty="0" smtClean="0">
                <a:solidFill>
                  <a:srgbClr val="FF0000"/>
                </a:solidFill>
                <a:cs typeface="Arial" pitchFamily="34" charset="0"/>
              </a:rPr>
              <a:t>The Gain Ratio Approach.</a:t>
            </a:r>
            <a:endParaRPr lang="en-US" dirty="0" smtClean="0">
              <a:cs typeface="Arial" pitchFamily="34" charset="0"/>
            </a:endParaRPr>
          </a:p>
          <a:p>
            <a:pPr lvl="1" algn="l" rtl="0"/>
            <a:r>
              <a:rPr lang="en-US" dirty="0" smtClean="0">
                <a:cs typeface="Arial" pitchFamily="34" charset="0"/>
              </a:rPr>
              <a:t>“Punish” the multi-valued attributes via dividing their information gain by the Split Information.</a:t>
            </a:r>
          </a:p>
          <a:p>
            <a:pPr lvl="1" algn="l" rtl="0"/>
            <a:r>
              <a:rPr lang="en-US" dirty="0" smtClean="0">
                <a:cs typeface="Arial" pitchFamily="34" charset="0"/>
              </a:rPr>
              <a:t>The Split Information </a:t>
            </a:r>
            <a:r>
              <a:rPr lang="en-US" i="1" dirty="0" smtClean="0">
                <a:solidFill>
                  <a:srgbClr val="FF0000"/>
                </a:solidFill>
                <a:cs typeface="Arial" pitchFamily="34" charset="0"/>
              </a:rPr>
              <a:t>IV(A)</a:t>
            </a:r>
            <a:r>
              <a:rPr lang="en-US" dirty="0" smtClean="0">
                <a:cs typeface="Arial" pitchFamily="34" charset="0"/>
              </a:rPr>
              <a:t>represents the entropy of the tested attribute (in contrast to the entropy of the target attribute).</a:t>
            </a:r>
          </a:p>
          <a:p>
            <a:pPr lvl="1" algn="l" rtl="0"/>
            <a:r>
              <a:rPr lang="en-US" dirty="0" smtClean="0">
                <a:cs typeface="Arial" pitchFamily="34" charset="0"/>
              </a:rPr>
              <a:t>The Gain Ratio: </a:t>
            </a:r>
            <a:r>
              <a:rPr lang="en-US" i="1" dirty="0" smtClean="0">
                <a:solidFill>
                  <a:srgbClr val="FF0000"/>
                </a:solidFill>
                <a:cs typeface="Arial" pitchFamily="34" charset="0"/>
              </a:rPr>
              <a:t>gain(A) / IV(A)</a:t>
            </a:r>
            <a:r>
              <a:rPr lang="en-US" i="1" dirty="0" smtClean="0">
                <a:cs typeface="Arial" pitchFamily="34" charset="0"/>
              </a:rPr>
              <a:t>.</a:t>
            </a:r>
            <a:r>
              <a:rPr lang="en-US" b="1" dirty="0" smtClean="0">
                <a:cs typeface="Arial" pitchFamily="34" charset="0"/>
              </a:rPr>
              <a:t> (Quinlan, 1993 in </a:t>
            </a:r>
            <a:r>
              <a:rPr lang="en-US" b="1" dirty="0" err="1" smtClean="0">
                <a:cs typeface="Arial" pitchFamily="34" charset="0"/>
              </a:rPr>
              <a:t>corporating</a:t>
            </a:r>
            <a:r>
              <a:rPr lang="en-US" b="1" dirty="0" smtClean="0">
                <a:cs typeface="Arial" pitchFamily="34" charset="0"/>
              </a:rPr>
              <a:t> in C4.5)</a:t>
            </a:r>
            <a:endParaRPr lang="en-US" dirty="0" smtClean="0">
              <a:cs typeface="Arial" pitchFamily="34" charset="0"/>
            </a:endParaRPr>
          </a:p>
          <a:p>
            <a:pPr algn="l" rtl="0"/>
            <a:endParaRPr lang="he-IL" dirty="0" smtClean="0">
              <a:solidFill>
                <a:srgbClr val="FF0000"/>
              </a:solidFill>
            </a:endParaRPr>
          </a:p>
        </p:txBody>
      </p:sp>
    </p:spTree>
    <p:extLst>
      <p:ext uri="{BB962C8B-B14F-4D97-AF65-F5344CB8AC3E}">
        <p14:creationId xmlns:p14="http://schemas.microsoft.com/office/powerpoint/2010/main" val="288902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fontScale="90000"/>
          </a:bodyPr>
          <a:lstStyle/>
          <a:p>
            <a:pPr rtl="0"/>
            <a:r>
              <a:rPr lang="en-US" b="1" smtClean="0">
                <a:solidFill>
                  <a:srgbClr val="0000FF"/>
                </a:solidFill>
                <a:cs typeface="Times New Roman" pitchFamily="18" charset="0"/>
              </a:rPr>
              <a:t>Gain Ratio</a:t>
            </a:r>
            <a:br>
              <a:rPr lang="en-US" b="1" smtClean="0">
                <a:solidFill>
                  <a:srgbClr val="0000FF"/>
                </a:solidFill>
                <a:cs typeface="Times New Roman" pitchFamily="18" charset="0"/>
              </a:rPr>
            </a:br>
            <a:r>
              <a:rPr lang="en-US" b="1" smtClean="0">
                <a:solidFill>
                  <a:srgbClr val="0000FF"/>
                </a:solidFill>
                <a:cs typeface="Times New Roman" pitchFamily="18" charset="0"/>
              </a:rPr>
              <a:t> Can I play Golf today? - Example</a:t>
            </a:r>
            <a:endParaRPr lang="he-IL" b="1" smtClean="0">
              <a:solidFill>
                <a:srgbClr val="0000FF"/>
              </a:solidFill>
            </a:endParaRPr>
          </a:p>
        </p:txBody>
      </p:sp>
      <p:graphicFrame>
        <p:nvGraphicFramePr>
          <p:cNvPr id="4" name="Table 3"/>
          <p:cNvGraphicFramePr>
            <a:graphicFrameLocks noGrp="1"/>
          </p:cNvGraphicFramePr>
          <p:nvPr/>
        </p:nvGraphicFramePr>
        <p:xfrm>
          <a:off x="1668463" y="1628776"/>
          <a:ext cx="720080" cy="4864315"/>
        </p:xfrm>
        <a:graphic>
          <a:graphicData uri="http://schemas.openxmlformats.org/drawingml/2006/table">
            <a:tbl>
              <a:tblPr/>
              <a:tblGrid>
                <a:gridCol w="720080">
                  <a:extLst>
                    <a:ext uri="{9D8B030D-6E8A-4147-A177-3AD203B41FA5}">
                      <a16:colId xmlns:a16="http://schemas.microsoft.com/office/drawing/2014/main" val="20000"/>
                    </a:ext>
                  </a:extLst>
                </a:gridCol>
              </a:tblGrid>
              <a:tr h="566017">
                <a:tc>
                  <a:txBody>
                    <a:bodyPr/>
                    <a:lstStyle/>
                    <a:p>
                      <a:pPr algn="l" fontAlgn="b"/>
                      <a:r>
                        <a:rPr lang="en-US" sz="1400" b="1" i="0" u="none" strike="noStrike" dirty="0" smtClean="0">
                          <a:solidFill>
                            <a:srgbClr val="000000"/>
                          </a:solidFill>
                          <a:latin typeface="Arial"/>
                        </a:rPr>
                        <a:t>outlook</a:t>
                      </a:r>
                      <a:endParaRPr lang="en-US" sz="1400" b="1" i="0" u="none" strike="noStrike" dirty="0">
                        <a:solidFill>
                          <a:srgbClr val="0000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FF"/>
                          </a:solidFill>
                          <a:latin typeface="Arial"/>
                        </a:rPr>
                        <a:t>sunny</a:t>
                      </a:r>
                      <a:r>
                        <a:rPr lang="en-US" sz="1400" b="0" i="0" u="none" strike="noStrike" dirty="0">
                          <a:solidFill>
                            <a:srgbClr val="000000"/>
                          </a:solidFill>
                          <a:latin typeface="Arial"/>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FF"/>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7030A0"/>
                          </a:solidFill>
                          <a:latin typeface="Arial"/>
                        </a:rPr>
                        <a:t>overcast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7030A0"/>
                          </a:solidFill>
                          <a:latin typeface="Arial"/>
                        </a:rPr>
                        <a:t>overcast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FF"/>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00FF"/>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0000FF"/>
                          </a:solidFill>
                          <a:latin typeface="Arial"/>
                        </a:rPr>
                        <a:t>sunny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7030A0"/>
                          </a:solidFill>
                          <a:latin typeface="Arial"/>
                        </a:rPr>
                        <a:t>overcast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7030A0"/>
                          </a:solidFill>
                          <a:latin typeface="Arial"/>
                        </a:rPr>
                        <a:t>overcast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009900"/>
                          </a:solidFill>
                          <a:latin typeface="Arial"/>
                        </a:rPr>
                        <a:t>rainy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5" name="TextBox 4"/>
          <p:cNvSpPr txBox="1"/>
          <p:nvPr/>
        </p:nvSpPr>
        <p:spPr>
          <a:xfrm>
            <a:off x="2855914" y="2420939"/>
            <a:ext cx="7343775" cy="954087"/>
          </a:xfrm>
          <a:prstGeom prst="rect">
            <a:avLst/>
          </a:prstGeom>
          <a:noFill/>
        </p:spPr>
        <p:txBody>
          <a:bodyPr rtlCol="1">
            <a:spAutoFit/>
          </a:bodyPr>
          <a:lstStyle/>
          <a:p>
            <a:pPr algn="l" rtl="0">
              <a:defRPr/>
            </a:pPr>
            <a:r>
              <a:rPr lang="en-US" sz="2800" b="1" dirty="0"/>
              <a:t>IV(outlook) </a:t>
            </a:r>
            <a:r>
              <a:rPr lang="en-US" dirty="0"/>
              <a:t>= </a:t>
            </a:r>
            <a:r>
              <a:rPr lang="en-US" dirty="0">
                <a:solidFill>
                  <a:srgbClr val="0000FF"/>
                </a:solidFill>
              </a:rPr>
              <a:t>0.36*log0.36</a:t>
            </a:r>
            <a:r>
              <a:rPr lang="en-US" dirty="0"/>
              <a:t>+</a:t>
            </a:r>
            <a:r>
              <a:rPr lang="en-US" dirty="0">
                <a:solidFill>
                  <a:srgbClr val="7030A0"/>
                </a:solidFill>
              </a:rPr>
              <a:t>0.28*log0.28</a:t>
            </a:r>
            <a:r>
              <a:rPr lang="en-US" dirty="0"/>
              <a:t>+</a:t>
            </a:r>
            <a:r>
              <a:rPr lang="en-US" dirty="0">
                <a:solidFill>
                  <a:srgbClr val="009900"/>
                </a:solidFill>
              </a:rPr>
              <a:t>0.36*log0.36</a:t>
            </a:r>
          </a:p>
          <a:p>
            <a:pPr algn="l" rtl="0">
              <a:defRPr/>
            </a:pPr>
            <a:r>
              <a:rPr lang="en-US" dirty="0">
                <a:solidFill>
                  <a:srgbClr val="009900"/>
                </a:solidFill>
              </a:rPr>
              <a:t>                      </a:t>
            </a:r>
            <a:r>
              <a:rPr lang="en-US" dirty="0"/>
              <a:t>=</a:t>
            </a:r>
            <a:r>
              <a:rPr lang="en-US" dirty="0">
                <a:solidFill>
                  <a:srgbClr val="0000FF"/>
                </a:solidFill>
              </a:rPr>
              <a:t>0.36*1.49</a:t>
            </a:r>
            <a:r>
              <a:rPr lang="en-US" dirty="0"/>
              <a:t>+</a:t>
            </a:r>
            <a:r>
              <a:rPr lang="en-US" dirty="0">
                <a:solidFill>
                  <a:srgbClr val="7030A0"/>
                </a:solidFill>
              </a:rPr>
              <a:t>0.28*1.8</a:t>
            </a:r>
            <a:r>
              <a:rPr lang="en-US" dirty="0"/>
              <a:t>+</a:t>
            </a:r>
            <a:r>
              <a:rPr lang="en-US" dirty="0">
                <a:solidFill>
                  <a:srgbClr val="009900"/>
                </a:solidFill>
              </a:rPr>
              <a:t>0.36*1.49 </a:t>
            </a:r>
            <a:r>
              <a:rPr lang="en-US" dirty="0"/>
              <a:t>= </a:t>
            </a:r>
            <a:r>
              <a:rPr lang="en-US" sz="2800" dirty="0"/>
              <a:t>1.5768</a:t>
            </a:r>
            <a:endParaRPr lang="he-IL" sz="2800" dirty="0"/>
          </a:p>
        </p:txBody>
      </p:sp>
      <p:sp>
        <p:nvSpPr>
          <p:cNvPr id="6" name="TextBox 5"/>
          <p:cNvSpPr txBox="1"/>
          <p:nvPr/>
        </p:nvSpPr>
        <p:spPr>
          <a:xfrm>
            <a:off x="2782888" y="3338514"/>
            <a:ext cx="7345362" cy="523875"/>
          </a:xfrm>
          <a:prstGeom prst="rect">
            <a:avLst/>
          </a:prstGeom>
          <a:noFill/>
        </p:spPr>
        <p:txBody>
          <a:bodyPr rtlCol="1">
            <a:spAutoFit/>
          </a:bodyPr>
          <a:lstStyle/>
          <a:p>
            <a:pPr algn="l" rtl="0">
              <a:defRPr/>
            </a:pPr>
            <a:r>
              <a:rPr lang="en-US" sz="2800" b="1" dirty="0"/>
              <a:t>Gain(outlook) </a:t>
            </a:r>
            <a:r>
              <a:rPr lang="en-US" dirty="0"/>
              <a:t>= </a:t>
            </a:r>
            <a:r>
              <a:rPr lang="en-US" sz="2800" dirty="0"/>
              <a:t>2.46</a:t>
            </a:r>
            <a:endParaRPr lang="he-IL" sz="2800" dirty="0"/>
          </a:p>
        </p:txBody>
      </p:sp>
      <p:sp>
        <p:nvSpPr>
          <p:cNvPr id="7" name="TextBox 6"/>
          <p:cNvSpPr txBox="1"/>
          <p:nvPr/>
        </p:nvSpPr>
        <p:spPr>
          <a:xfrm>
            <a:off x="2782888" y="4005264"/>
            <a:ext cx="7345362" cy="522287"/>
          </a:xfrm>
          <a:prstGeom prst="rect">
            <a:avLst/>
          </a:prstGeom>
          <a:noFill/>
        </p:spPr>
        <p:txBody>
          <a:bodyPr rtlCol="1">
            <a:spAutoFit/>
          </a:bodyPr>
          <a:lstStyle/>
          <a:p>
            <a:pPr algn="l" rtl="0">
              <a:defRPr/>
            </a:pPr>
            <a:r>
              <a:rPr lang="en-US" sz="2800" b="1" dirty="0"/>
              <a:t>Gain ratio(outlook) </a:t>
            </a:r>
            <a:r>
              <a:rPr lang="en-US" dirty="0"/>
              <a:t>= </a:t>
            </a:r>
            <a:r>
              <a:rPr lang="en-US" sz="2800" dirty="0"/>
              <a:t>2.46/1.5768 = 1.56</a:t>
            </a:r>
            <a:endParaRPr lang="he-IL" sz="2800" dirty="0"/>
          </a:p>
        </p:txBody>
      </p:sp>
    </p:spTree>
    <p:extLst>
      <p:ext uri="{BB962C8B-B14F-4D97-AF65-F5344CB8AC3E}">
        <p14:creationId xmlns:p14="http://schemas.microsoft.com/office/powerpoint/2010/main" val="426298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Gain Ratio</a:t>
            </a:r>
            <a:br>
              <a:rPr lang="en-US" b="1" smtClean="0">
                <a:solidFill>
                  <a:srgbClr val="0000FF"/>
                </a:solidFill>
                <a:cs typeface="Times New Roman" pitchFamily="18" charset="0"/>
              </a:rPr>
            </a:br>
            <a:r>
              <a:rPr lang="en-US" b="1" smtClean="0">
                <a:solidFill>
                  <a:srgbClr val="0000FF"/>
                </a:solidFill>
                <a:cs typeface="Times New Roman" pitchFamily="18" charset="0"/>
              </a:rPr>
              <a:t> Can I play Golf today? - Example</a:t>
            </a:r>
            <a:endParaRPr lang="he-IL" smtClean="0"/>
          </a:p>
        </p:txBody>
      </p:sp>
      <p:graphicFrame>
        <p:nvGraphicFramePr>
          <p:cNvPr id="4" name="Table 3"/>
          <p:cNvGraphicFramePr>
            <a:graphicFrameLocks noGrp="1"/>
          </p:cNvGraphicFramePr>
          <p:nvPr/>
        </p:nvGraphicFramePr>
        <p:xfrm>
          <a:off x="1703388" y="1655764"/>
          <a:ext cx="1093788" cy="4725151"/>
        </p:xfrm>
        <a:graphic>
          <a:graphicData uri="http://schemas.openxmlformats.org/drawingml/2006/table">
            <a:tbl>
              <a:tblPr/>
              <a:tblGrid>
                <a:gridCol w="1093788">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temperature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FF"/>
                          </a:solidFill>
                          <a:latin typeface="Arial"/>
                        </a:rPr>
                        <a:t>hot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FF"/>
                          </a:solidFill>
                          <a:latin typeface="Arial"/>
                        </a:rPr>
                        <a:t>hot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FF"/>
                          </a:solidFill>
                          <a:latin typeface="Arial"/>
                        </a:rPr>
                        <a:t>hot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7030A0"/>
                          </a:solidFill>
                          <a:latin typeface="Arial"/>
                        </a:rPr>
                        <a:t>mild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smtClean="0">
                          <a:solidFill>
                            <a:srgbClr val="009900"/>
                          </a:solidFill>
                          <a:latin typeface="Arial"/>
                        </a:rPr>
                        <a:t>cool</a:t>
                      </a:r>
                      <a:endParaRPr lang="en-US" sz="1400" b="0" i="0" u="none" strike="noStrike" dirty="0">
                        <a:solidFill>
                          <a:srgbClr val="009900"/>
                        </a:solidFill>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009900"/>
                          </a:solidFill>
                          <a:latin typeface="Arial"/>
                        </a:rPr>
                        <a:t>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009900"/>
                          </a:solidFill>
                          <a:latin typeface="Arial"/>
                        </a:rPr>
                        <a:t>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9900"/>
                          </a:solidFill>
                          <a:latin typeface="Arial"/>
                        </a:rPr>
                        <a:t>cool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0000FF"/>
                          </a:solidFill>
                          <a:latin typeface="Arial"/>
                        </a:rPr>
                        <a:t>hot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7030A0"/>
                          </a:solidFill>
                          <a:latin typeface="Arial"/>
                        </a:rPr>
                        <a:t>mild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5" name="TextBox 4"/>
          <p:cNvSpPr txBox="1"/>
          <p:nvPr/>
        </p:nvSpPr>
        <p:spPr>
          <a:xfrm>
            <a:off x="3143251" y="2420939"/>
            <a:ext cx="7345363" cy="954087"/>
          </a:xfrm>
          <a:prstGeom prst="rect">
            <a:avLst/>
          </a:prstGeom>
          <a:noFill/>
        </p:spPr>
        <p:txBody>
          <a:bodyPr rtlCol="1">
            <a:spAutoFit/>
          </a:bodyPr>
          <a:lstStyle/>
          <a:p>
            <a:pPr algn="l" rtl="0">
              <a:defRPr/>
            </a:pPr>
            <a:r>
              <a:rPr lang="en-US" sz="2800" b="1" dirty="0"/>
              <a:t>IV(</a:t>
            </a:r>
            <a:r>
              <a:rPr lang="en-US" sz="2800" b="1" dirty="0" err="1"/>
              <a:t>temprature</a:t>
            </a:r>
            <a:r>
              <a:rPr lang="en-US" sz="2800" b="1" dirty="0"/>
              <a:t>) </a:t>
            </a:r>
            <a:r>
              <a:rPr lang="en-US" dirty="0"/>
              <a:t>= </a:t>
            </a:r>
            <a:r>
              <a:rPr lang="en-US" dirty="0">
                <a:solidFill>
                  <a:srgbClr val="0000FF"/>
                </a:solidFill>
              </a:rPr>
              <a:t>0.28*log0.28</a:t>
            </a:r>
            <a:r>
              <a:rPr lang="en-US" dirty="0"/>
              <a:t>+</a:t>
            </a:r>
            <a:r>
              <a:rPr lang="en-US" dirty="0">
                <a:solidFill>
                  <a:srgbClr val="7030A0"/>
                </a:solidFill>
              </a:rPr>
              <a:t>0.43*log0.43</a:t>
            </a:r>
            <a:r>
              <a:rPr lang="en-US" dirty="0"/>
              <a:t>+</a:t>
            </a:r>
            <a:r>
              <a:rPr lang="en-US" dirty="0">
                <a:solidFill>
                  <a:srgbClr val="009900"/>
                </a:solidFill>
              </a:rPr>
              <a:t>0.28*log0.28</a:t>
            </a:r>
          </a:p>
          <a:p>
            <a:pPr algn="l" rtl="0">
              <a:defRPr/>
            </a:pPr>
            <a:r>
              <a:rPr lang="en-US" dirty="0">
                <a:solidFill>
                  <a:srgbClr val="009900"/>
                </a:solidFill>
              </a:rPr>
              <a:t>                      </a:t>
            </a:r>
            <a:r>
              <a:rPr lang="en-US" dirty="0"/>
              <a:t>=</a:t>
            </a:r>
            <a:r>
              <a:rPr lang="en-US" dirty="0">
                <a:solidFill>
                  <a:srgbClr val="0000FF"/>
                </a:solidFill>
              </a:rPr>
              <a:t>0.28*1.8</a:t>
            </a:r>
            <a:r>
              <a:rPr lang="en-US" dirty="0"/>
              <a:t>+</a:t>
            </a:r>
            <a:r>
              <a:rPr lang="en-US" dirty="0">
                <a:solidFill>
                  <a:srgbClr val="7030A0"/>
                </a:solidFill>
              </a:rPr>
              <a:t>0.43*1.22</a:t>
            </a:r>
            <a:r>
              <a:rPr lang="en-US" dirty="0"/>
              <a:t>+</a:t>
            </a:r>
            <a:r>
              <a:rPr lang="en-US" dirty="0">
                <a:solidFill>
                  <a:srgbClr val="009900"/>
                </a:solidFill>
              </a:rPr>
              <a:t>0.28*1.8 </a:t>
            </a:r>
            <a:r>
              <a:rPr lang="en-US" dirty="0"/>
              <a:t>= </a:t>
            </a:r>
            <a:r>
              <a:rPr lang="en-US" sz="2800" dirty="0"/>
              <a:t>1.5326</a:t>
            </a:r>
            <a:endParaRPr lang="he-IL" sz="2800" dirty="0"/>
          </a:p>
        </p:txBody>
      </p:sp>
      <p:sp>
        <p:nvSpPr>
          <p:cNvPr id="6" name="TextBox 5"/>
          <p:cNvSpPr txBox="1"/>
          <p:nvPr/>
        </p:nvSpPr>
        <p:spPr>
          <a:xfrm>
            <a:off x="3071813" y="3338514"/>
            <a:ext cx="7345362" cy="523875"/>
          </a:xfrm>
          <a:prstGeom prst="rect">
            <a:avLst/>
          </a:prstGeom>
          <a:noFill/>
        </p:spPr>
        <p:txBody>
          <a:bodyPr rtlCol="1">
            <a:spAutoFit/>
          </a:bodyPr>
          <a:lstStyle/>
          <a:p>
            <a:pPr algn="l" rtl="0">
              <a:defRPr/>
            </a:pPr>
            <a:r>
              <a:rPr lang="en-US" sz="2800" b="1" dirty="0"/>
              <a:t>Gain(</a:t>
            </a:r>
            <a:r>
              <a:rPr lang="en-US" sz="2800" b="1" dirty="0" err="1"/>
              <a:t>temprature</a:t>
            </a:r>
            <a:r>
              <a:rPr lang="en-US" sz="2800" b="1" dirty="0"/>
              <a:t>) </a:t>
            </a:r>
            <a:r>
              <a:rPr lang="en-US" dirty="0"/>
              <a:t>= </a:t>
            </a:r>
            <a:r>
              <a:rPr lang="en-US" sz="2800" dirty="0"/>
              <a:t>2.16</a:t>
            </a:r>
            <a:endParaRPr lang="he-IL" sz="2800" dirty="0"/>
          </a:p>
        </p:txBody>
      </p:sp>
      <p:sp>
        <p:nvSpPr>
          <p:cNvPr id="7" name="TextBox 6"/>
          <p:cNvSpPr txBox="1"/>
          <p:nvPr/>
        </p:nvSpPr>
        <p:spPr>
          <a:xfrm>
            <a:off x="3071813" y="4005264"/>
            <a:ext cx="7345362" cy="522287"/>
          </a:xfrm>
          <a:prstGeom prst="rect">
            <a:avLst/>
          </a:prstGeom>
          <a:noFill/>
        </p:spPr>
        <p:txBody>
          <a:bodyPr rtlCol="1">
            <a:spAutoFit/>
          </a:bodyPr>
          <a:lstStyle/>
          <a:p>
            <a:pPr algn="l" rtl="0">
              <a:defRPr/>
            </a:pPr>
            <a:r>
              <a:rPr lang="en-US" sz="2800" b="1" dirty="0"/>
              <a:t>Gain ratio(</a:t>
            </a:r>
            <a:r>
              <a:rPr lang="en-US" sz="2800" b="1" dirty="0" err="1"/>
              <a:t>temprature</a:t>
            </a:r>
            <a:r>
              <a:rPr lang="en-US" sz="2800" b="1" dirty="0"/>
              <a:t>) </a:t>
            </a:r>
            <a:r>
              <a:rPr lang="en-US" dirty="0"/>
              <a:t>= </a:t>
            </a:r>
            <a:r>
              <a:rPr lang="en-US" sz="2800" dirty="0"/>
              <a:t>2.16/1.5326 = 1.4</a:t>
            </a:r>
            <a:endParaRPr lang="he-IL" sz="2800" dirty="0"/>
          </a:p>
        </p:txBody>
      </p:sp>
    </p:spTree>
    <p:extLst>
      <p:ext uri="{BB962C8B-B14F-4D97-AF65-F5344CB8AC3E}">
        <p14:creationId xmlns:p14="http://schemas.microsoft.com/office/powerpoint/2010/main" val="154014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Gain Ratio</a:t>
            </a:r>
            <a:br>
              <a:rPr lang="en-US" b="1" smtClean="0">
                <a:solidFill>
                  <a:srgbClr val="0000FF"/>
                </a:solidFill>
                <a:cs typeface="Times New Roman" pitchFamily="18" charset="0"/>
              </a:rPr>
            </a:br>
            <a:r>
              <a:rPr lang="en-US" b="1" smtClean="0">
                <a:solidFill>
                  <a:srgbClr val="0000FF"/>
                </a:solidFill>
                <a:cs typeface="Times New Roman" pitchFamily="18" charset="0"/>
              </a:rPr>
              <a:t> Can I play Golf today? - Example</a:t>
            </a:r>
            <a:endParaRPr lang="he-IL" smtClean="0"/>
          </a:p>
        </p:txBody>
      </p:sp>
      <p:graphicFrame>
        <p:nvGraphicFramePr>
          <p:cNvPr id="4" name="Table 3"/>
          <p:cNvGraphicFramePr>
            <a:graphicFrameLocks noGrp="1"/>
          </p:cNvGraphicFramePr>
          <p:nvPr/>
        </p:nvGraphicFramePr>
        <p:xfrm>
          <a:off x="1774825" y="1655764"/>
          <a:ext cx="936104" cy="4725151"/>
        </p:xfrm>
        <a:graphic>
          <a:graphicData uri="http://schemas.openxmlformats.org/drawingml/2006/table">
            <a:tbl>
              <a:tblPr/>
              <a:tblGrid>
                <a:gridCol w="936104">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 humidity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7030A0"/>
                          </a:solidFill>
                          <a:latin typeface="Arial"/>
                        </a:rPr>
                        <a:t>normal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0000FF"/>
                          </a:solidFill>
                          <a:latin typeface="Arial"/>
                        </a:rPr>
                        <a:t>high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5" name="TextBox 4"/>
          <p:cNvSpPr txBox="1"/>
          <p:nvPr/>
        </p:nvSpPr>
        <p:spPr>
          <a:xfrm>
            <a:off x="3143251" y="2420939"/>
            <a:ext cx="7345363" cy="523875"/>
          </a:xfrm>
          <a:prstGeom prst="rect">
            <a:avLst/>
          </a:prstGeom>
          <a:noFill/>
        </p:spPr>
        <p:txBody>
          <a:bodyPr rtlCol="1">
            <a:spAutoFit/>
          </a:bodyPr>
          <a:lstStyle/>
          <a:p>
            <a:pPr algn="l" rtl="0">
              <a:defRPr/>
            </a:pPr>
            <a:r>
              <a:rPr lang="en-US" sz="2800" b="1" dirty="0"/>
              <a:t>IV(humidity) </a:t>
            </a:r>
            <a:r>
              <a:rPr lang="en-US" dirty="0"/>
              <a:t>= </a:t>
            </a:r>
            <a:r>
              <a:rPr lang="en-US" dirty="0">
                <a:solidFill>
                  <a:srgbClr val="0000FF"/>
                </a:solidFill>
              </a:rPr>
              <a:t>0.5*1</a:t>
            </a:r>
            <a:r>
              <a:rPr lang="en-US" dirty="0"/>
              <a:t>+</a:t>
            </a:r>
            <a:r>
              <a:rPr lang="en-US" dirty="0">
                <a:solidFill>
                  <a:srgbClr val="7030A0"/>
                </a:solidFill>
              </a:rPr>
              <a:t>0.5*1</a:t>
            </a:r>
            <a:r>
              <a:rPr lang="en-US" dirty="0">
                <a:solidFill>
                  <a:srgbClr val="009900"/>
                </a:solidFill>
              </a:rPr>
              <a:t> </a:t>
            </a:r>
            <a:r>
              <a:rPr lang="en-US" dirty="0"/>
              <a:t>= </a:t>
            </a:r>
            <a:r>
              <a:rPr lang="en-US" sz="2800" dirty="0"/>
              <a:t>1</a:t>
            </a:r>
            <a:endParaRPr lang="he-IL" sz="2800" dirty="0"/>
          </a:p>
        </p:txBody>
      </p:sp>
      <p:sp>
        <p:nvSpPr>
          <p:cNvPr id="6" name="TextBox 5"/>
          <p:cNvSpPr txBox="1"/>
          <p:nvPr/>
        </p:nvSpPr>
        <p:spPr>
          <a:xfrm>
            <a:off x="3071813" y="3213101"/>
            <a:ext cx="7345362" cy="523875"/>
          </a:xfrm>
          <a:prstGeom prst="rect">
            <a:avLst/>
          </a:prstGeom>
          <a:noFill/>
        </p:spPr>
        <p:txBody>
          <a:bodyPr rtlCol="1">
            <a:spAutoFit/>
          </a:bodyPr>
          <a:lstStyle/>
          <a:p>
            <a:pPr algn="l" rtl="0">
              <a:defRPr/>
            </a:pPr>
            <a:r>
              <a:rPr lang="en-US" sz="2800" b="1" dirty="0"/>
              <a:t>Gain(humidity) </a:t>
            </a:r>
            <a:r>
              <a:rPr lang="en-US" dirty="0"/>
              <a:t>= </a:t>
            </a:r>
            <a:r>
              <a:rPr lang="en-US" sz="2800" dirty="0"/>
              <a:t>2.28</a:t>
            </a:r>
            <a:endParaRPr lang="he-IL" sz="2800" dirty="0"/>
          </a:p>
        </p:txBody>
      </p:sp>
      <p:sp>
        <p:nvSpPr>
          <p:cNvPr id="7" name="TextBox 6"/>
          <p:cNvSpPr txBox="1"/>
          <p:nvPr/>
        </p:nvSpPr>
        <p:spPr>
          <a:xfrm>
            <a:off x="3071813" y="4005264"/>
            <a:ext cx="7345362" cy="522287"/>
          </a:xfrm>
          <a:prstGeom prst="rect">
            <a:avLst/>
          </a:prstGeom>
          <a:noFill/>
        </p:spPr>
        <p:txBody>
          <a:bodyPr rtlCol="1">
            <a:spAutoFit/>
          </a:bodyPr>
          <a:lstStyle/>
          <a:p>
            <a:pPr algn="l" rtl="0">
              <a:defRPr/>
            </a:pPr>
            <a:r>
              <a:rPr lang="en-US" sz="2800" b="1" dirty="0"/>
              <a:t>Gain ratio(humidity) </a:t>
            </a:r>
            <a:r>
              <a:rPr lang="en-US" dirty="0"/>
              <a:t>= </a:t>
            </a:r>
            <a:r>
              <a:rPr lang="en-US" sz="2800" dirty="0"/>
              <a:t>2.28/1 = 2.28</a:t>
            </a:r>
            <a:endParaRPr lang="he-IL" sz="2800" dirty="0"/>
          </a:p>
        </p:txBody>
      </p:sp>
    </p:spTree>
    <p:extLst>
      <p:ext uri="{BB962C8B-B14F-4D97-AF65-F5344CB8AC3E}">
        <p14:creationId xmlns:p14="http://schemas.microsoft.com/office/powerpoint/2010/main" val="1347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Gain Ratio</a:t>
            </a:r>
            <a:br>
              <a:rPr lang="en-US" b="1" smtClean="0">
                <a:solidFill>
                  <a:srgbClr val="0000FF"/>
                </a:solidFill>
                <a:cs typeface="Times New Roman" pitchFamily="18" charset="0"/>
              </a:rPr>
            </a:br>
            <a:r>
              <a:rPr lang="en-US" b="1" smtClean="0">
                <a:solidFill>
                  <a:srgbClr val="0000FF"/>
                </a:solidFill>
                <a:cs typeface="Times New Roman" pitchFamily="18" charset="0"/>
              </a:rPr>
              <a:t> Can I play Golf today? - Example</a:t>
            </a:r>
            <a:endParaRPr lang="he-IL" smtClean="0"/>
          </a:p>
        </p:txBody>
      </p:sp>
      <p:graphicFrame>
        <p:nvGraphicFramePr>
          <p:cNvPr id="4" name="Table 3"/>
          <p:cNvGraphicFramePr>
            <a:graphicFrameLocks noGrp="1"/>
          </p:cNvGraphicFramePr>
          <p:nvPr/>
        </p:nvGraphicFramePr>
        <p:xfrm>
          <a:off x="1847850" y="1655764"/>
          <a:ext cx="792088" cy="4725151"/>
        </p:xfrm>
        <a:graphic>
          <a:graphicData uri="http://schemas.openxmlformats.org/drawingml/2006/table">
            <a:tbl>
              <a:tblPr/>
              <a:tblGrid>
                <a:gridCol w="792088">
                  <a:extLst>
                    <a:ext uri="{9D8B030D-6E8A-4147-A177-3AD203B41FA5}">
                      <a16:colId xmlns:a16="http://schemas.microsoft.com/office/drawing/2014/main" val="20000"/>
                    </a:ext>
                  </a:extLst>
                </a:gridCol>
              </a:tblGrid>
              <a:tr h="566017">
                <a:tc>
                  <a:txBody>
                    <a:bodyPr/>
                    <a:lstStyle/>
                    <a:p>
                      <a:pPr algn="l" fontAlgn="b"/>
                      <a:r>
                        <a:rPr lang="en-US" sz="1400" b="1" i="0" u="none" strike="noStrike" dirty="0">
                          <a:solidFill>
                            <a:srgbClr val="000000"/>
                          </a:solidFill>
                          <a:latin typeface="Arial"/>
                        </a:rPr>
                        <a:t>windy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7081">
                <a:tc>
                  <a:txBody>
                    <a:bodyPr/>
                    <a:lstStyle/>
                    <a:p>
                      <a:pPr algn="l" fontAlgn="b"/>
                      <a:r>
                        <a:rPr lang="en-US" sz="1400" b="0" i="0" u="none" strike="noStrike" dirty="0">
                          <a:solidFill>
                            <a:srgbClr val="0000FF"/>
                          </a:solidFill>
                          <a:latin typeface="Arial"/>
                        </a:rPr>
                        <a:t>FALSE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7081">
                <a:tc>
                  <a:txBody>
                    <a:bodyPr/>
                    <a:lstStyle/>
                    <a:p>
                      <a:pPr algn="l" fontAlgn="b"/>
                      <a:r>
                        <a:rPr lang="en-US" sz="1400" b="0" i="0" u="none" strike="noStrike" dirty="0">
                          <a:solidFill>
                            <a:srgbClr val="7030A0"/>
                          </a:solidFill>
                          <a:latin typeface="Arial"/>
                        </a:rPr>
                        <a:t>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5" name="TextBox 4"/>
          <p:cNvSpPr txBox="1"/>
          <p:nvPr/>
        </p:nvSpPr>
        <p:spPr>
          <a:xfrm>
            <a:off x="3143251" y="2420939"/>
            <a:ext cx="7345363" cy="954087"/>
          </a:xfrm>
          <a:prstGeom prst="rect">
            <a:avLst/>
          </a:prstGeom>
          <a:noFill/>
        </p:spPr>
        <p:txBody>
          <a:bodyPr rtlCol="1">
            <a:spAutoFit/>
          </a:bodyPr>
          <a:lstStyle/>
          <a:p>
            <a:pPr algn="l" rtl="0">
              <a:defRPr/>
            </a:pPr>
            <a:r>
              <a:rPr lang="en-US" sz="2800" b="1" dirty="0"/>
              <a:t>IV(windy) </a:t>
            </a:r>
            <a:r>
              <a:rPr lang="en-US" dirty="0"/>
              <a:t>= </a:t>
            </a:r>
            <a:r>
              <a:rPr lang="en-US" dirty="0">
                <a:solidFill>
                  <a:srgbClr val="0000FF"/>
                </a:solidFill>
              </a:rPr>
              <a:t>0.57*log0.57</a:t>
            </a:r>
            <a:r>
              <a:rPr lang="en-US" dirty="0"/>
              <a:t>+</a:t>
            </a:r>
            <a:r>
              <a:rPr lang="en-US" dirty="0">
                <a:solidFill>
                  <a:srgbClr val="7030A0"/>
                </a:solidFill>
              </a:rPr>
              <a:t>0.43*log0.43</a:t>
            </a:r>
            <a:endParaRPr lang="en-US" dirty="0">
              <a:solidFill>
                <a:srgbClr val="009900"/>
              </a:solidFill>
            </a:endParaRPr>
          </a:p>
          <a:p>
            <a:pPr algn="l" rtl="0">
              <a:defRPr/>
            </a:pPr>
            <a:r>
              <a:rPr lang="en-US" dirty="0">
                <a:solidFill>
                  <a:srgbClr val="009900"/>
                </a:solidFill>
              </a:rPr>
              <a:t>                              </a:t>
            </a:r>
            <a:r>
              <a:rPr lang="en-US" dirty="0"/>
              <a:t>=</a:t>
            </a:r>
            <a:r>
              <a:rPr lang="en-US" dirty="0">
                <a:solidFill>
                  <a:srgbClr val="0000FF"/>
                </a:solidFill>
              </a:rPr>
              <a:t>0.57*0.8</a:t>
            </a:r>
            <a:r>
              <a:rPr lang="en-US" dirty="0"/>
              <a:t>+</a:t>
            </a:r>
            <a:r>
              <a:rPr lang="en-US" dirty="0">
                <a:solidFill>
                  <a:srgbClr val="7030A0"/>
                </a:solidFill>
              </a:rPr>
              <a:t>0.43*1.22</a:t>
            </a:r>
            <a:r>
              <a:rPr lang="en-US" dirty="0">
                <a:solidFill>
                  <a:srgbClr val="009900"/>
                </a:solidFill>
              </a:rPr>
              <a:t> </a:t>
            </a:r>
            <a:r>
              <a:rPr lang="en-US" dirty="0"/>
              <a:t>= </a:t>
            </a:r>
            <a:r>
              <a:rPr lang="en-US" sz="2800" dirty="0"/>
              <a:t>0.9806</a:t>
            </a:r>
            <a:endParaRPr lang="he-IL" sz="2800" dirty="0"/>
          </a:p>
        </p:txBody>
      </p:sp>
      <p:sp>
        <p:nvSpPr>
          <p:cNvPr id="6" name="TextBox 5"/>
          <p:cNvSpPr txBox="1"/>
          <p:nvPr/>
        </p:nvSpPr>
        <p:spPr>
          <a:xfrm>
            <a:off x="3071813" y="3338514"/>
            <a:ext cx="7345362" cy="523875"/>
          </a:xfrm>
          <a:prstGeom prst="rect">
            <a:avLst/>
          </a:prstGeom>
          <a:noFill/>
        </p:spPr>
        <p:txBody>
          <a:bodyPr rtlCol="1">
            <a:spAutoFit/>
          </a:bodyPr>
          <a:lstStyle/>
          <a:p>
            <a:pPr algn="l" rtl="0">
              <a:defRPr/>
            </a:pPr>
            <a:r>
              <a:rPr lang="en-US" sz="2800" b="1" dirty="0"/>
              <a:t>Gain(windy) </a:t>
            </a:r>
            <a:r>
              <a:rPr lang="en-US" dirty="0"/>
              <a:t>= </a:t>
            </a:r>
            <a:r>
              <a:rPr lang="en-US" sz="2800" dirty="0"/>
              <a:t>2.17</a:t>
            </a:r>
            <a:endParaRPr lang="he-IL" sz="2800" dirty="0"/>
          </a:p>
        </p:txBody>
      </p:sp>
      <p:sp>
        <p:nvSpPr>
          <p:cNvPr id="7" name="TextBox 6"/>
          <p:cNvSpPr txBox="1"/>
          <p:nvPr/>
        </p:nvSpPr>
        <p:spPr>
          <a:xfrm>
            <a:off x="3071813" y="4130675"/>
            <a:ext cx="7345362" cy="522288"/>
          </a:xfrm>
          <a:prstGeom prst="rect">
            <a:avLst/>
          </a:prstGeom>
          <a:noFill/>
        </p:spPr>
        <p:txBody>
          <a:bodyPr rtlCol="1">
            <a:spAutoFit/>
          </a:bodyPr>
          <a:lstStyle/>
          <a:p>
            <a:pPr algn="l" rtl="0">
              <a:defRPr/>
            </a:pPr>
            <a:r>
              <a:rPr lang="en-US" sz="2800" b="1" dirty="0"/>
              <a:t>Gain ratio(windy) </a:t>
            </a:r>
            <a:r>
              <a:rPr lang="en-US" dirty="0"/>
              <a:t>= </a:t>
            </a:r>
            <a:r>
              <a:rPr lang="en-US" sz="2800" dirty="0"/>
              <a:t>2.17/ 0.9806 = 2.12</a:t>
            </a:r>
            <a:endParaRPr lang="he-IL" sz="2800" dirty="0"/>
          </a:p>
        </p:txBody>
      </p:sp>
    </p:spTree>
    <p:extLst>
      <p:ext uri="{BB962C8B-B14F-4D97-AF65-F5344CB8AC3E}">
        <p14:creationId xmlns:p14="http://schemas.microsoft.com/office/powerpoint/2010/main" val="33584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Gain Ratio</a:t>
            </a:r>
            <a:br>
              <a:rPr lang="en-US" b="1" smtClean="0">
                <a:solidFill>
                  <a:srgbClr val="0000FF"/>
                </a:solidFill>
                <a:cs typeface="Times New Roman" pitchFamily="18" charset="0"/>
              </a:rPr>
            </a:br>
            <a:r>
              <a:rPr lang="en-US" b="1" smtClean="0">
                <a:solidFill>
                  <a:srgbClr val="0000FF"/>
                </a:solidFill>
                <a:cs typeface="Times New Roman" pitchFamily="18" charset="0"/>
              </a:rPr>
              <a:t> Can I play Golf today? - Example</a:t>
            </a:r>
            <a:endParaRPr lang="he-IL" smtClean="0"/>
          </a:p>
        </p:txBody>
      </p:sp>
      <p:graphicFrame>
        <p:nvGraphicFramePr>
          <p:cNvPr id="4" name="Table 3"/>
          <p:cNvGraphicFramePr>
            <a:graphicFrameLocks noGrp="1"/>
          </p:cNvGraphicFramePr>
          <p:nvPr/>
        </p:nvGraphicFramePr>
        <p:xfrm>
          <a:off x="3071813" y="2924175"/>
          <a:ext cx="6096000" cy="185420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l" rtl="0"/>
                      <a:r>
                        <a:rPr lang="en-US" dirty="0" smtClean="0"/>
                        <a:t>Gain</a:t>
                      </a:r>
                      <a:r>
                        <a:rPr lang="en-US" baseline="0" dirty="0" smtClean="0"/>
                        <a:t> Ratio</a:t>
                      </a:r>
                      <a:endParaRPr lang="he-IL" dirty="0"/>
                    </a:p>
                  </a:txBody>
                  <a:tcPr/>
                </a:tc>
                <a:tc>
                  <a:txBody>
                    <a:bodyPr/>
                    <a:lstStyle/>
                    <a:p>
                      <a:pPr algn="l" rtl="0"/>
                      <a:r>
                        <a:rPr lang="en-US" dirty="0" smtClean="0"/>
                        <a:t>Gain</a:t>
                      </a:r>
                      <a:r>
                        <a:rPr lang="en-US" baseline="0" dirty="0" smtClean="0"/>
                        <a:t> </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370840">
                <a:tc>
                  <a:txBody>
                    <a:bodyPr/>
                    <a:lstStyle/>
                    <a:p>
                      <a:pPr algn="l" rtl="0"/>
                      <a:r>
                        <a:rPr lang="en-US" sz="1800" dirty="0" smtClean="0">
                          <a:latin typeface="+mn-lt"/>
                        </a:rPr>
                        <a:t>1.56</a:t>
                      </a:r>
                      <a:endParaRPr lang="he-IL" dirty="0"/>
                    </a:p>
                  </a:txBody>
                  <a:tcPr/>
                </a:tc>
                <a:tc>
                  <a:txBody>
                    <a:bodyPr/>
                    <a:lstStyle/>
                    <a:p>
                      <a:pPr algn="l" rtl="0"/>
                      <a:r>
                        <a:rPr lang="en-US" sz="1800" dirty="0" smtClean="0">
                          <a:latin typeface="+mn-lt"/>
                        </a:rPr>
                        <a:t>2.46</a:t>
                      </a:r>
                      <a:endParaRPr lang="he-IL" dirty="0"/>
                    </a:p>
                  </a:txBody>
                  <a:tcPr/>
                </a:tc>
                <a:tc>
                  <a:txBody>
                    <a:bodyPr/>
                    <a:lstStyle/>
                    <a:p>
                      <a:pPr algn="l" rtl="0"/>
                      <a:r>
                        <a:rPr lang="en-US" dirty="0" smtClean="0"/>
                        <a:t>outlook</a:t>
                      </a:r>
                      <a:endParaRPr lang="he-IL" dirty="0"/>
                    </a:p>
                  </a:txBody>
                  <a:tcPr/>
                </a:tc>
                <a:extLst>
                  <a:ext uri="{0D108BD9-81ED-4DB2-BD59-A6C34878D82A}">
                    <a16:rowId xmlns:a16="http://schemas.microsoft.com/office/drawing/2014/main" val="10001"/>
                  </a:ext>
                </a:extLst>
              </a:tr>
              <a:tr h="370840">
                <a:tc>
                  <a:txBody>
                    <a:bodyPr/>
                    <a:lstStyle/>
                    <a:p>
                      <a:pPr algn="l" rtl="0"/>
                      <a:r>
                        <a:rPr lang="en-US" sz="1800" dirty="0" smtClean="0">
                          <a:latin typeface="+mn-lt"/>
                        </a:rPr>
                        <a:t>1.4</a:t>
                      </a:r>
                      <a:endParaRPr lang="he-IL" dirty="0"/>
                    </a:p>
                  </a:txBody>
                  <a:tcPr/>
                </a:tc>
                <a:tc>
                  <a:txBody>
                    <a:bodyPr/>
                    <a:lstStyle/>
                    <a:p>
                      <a:pPr algn="l" rtl="0"/>
                      <a:r>
                        <a:rPr lang="en-US" sz="1800" dirty="0" smtClean="0">
                          <a:latin typeface="+mn-lt"/>
                        </a:rPr>
                        <a:t>2.16</a:t>
                      </a:r>
                      <a:endParaRPr lang="he-IL" dirty="0"/>
                    </a:p>
                  </a:txBody>
                  <a:tcPr/>
                </a:tc>
                <a:tc>
                  <a:txBody>
                    <a:bodyPr/>
                    <a:lstStyle/>
                    <a:p>
                      <a:pPr algn="l" rtl="0"/>
                      <a:r>
                        <a:rPr lang="en-US" dirty="0" smtClean="0"/>
                        <a:t>temperature</a:t>
                      </a:r>
                      <a:endParaRPr lang="he-IL" dirty="0"/>
                    </a:p>
                  </a:txBody>
                  <a:tcPr/>
                </a:tc>
                <a:extLst>
                  <a:ext uri="{0D108BD9-81ED-4DB2-BD59-A6C34878D82A}">
                    <a16:rowId xmlns:a16="http://schemas.microsoft.com/office/drawing/2014/main" val="10002"/>
                  </a:ext>
                </a:extLst>
              </a:tr>
              <a:tr h="370840">
                <a:tc>
                  <a:txBody>
                    <a:bodyPr/>
                    <a:lstStyle/>
                    <a:p>
                      <a:pPr algn="l" rtl="0"/>
                      <a:r>
                        <a:rPr lang="en-US" sz="1800" dirty="0" smtClean="0">
                          <a:latin typeface="+mn-lt"/>
                        </a:rPr>
                        <a:t>2.28</a:t>
                      </a:r>
                      <a:endParaRPr lang="he-IL"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2.28</a:t>
                      </a:r>
                      <a:endParaRPr lang="he-IL" sz="1800" dirty="0" smtClean="0">
                        <a:latin typeface="+mn-lt"/>
                      </a:endParaRPr>
                    </a:p>
                  </a:txBody>
                  <a:tcPr/>
                </a:tc>
                <a:tc>
                  <a:txBody>
                    <a:bodyPr/>
                    <a:lstStyle/>
                    <a:p>
                      <a:pPr algn="l" rtl="0"/>
                      <a:r>
                        <a:rPr lang="en-US" dirty="0" smtClean="0"/>
                        <a:t>humidity</a:t>
                      </a:r>
                      <a:endParaRPr lang="he-IL" dirty="0"/>
                    </a:p>
                  </a:txBody>
                  <a:tcPr/>
                </a:tc>
                <a:extLst>
                  <a:ext uri="{0D108BD9-81ED-4DB2-BD59-A6C34878D82A}">
                    <a16:rowId xmlns:a16="http://schemas.microsoft.com/office/drawing/2014/main" val="10003"/>
                  </a:ext>
                </a:extLst>
              </a:tr>
              <a:tr h="370840">
                <a:tc>
                  <a:txBody>
                    <a:bodyPr/>
                    <a:lstStyle/>
                    <a:p>
                      <a:pPr algn="l" rtl="0"/>
                      <a:r>
                        <a:rPr lang="en-US" sz="1800" dirty="0" smtClean="0">
                          <a:latin typeface="+mn-lt"/>
                        </a:rPr>
                        <a:t>2.12</a:t>
                      </a:r>
                      <a:endParaRPr lang="he-IL" dirty="0"/>
                    </a:p>
                  </a:txBody>
                  <a:tcPr/>
                </a:tc>
                <a:tc>
                  <a:txBody>
                    <a:bodyPr/>
                    <a:lstStyle/>
                    <a:p>
                      <a:pPr algn="l" rtl="0"/>
                      <a:r>
                        <a:rPr lang="en-US" sz="1800" dirty="0" smtClean="0">
                          <a:latin typeface="+mn-lt"/>
                        </a:rPr>
                        <a:t>2.17</a:t>
                      </a:r>
                      <a:endParaRPr lang="he-IL" dirty="0"/>
                    </a:p>
                  </a:txBody>
                  <a:tcPr/>
                </a:tc>
                <a:tc>
                  <a:txBody>
                    <a:bodyPr/>
                    <a:lstStyle/>
                    <a:p>
                      <a:pPr algn="l" rtl="0"/>
                      <a:r>
                        <a:rPr lang="en-US" dirty="0" smtClean="0"/>
                        <a:t>windy</a:t>
                      </a:r>
                      <a:endParaRPr lang="he-IL" dirty="0"/>
                    </a:p>
                  </a:txBody>
                  <a:tcPr/>
                </a:tc>
                <a:extLst>
                  <a:ext uri="{0D108BD9-81ED-4DB2-BD59-A6C34878D82A}">
                    <a16:rowId xmlns:a16="http://schemas.microsoft.com/office/drawing/2014/main" val="10004"/>
                  </a:ext>
                </a:extLst>
              </a:tr>
            </a:tbl>
          </a:graphicData>
        </a:graphic>
      </p:graphicFrame>
      <p:sp>
        <p:nvSpPr>
          <p:cNvPr id="5" name="Oval 4"/>
          <p:cNvSpPr/>
          <p:nvPr/>
        </p:nvSpPr>
        <p:spPr>
          <a:xfrm>
            <a:off x="5159376" y="3284538"/>
            <a:ext cx="504825" cy="360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
        <p:nvSpPr>
          <p:cNvPr id="6" name="Oval 5"/>
          <p:cNvSpPr/>
          <p:nvPr/>
        </p:nvSpPr>
        <p:spPr>
          <a:xfrm>
            <a:off x="7175501" y="4005263"/>
            <a:ext cx="504825" cy="360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endParaRPr lang="he-IL"/>
          </a:p>
        </p:txBody>
      </p:sp>
    </p:spTree>
    <p:extLst>
      <p:ext uri="{BB962C8B-B14F-4D97-AF65-F5344CB8AC3E}">
        <p14:creationId xmlns:p14="http://schemas.microsoft.com/office/powerpoint/2010/main" val="126733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smtClean="0">
                <a:cs typeface="Arial" pitchFamily="34" charset="0"/>
              </a:rPr>
              <a:t>Gain Ratio-</a:t>
            </a:r>
            <a:r>
              <a:rPr lang="en-US" dirty="0" smtClean="0">
                <a:cs typeface="Arial" pitchFamily="34" charset="0"/>
              </a:rPr>
              <a:t> popular in Machine Learning literature.</a:t>
            </a:r>
            <a:endParaRPr lang="en-US" b="1" dirty="0" smtClean="0">
              <a:cs typeface="Arial" pitchFamily="34" charset="0"/>
            </a:endParaRPr>
          </a:p>
          <a:p>
            <a:pPr algn="l" rtl="0"/>
            <a:r>
              <a:rPr lang="en-US" b="1" dirty="0" err="1" smtClean="0">
                <a:cs typeface="Arial" pitchFamily="34" charset="0"/>
              </a:rPr>
              <a:t>Twoing</a:t>
            </a:r>
            <a:r>
              <a:rPr lang="en-US" b="1" dirty="0" smtClean="0">
                <a:cs typeface="Arial" pitchFamily="34" charset="0"/>
              </a:rPr>
              <a:t> Splitting Rule-</a:t>
            </a:r>
            <a:r>
              <a:rPr lang="en-US" dirty="0" smtClean="0">
                <a:cs typeface="Arial" pitchFamily="34" charset="0"/>
              </a:rPr>
              <a:t> similar to entropy but more flexible because it has a tuning parameter. Excellent for multi-class outcomes and for hard to classify problems where accuracy for all methods will be low.</a:t>
            </a:r>
            <a:endParaRPr lang="en-US" b="1" dirty="0" smtClean="0">
              <a:cs typeface="Arial" pitchFamily="34" charset="0"/>
            </a:endParaRPr>
          </a:p>
          <a:p>
            <a:pPr algn="l" rtl="0"/>
            <a:r>
              <a:rPr lang="en-US" b="1" dirty="0" smtClean="0">
                <a:cs typeface="Arial" pitchFamily="34" charset="0"/>
              </a:rPr>
              <a:t>Gini index-</a:t>
            </a:r>
            <a:r>
              <a:rPr lang="en-US" dirty="0" smtClean="0">
                <a:cs typeface="Arial" pitchFamily="34" charset="0"/>
              </a:rPr>
              <a:t> is usually best for yes/no outcomes.</a:t>
            </a:r>
            <a:endParaRPr lang="he-IL" dirty="0" smtClean="0"/>
          </a:p>
        </p:txBody>
      </p:sp>
      <p:sp>
        <p:nvSpPr>
          <p:cNvPr id="32771" name="Title 1"/>
          <p:cNvSpPr>
            <a:spLocks noGrp="1"/>
          </p:cNvSpPr>
          <p:nvPr>
            <p:ph type="title"/>
          </p:nvPr>
        </p:nvSpPr>
        <p:spPr/>
        <p:txBody>
          <a:bodyPr/>
          <a:lstStyle/>
          <a:p>
            <a:r>
              <a:rPr lang="en-US" b="1" smtClean="0">
                <a:solidFill>
                  <a:srgbClr val="0000FF"/>
                </a:solidFill>
                <a:cs typeface="Times New Roman" pitchFamily="18" charset="0"/>
              </a:rPr>
              <a:t>Alternative splitting criteria</a:t>
            </a:r>
            <a:endParaRPr lang="he-IL" b="1" smtClean="0">
              <a:solidFill>
                <a:srgbClr val="0000FF"/>
              </a:solidFill>
            </a:endParaRPr>
          </a:p>
        </p:txBody>
      </p:sp>
    </p:spTree>
    <p:extLst>
      <p:ext uri="{BB962C8B-B14F-4D97-AF65-F5344CB8AC3E}">
        <p14:creationId xmlns:p14="http://schemas.microsoft.com/office/powerpoint/2010/main" val="190251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474133" y="152400"/>
            <a:ext cx="10193867" cy="838200"/>
          </a:xfrm>
          <a:noFill/>
        </p:spPr>
        <p:txBody>
          <a:bodyPr vert="horz" lIns="92075" tIns="46038" rIns="92075" bIns="46038" rtlCol="0" anchor="ctr">
            <a:normAutofit fontScale="90000"/>
          </a:bodyPr>
          <a:lstStyle/>
          <a:p>
            <a:pPr eaLnBrk="1" hangingPunct="1"/>
            <a:r>
              <a:rPr lang="en-US" altLang="he-IL" dirty="0" smtClean="0">
                <a:solidFill>
                  <a:schemeClr val="tx1"/>
                </a:solidFill>
              </a:rPr>
              <a:t>Decision Tree Induction: An Example</a:t>
            </a:r>
            <a:endParaRPr lang="en-US" altLang="he-IL" i="1" dirty="0" smtClean="0">
              <a:solidFill>
                <a:schemeClr val="tx1"/>
              </a:solidFill>
            </a:endParaRPr>
          </a:p>
        </p:txBody>
      </p:sp>
      <p:grpSp>
        <p:nvGrpSpPr>
          <p:cNvPr id="17412" name="Group 63"/>
          <p:cNvGrpSpPr>
            <a:grpSpLocks/>
          </p:cNvGrpSpPr>
          <p:nvPr/>
        </p:nvGrpSpPr>
        <p:grpSpPr bwMode="auto">
          <a:xfrm>
            <a:off x="1616075" y="2819401"/>
            <a:ext cx="6311900" cy="3814763"/>
            <a:chOff x="766" y="1152"/>
            <a:chExt cx="3976" cy="2403"/>
          </a:xfrm>
        </p:grpSpPr>
        <p:sp>
          <p:nvSpPr>
            <p:cNvPr id="17415" name="Rectangle 3"/>
            <p:cNvSpPr>
              <a:spLocks noChangeArrowheads="1"/>
            </p:cNvSpPr>
            <p:nvPr/>
          </p:nvSpPr>
          <p:spPr bwMode="auto">
            <a:xfrm>
              <a:off x="2387" y="1152"/>
              <a:ext cx="475" cy="296"/>
            </a:xfrm>
            <a:prstGeom prst="rect">
              <a:avLst/>
            </a:prstGeom>
            <a:solidFill>
              <a:srgbClr val="00CCFF"/>
            </a:solidFill>
            <a:ln w="12700">
              <a:solidFill>
                <a:schemeClr val="tx1"/>
              </a:solidFill>
              <a:miter lim="800000"/>
              <a:headEnd/>
              <a:tailEnd/>
            </a:ln>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age?</a:t>
              </a:r>
            </a:p>
          </p:txBody>
        </p:sp>
        <p:sp>
          <p:nvSpPr>
            <p:cNvPr id="17416" name="Rectangle 4"/>
            <p:cNvSpPr>
              <a:spLocks noChangeArrowheads="1"/>
            </p:cNvSpPr>
            <p:nvPr/>
          </p:nvSpPr>
          <p:spPr bwMode="auto">
            <a:xfrm>
              <a:off x="2241" y="1766"/>
              <a:ext cx="7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overcast</a:t>
              </a:r>
            </a:p>
          </p:txBody>
        </p:sp>
        <p:sp>
          <p:nvSpPr>
            <p:cNvPr id="17417" name="Rectangle 5"/>
            <p:cNvSpPr>
              <a:spLocks noChangeArrowheads="1"/>
            </p:cNvSpPr>
            <p:nvPr/>
          </p:nvSpPr>
          <p:spPr bwMode="auto">
            <a:xfrm>
              <a:off x="1229" y="2342"/>
              <a:ext cx="763" cy="296"/>
            </a:xfrm>
            <a:prstGeom prst="rect">
              <a:avLst/>
            </a:prstGeom>
            <a:solidFill>
              <a:srgbClr val="00FFCC"/>
            </a:solidFill>
            <a:ln w="12700">
              <a:solidFill>
                <a:schemeClr val="tx1"/>
              </a:solidFill>
              <a:miter lim="800000"/>
              <a:headEnd/>
              <a:tailEnd/>
            </a:ln>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student?</a:t>
              </a:r>
            </a:p>
          </p:txBody>
        </p:sp>
        <p:sp>
          <p:nvSpPr>
            <p:cNvPr id="17418" name="Rectangle 6"/>
            <p:cNvSpPr>
              <a:spLocks noChangeArrowheads="1"/>
            </p:cNvSpPr>
            <p:nvPr/>
          </p:nvSpPr>
          <p:spPr bwMode="auto">
            <a:xfrm>
              <a:off x="3432" y="2342"/>
              <a:ext cx="1140" cy="296"/>
            </a:xfrm>
            <a:prstGeom prst="rect">
              <a:avLst/>
            </a:prstGeom>
            <a:solidFill>
              <a:srgbClr val="99CCFF"/>
            </a:solidFill>
            <a:ln w="12700">
              <a:solidFill>
                <a:schemeClr val="tx1"/>
              </a:solidFill>
              <a:miter lim="800000"/>
              <a:headEnd/>
              <a:tailEnd/>
            </a:ln>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credit rating?</a:t>
              </a:r>
            </a:p>
          </p:txBody>
        </p:sp>
        <p:sp>
          <p:nvSpPr>
            <p:cNvPr id="17419" name="Line 11"/>
            <p:cNvSpPr>
              <a:spLocks noChangeShapeType="1"/>
            </p:cNvSpPr>
            <p:nvPr/>
          </p:nvSpPr>
          <p:spPr bwMode="auto">
            <a:xfrm flipH="1">
              <a:off x="1619" y="1462"/>
              <a:ext cx="625" cy="83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endParaRPr>
            </a:p>
          </p:txBody>
        </p:sp>
        <p:sp>
          <p:nvSpPr>
            <p:cNvPr id="17420" name="Line 12"/>
            <p:cNvSpPr>
              <a:spLocks noChangeShapeType="1"/>
            </p:cNvSpPr>
            <p:nvPr/>
          </p:nvSpPr>
          <p:spPr bwMode="auto">
            <a:xfrm flipH="1">
              <a:off x="2622" y="1491"/>
              <a:ext cx="1" cy="3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endParaRPr>
            </a:p>
          </p:txBody>
        </p:sp>
        <p:sp>
          <p:nvSpPr>
            <p:cNvPr id="17421" name="Line 13"/>
            <p:cNvSpPr>
              <a:spLocks noChangeShapeType="1"/>
            </p:cNvSpPr>
            <p:nvPr/>
          </p:nvSpPr>
          <p:spPr bwMode="auto">
            <a:xfrm>
              <a:off x="2928" y="1440"/>
              <a:ext cx="1051" cy="89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endParaRPr>
            </a:p>
          </p:txBody>
        </p:sp>
        <p:sp>
          <p:nvSpPr>
            <p:cNvPr id="17422" name="Rectangle 14"/>
            <p:cNvSpPr>
              <a:spLocks noChangeArrowheads="1"/>
            </p:cNvSpPr>
            <p:nvPr/>
          </p:nvSpPr>
          <p:spPr bwMode="auto">
            <a:xfrm>
              <a:off x="1513" y="1730"/>
              <a:ext cx="534" cy="296"/>
            </a:xfrm>
            <a:prstGeom prst="rect">
              <a:avLst/>
            </a:prstGeom>
            <a:solidFill>
              <a:srgbClr val="FFFF00"/>
            </a:solidFill>
            <a:ln w="12700">
              <a:solidFill>
                <a:schemeClr val="bg1"/>
              </a:solidFill>
              <a:miter lim="800000"/>
              <a:headEnd/>
              <a:tailEnd/>
            </a:ln>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b="1">
                  <a:solidFill>
                    <a:schemeClr val="bg1"/>
                  </a:solidFill>
                  <a:latin typeface="Times New Roman" panose="02020603050405020304" pitchFamily="18" charset="0"/>
                </a:rPr>
                <a:t>&lt;=30</a:t>
              </a:r>
              <a:endParaRPr lang="en-US" altLang="he-IL" sz="2400">
                <a:solidFill>
                  <a:schemeClr val="bg1"/>
                </a:solidFill>
                <a:latin typeface="Times New Roman" panose="02020603050405020304" pitchFamily="18" charset="0"/>
              </a:endParaRPr>
            </a:p>
          </p:txBody>
        </p:sp>
        <p:sp>
          <p:nvSpPr>
            <p:cNvPr id="17423" name="Rectangle 15"/>
            <p:cNvSpPr>
              <a:spLocks noChangeArrowheads="1"/>
            </p:cNvSpPr>
            <p:nvPr/>
          </p:nvSpPr>
          <p:spPr bwMode="auto">
            <a:xfrm>
              <a:off x="3362" y="1804"/>
              <a:ext cx="421" cy="29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b="1">
                  <a:solidFill>
                    <a:schemeClr val="bg1"/>
                  </a:solidFill>
                  <a:latin typeface="Times New Roman" panose="02020603050405020304" pitchFamily="18" charset="0"/>
                </a:rPr>
                <a:t>&gt;40</a:t>
              </a:r>
              <a:endParaRPr lang="en-US" altLang="he-IL" sz="2400">
                <a:solidFill>
                  <a:schemeClr val="bg1"/>
                </a:solidFill>
                <a:latin typeface="Times New Roman" panose="02020603050405020304" pitchFamily="18" charset="0"/>
              </a:endParaRPr>
            </a:p>
          </p:txBody>
        </p:sp>
        <p:sp>
          <p:nvSpPr>
            <p:cNvPr id="17424" name="Line 16"/>
            <p:cNvSpPr>
              <a:spLocks noChangeShapeType="1"/>
            </p:cNvSpPr>
            <p:nvPr/>
          </p:nvSpPr>
          <p:spPr bwMode="auto">
            <a:xfrm flipH="1">
              <a:off x="960" y="2640"/>
              <a:ext cx="528" cy="6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endParaRPr>
            </a:p>
          </p:txBody>
        </p:sp>
        <p:sp>
          <p:nvSpPr>
            <p:cNvPr id="17425" name="Line 17"/>
            <p:cNvSpPr>
              <a:spLocks noChangeShapeType="1"/>
            </p:cNvSpPr>
            <p:nvPr/>
          </p:nvSpPr>
          <p:spPr bwMode="auto">
            <a:xfrm>
              <a:off x="1728" y="2640"/>
              <a:ext cx="480" cy="6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endParaRPr>
            </a:p>
          </p:txBody>
        </p:sp>
        <p:sp>
          <p:nvSpPr>
            <p:cNvPr id="17426" name="Line 18"/>
            <p:cNvSpPr>
              <a:spLocks noChangeShapeType="1"/>
            </p:cNvSpPr>
            <p:nvPr/>
          </p:nvSpPr>
          <p:spPr bwMode="auto">
            <a:xfrm flipH="1">
              <a:off x="3360" y="2640"/>
              <a:ext cx="480" cy="57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endParaRPr>
            </a:p>
          </p:txBody>
        </p:sp>
        <p:sp>
          <p:nvSpPr>
            <p:cNvPr id="17427" name="Line 19"/>
            <p:cNvSpPr>
              <a:spLocks noChangeShapeType="1"/>
            </p:cNvSpPr>
            <p:nvPr/>
          </p:nvSpPr>
          <p:spPr bwMode="auto">
            <a:xfrm>
              <a:off x="4128" y="2640"/>
              <a:ext cx="432" cy="57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endParaRPr>
            </a:p>
          </p:txBody>
        </p:sp>
        <p:sp>
          <p:nvSpPr>
            <p:cNvPr id="17428" name="Line 24"/>
            <p:cNvSpPr>
              <a:spLocks noChangeShapeType="1"/>
            </p:cNvSpPr>
            <p:nvPr/>
          </p:nvSpPr>
          <p:spPr bwMode="auto">
            <a:xfrm>
              <a:off x="2623" y="2029"/>
              <a:ext cx="0" cy="27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endParaRPr>
            </a:p>
          </p:txBody>
        </p:sp>
        <p:sp>
          <p:nvSpPr>
            <p:cNvPr id="17429" name="Rectangle 25"/>
            <p:cNvSpPr>
              <a:spLocks noChangeArrowheads="1"/>
            </p:cNvSpPr>
            <p:nvPr/>
          </p:nvSpPr>
          <p:spPr bwMode="auto">
            <a:xfrm>
              <a:off x="766" y="3264"/>
              <a:ext cx="311" cy="29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no</a:t>
              </a:r>
            </a:p>
          </p:txBody>
        </p:sp>
        <p:sp>
          <p:nvSpPr>
            <p:cNvPr id="17430" name="Rectangle 27"/>
            <p:cNvSpPr>
              <a:spLocks noChangeArrowheads="1"/>
            </p:cNvSpPr>
            <p:nvPr/>
          </p:nvSpPr>
          <p:spPr bwMode="auto">
            <a:xfrm>
              <a:off x="2026" y="3264"/>
              <a:ext cx="376" cy="29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yes</a:t>
              </a:r>
            </a:p>
          </p:txBody>
        </p:sp>
        <p:sp>
          <p:nvSpPr>
            <p:cNvPr id="17431" name="Rectangle 28"/>
            <p:cNvSpPr>
              <a:spLocks noChangeArrowheads="1"/>
            </p:cNvSpPr>
            <p:nvPr/>
          </p:nvSpPr>
          <p:spPr bwMode="auto">
            <a:xfrm>
              <a:off x="4366" y="3216"/>
              <a:ext cx="376" cy="29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yes</a:t>
              </a:r>
            </a:p>
          </p:txBody>
        </p:sp>
        <p:sp>
          <p:nvSpPr>
            <p:cNvPr id="17432" name="Rectangle 29"/>
            <p:cNvSpPr>
              <a:spLocks noChangeArrowheads="1"/>
            </p:cNvSpPr>
            <p:nvPr/>
          </p:nvSpPr>
          <p:spPr bwMode="auto">
            <a:xfrm>
              <a:off x="2435" y="2344"/>
              <a:ext cx="376" cy="29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yes</a:t>
              </a:r>
            </a:p>
          </p:txBody>
        </p:sp>
        <p:sp>
          <p:nvSpPr>
            <p:cNvPr id="17433" name="Rectangle 30"/>
            <p:cNvSpPr>
              <a:spLocks noChangeArrowheads="1"/>
            </p:cNvSpPr>
            <p:nvPr/>
          </p:nvSpPr>
          <p:spPr bwMode="auto">
            <a:xfrm>
              <a:off x="2256" y="1824"/>
              <a:ext cx="672" cy="192"/>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000" b="1">
                  <a:solidFill>
                    <a:schemeClr val="bg1"/>
                  </a:solidFill>
                  <a:latin typeface="Times New Roman" panose="02020603050405020304" pitchFamily="18" charset="0"/>
                </a:rPr>
                <a:t>31..40</a:t>
              </a:r>
              <a:endParaRPr lang="en-US" altLang="he-IL" sz="1800">
                <a:solidFill>
                  <a:schemeClr val="bg1"/>
                </a:solidFill>
                <a:latin typeface="Times New Roman" panose="02020603050405020304" pitchFamily="18" charset="0"/>
              </a:endParaRPr>
            </a:p>
          </p:txBody>
        </p:sp>
        <p:sp>
          <p:nvSpPr>
            <p:cNvPr id="17434" name="Rectangle 62"/>
            <p:cNvSpPr>
              <a:spLocks noChangeArrowheads="1"/>
            </p:cNvSpPr>
            <p:nvPr/>
          </p:nvSpPr>
          <p:spPr bwMode="auto">
            <a:xfrm rot="21456844">
              <a:off x="3166" y="3214"/>
              <a:ext cx="311" cy="29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no</a:t>
              </a:r>
            </a:p>
          </p:txBody>
        </p:sp>
        <p:sp>
          <p:nvSpPr>
            <p:cNvPr id="17435" name="Rectangle 9"/>
            <p:cNvSpPr>
              <a:spLocks noChangeArrowheads="1"/>
            </p:cNvSpPr>
            <p:nvPr/>
          </p:nvSpPr>
          <p:spPr bwMode="auto">
            <a:xfrm>
              <a:off x="4174" y="2784"/>
              <a:ext cx="386" cy="29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fair</a:t>
              </a:r>
            </a:p>
          </p:txBody>
        </p:sp>
        <p:sp>
          <p:nvSpPr>
            <p:cNvPr id="17436" name="Rectangle 10"/>
            <p:cNvSpPr>
              <a:spLocks noChangeArrowheads="1"/>
            </p:cNvSpPr>
            <p:nvPr/>
          </p:nvSpPr>
          <p:spPr bwMode="auto">
            <a:xfrm>
              <a:off x="3068" y="2784"/>
              <a:ext cx="815" cy="29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excellent</a:t>
              </a:r>
            </a:p>
          </p:txBody>
        </p:sp>
        <p:sp>
          <p:nvSpPr>
            <p:cNvPr id="17437" name="Rectangle 8"/>
            <p:cNvSpPr>
              <a:spLocks noChangeArrowheads="1"/>
            </p:cNvSpPr>
            <p:nvPr/>
          </p:nvSpPr>
          <p:spPr bwMode="auto">
            <a:xfrm>
              <a:off x="1870" y="2832"/>
              <a:ext cx="376" cy="29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yes</a:t>
              </a:r>
            </a:p>
          </p:txBody>
        </p:sp>
        <p:sp>
          <p:nvSpPr>
            <p:cNvPr id="17438" name="Rectangle 7"/>
            <p:cNvSpPr>
              <a:spLocks noChangeArrowheads="1"/>
            </p:cNvSpPr>
            <p:nvPr/>
          </p:nvSpPr>
          <p:spPr bwMode="auto">
            <a:xfrm>
              <a:off x="960" y="2832"/>
              <a:ext cx="432" cy="29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chemeClr val="bg1"/>
                  </a:solidFill>
                  <a:latin typeface="Times New Roman" panose="02020603050405020304" pitchFamily="18" charset="0"/>
                </a:rPr>
                <a:t>no</a:t>
              </a:r>
            </a:p>
          </p:txBody>
        </p:sp>
      </p:grpSp>
      <p:graphicFrame>
        <p:nvGraphicFramePr>
          <p:cNvPr id="17413" name="Object 1024"/>
          <p:cNvGraphicFramePr>
            <a:graphicFrameLocks/>
          </p:cNvGraphicFramePr>
          <p:nvPr/>
        </p:nvGraphicFramePr>
        <p:xfrm>
          <a:off x="6716714" y="1143000"/>
          <a:ext cx="3951287" cy="3429000"/>
        </p:xfrm>
        <a:graphic>
          <a:graphicData uri="http://schemas.openxmlformats.org/presentationml/2006/ole">
            <mc:AlternateContent xmlns:mc="http://schemas.openxmlformats.org/markup-compatibility/2006">
              <mc:Choice xmlns:v="urn:schemas-microsoft-com:vml" Requires="v">
                <p:oleObj spid="_x0000_s416779" name="Worksheet" r:id="rId4" imgW="5772150" imgH="4457700" progId="Excel.Sheet.8">
                  <p:embed/>
                </p:oleObj>
              </mc:Choice>
              <mc:Fallback>
                <p:oleObj name="Worksheet" r:id="rId4" imgW="5772150" imgH="4457700" progId="Excel.Sheet.8">
                  <p:embed/>
                  <p:pic>
                    <p:nvPicPr>
                      <p:cNvPr id="17413" name="Object 10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6714" y="1143000"/>
                        <a:ext cx="3951287"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Rectangle 1"/>
          <p:cNvSpPr>
            <a:spLocks noChangeArrowheads="1"/>
          </p:cNvSpPr>
          <p:nvPr/>
        </p:nvSpPr>
        <p:spPr bwMode="auto">
          <a:xfrm>
            <a:off x="745067" y="1371600"/>
            <a:ext cx="610499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l" rtl="0" eaLnBrk="1" hangingPunct="1">
              <a:spcBef>
                <a:spcPct val="0"/>
              </a:spcBef>
              <a:buClr>
                <a:srgbClr val="170981"/>
              </a:buClr>
              <a:buSzPct val="75000"/>
              <a:buFont typeface="Wingdings" panose="05000000000000000000" pitchFamily="2" charset="2"/>
              <a:buChar char="q"/>
            </a:pPr>
            <a:r>
              <a:rPr lang="en-US" altLang="he-IL" sz="2400" dirty="0"/>
              <a:t>Training data set: </a:t>
            </a:r>
            <a:r>
              <a:rPr lang="en-US" altLang="he-IL" sz="2400" dirty="0" err="1"/>
              <a:t>Buys_computer</a:t>
            </a:r>
            <a:endParaRPr lang="en-US" altLang="he-IL" sz="2400" dirty="0"/>
          </a:p>
          <a:p>
            <a:pPr algn="l" rtl="0" eaLnBrk="1" hangingPunct="1">
              <a:spcBef>
                <a:spcPct val="0"/>
              </a:spcBef>
              <a:buClr>
                <a:srgbClr val="170981"/>
              </a:buClr>
              <a:buSzPct val="75000"/>
              <a:buFont typeface="Wingdings" panose="05000000000000000000" pitchFamily="2" charset="2"/>
              <a:buChar char="q"/>
            </a:pPr>
            <a:r>
              <a:rPr lang="en-US" altLang="he-IL" sz="2400" dirty="0"/>
              <a:t>The data set follows an example of Quinlan’s ID3 (Playing Tennis)</a:t>
            </a:r>
          </a:p>
          <a:p>
            <a:pPr algn="l" rtl="0" eaLnBrk="1" hangingPunct="1">
              <a:spcBef>
                <a:spcPct val="0"/>
              </a:spcBef>
              <a:buClr>
                <a:srgbClr val="170981"/>
              </a:buClr>
              <a:buSzPct val="75000"/>
              <a:buFont typeface="Wingdings" panose="05000000000000000000" pitchFamily="2" charset="2"/>
              <a:buChar char="q"/>
            </a:pPr>
            <a:r>
              <a:rPr lang="en-US" altLang="he-IL" sz="2400" dirty="0"/>
              <a:t>Resulting tree:</a:t>
            </a:r>
          </a:p>
        </p:txBody>
      </p:sp>
    </p:spTree>
    <p:extLst>
      <p:ext uri="{BB962C8B-B14F-4D97-AF65-F5344CB8AC3E}">
        <p14:creationId xmlns:p14="http://schemas.microsoft.com/office/powerpoint/2010/main" val="414883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2DCD4696-39EE-4882-BEB3-2C2E5CE74AB8}" type="slidenum">
              <a:rPr lang="en-US" altLang="he-IL" sz="1200">
                <a:solidFill>
                  <a:srgbClr val="000000"/>
                </a:solidFill>
                <a:latin typeface="Tahoma" panose="020B0604030504040204" pitchFamily="34" charset="0"/>
              </a:rPr>
              <a:pPr rtl="0" fontAlgn="base">
                <a:spcBef>
                  <a:spcPct val="0"/>
                </a:spcBef>
                <a:spcAft>
                  <a:spcPct val="0"/>
                </a:spcAft>
                <a:buClrTx/>
                <a:buSzTx/>
                <a:buNone/>
              </a:pPr>
              <a:t>199</a:t>
            </a:fld>
            <a:endParaRPr lang="en-US" altLang="he-IL" sz="1200">
              <a:solidFill>
                <a:srgbClr val="000000"/>
              </a:solidFill>
              <a:latin typeface="Tahoma" panose="020B0604030504040204" pitchFamily="34" charset="0"/>
            </a:endParaRPr>
          </a:p>
        </p:txBody>
      </p:sp>
      <p:sp>
        <p:nvSpPr>
          <p:cNvPr id="19459" name="Rectangle 1026"/>
          <p:cNvSpPr>
            <a:spLocks noGrp="1" noChangeArrowheads="1"/>
          </p:cNvSpPr>
          <p:nvPr>
            <p:ph type="title"/>
          </p:nvPr>
        </p:nvSpPr>
        <p:spPr>
          <a:xfrm>
            <a:off x="1524000" y="304800"/>
            <a:ext cx="9144000" cy="609600"/>
          </a:xfrm>
        </p:spPr>
        <p:txBody>
          <a:bodyPr/>
          <a:lstStyle/>
          <a:p>
            <a:pPr eaLnBrk="1" hangingPunct="1"/>
            <a:r>
              <a:rPr lang="en-US" altLang="he-IL" smtClean="0"/>
              <a:t>Algorithm for Decision Tree Induction</a:t>
            </a:r>
          </a:p>
        </p:txBody>
      </p:sp>
      <p:sp>
        <p:nvSpPr>
          <p:cNvPr id="19460" name="Rectangle 1027"/>
          <p:cNvSpPr>
            <a:spLocks noGrp="1" noChangeArrowheads="1"/>
          </p:cNvSpPr>
          <p:nvPr>
            <p:ph type="body" idx="1"/>
          </p:nvPr>
        </p:nvSpPr>
        <p:spPr>
          <a:xfrm>
            <a:off x="1828800" y="1219200"/>
            <a:ext cx="8763000" cy="5562600"/>
          </a:xfrm>
        </p:spPr>
        <p:txBody>
          <a:bodyPr/>
          <a:lstStyle/>
          <a:p>
            <a:pPr eaLnBrk="1" hangingPunct="1">
              <a:spcBef>
                <a:spcPct val="0"/>
              </a:spcBef>
            </a:pPr>
            <a:r>
              <a:rPr lang="en-US" altLang="he-IL" sz="2400"/>
              <a:t>Basic algorithm (a greedy algorithm)</a:t>
            </a:r>
          </a:p>
          <a:p>
            <a:pPr lvl="1" eaLnBrk="1" hangingPunct="1">
              <a:spcBef>
                <a:spcPct val="0"/>
              </a:spcBef>
            </a:pPr>
            <a:r>
              <a:rPr lang="en-US" altLang="he-IL" sz="2400"/>
              <a:t>Tree is constructed in a </a:t>
            </a:r>
            <a:r>
              <a:rPr lang="en-US" altLang="he-IL" sz="2400">
                <a:solidFill>
                  <a:schemeClr val="hlink"/>
                </a:solidFill>
              </a:rPr>
              <a:t>top-down recursive divide-and-conquer manner</a:t>
            </a:r>
          </a:p>
          <a:p>
            <a:pPr lvl="1" eaLnBrk="1" hangingPunct="1">
              <a:spcBef>
                <a:spcPct val="0"/>
              </a:spcBef>
            </a:pPr>
            <a:r>
              <a:rPr lang="en-US" altLang="he-IL" sz="2400"/>
              <a:t>At start, all the training examples are at the root</a:t>
            </a:r>
          </a:p>
          <a:p>
            <a:pPr lvl="1" eaLnBrk="1" hangingPunct="1">
              <a:spcBef>
                <a:spcPct val="0"/>
              </a:spcBef>
            </a:pPr>
            <a:r>
              <a:rPr lang="en-US" altLang="he-IL" sz="2400"/>
              <a:t>Attributes are categorical (if continuous-valued, they are discretized in advance)</a:t>
            </a:r>
          </a:p>
          <a:p>
            <a:pPr lvl="1" eaLnBrk="1" hangingPunct="1">
              <a:spcBef>
                <a:spcPct val="0"/>
              </a:spcBef>
            </a:pPr>
            <a:r>
              <a:rPr lang="en-US" altLang="he-IL" sz="2400"/>
              <a:t>Examples are partitioned recursively based on selected attributes</a:t>
            </a:r>
          </a:p>
          <a:p>
            <a:pPr lvl="1" eaLnBrk="1" hangingPunct="1">
              <a:spcBef>
                <a:spcPct val="0"/>
              </a:spcBef>
            </a:pPr>
            <a:r>
              <a:rPr lang="en-US" altLang="he-IL" sz="2400"/>
              <a:t>Test attributes are selected on the basis of a heuristic or statistical measure (e.g., </a:t>
            </a:r>
            <a:r>
              <a:rPr lang="en-US" altLang="he-IL" sz="2400">
                <a:solidFill>
                  <a:schemeClr val="hlink"/>
                </a:solidFill>
              </a:rPr>
              <a:t>information gain</a:t>
            </a:r>
            <a:r>
              <a:rPr lang="en-US" altLang="he-IL" sz="2400"/>
              <a:t>)</a:t>
            </a:r>
          </a:p>
          <a:p>
            <a:pPr eaLnBrk="1" hangingPunct="1">
              <a:spcBef>
                <a:spcPct val="0"/>
              </a:spcBef>
            </a:pPr>
            <a:r>
              <a:rPr lang="en-US" altLang="he-IL" sz="2400"/>
              <a:t>Conditions for stopping partitioning</a:t>
            </a:r>
          </a:p>
          <a:p>
            <a:pPr lvl="1" eaLnBrk="1" hangingPunct="1">
              <a:spcBef>
                <a:spcPct val="0"/>
              </a:spcBef>
            </a:pPr>
            <a:r>
              <a:rPr lang="en-US" altLang="he-IL" sz="2400"/>
              <a:t>All samples for a given node belong to the same class</a:t>
            </a:r>
          </a:p>
          <a:p>
            <a:pPr lvl="1" eaLnBrk="1" hangingPunct="1">
              <a:spcBef>
                <a:spcPct val="0"/>
              </a:spcBef>
            </a:pPr>
            <a:r>
              <a:rPr lang="en-US" altLang="he-IL" sz="2400"/>
              <a:t>There are no remaining attributes for further partitioning – </a:t>
            </a:r>
            <a:r>
              <a:rPr lang="en-US" altLang="he-IL" sz="2400">
                <a:solidFill>
                  <a:schemeClr val="hlink"/>
                </a:solidFill>
              </a:rPr>
              <a:t>majority voting</a:t>
            </a:r>
            <a:r>
              <a:rPr lang="en-US" altLang="he-IL" sz="2400"/>
              <a:t> is employed for classifying the leaf</a:t>
            </a:r>
          </a:p>
          <a:p>
            <a:pPr lvl="1" eaLnBrk="1" hangingPunct="1">
              <a:spcBef>
                <a:spcPct val="0"/>
              </a:spcBef>
            </a:pPr>
            <a:r>
              <a:rPr lang="en-US" altLang="he-IL" sz="2400"/>
              <a:t>There are no samples left</a:t>
            </a:r>
          </a:p>
        </p:txBody>
      </p:sp>
    </p:spTree>
    <p:extLst>
      <p:ext uri="{BB962C8B-B14F-4D97-AF65-F5344CB8AC3E}">
        <p14:creationId xmlns:p14="http://schemas.microsoft.com/office/powerpoint/2010/main" val="3037570571"/>
      </p:ext>
    </p:extLst>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he-IL" dirty="0" smtClean="0"/>
              <a:t>כריית מידע</a:t>
            </a:r>
            <a:r>
              <a:rPr lang="en-US" dirty="0" smtClean="0"/>
              <a:t> – </a:t>
            </a:r>
            <a:r>
              <a:rPr lang="he-IL" dirty="0" smtClean="0"/>
              <a:t>שיעור שלישי</a:t>
            </a:r>
            <a:r>
              <a:rPr lang="en-US" dirty="0" smtClean="0"/>
              <a:t/>
            </a:r>
            <a:br>
              <a:rPr lang="en-US" dirty="0" smtClean="0"/>
            </a:br>
            <a:endParaRPr lang="en-US" dirty="0"/>
          </a:p>
        </p:txBody>
      </p:sp>
      <p:sp>
        <p:nvSpPr>
          <p:cNvPr id="3" name="Subtitle 2"/>
          <p:cNvSpPr>
            <a:spLocks noGrp="1"/>
          </p:cNvSpPr>
          <p:nvPr>
            <p:ph type="subTitle" idx="1"/>
          </p:nvPr>
        </p:nvSpPr>
        <p:spPr/>
        <p:txBody>
          <a:bodyPr/>
          <a:lstStyle/>
          <a:p>
            <a:r>
              <a:rPr lang="he-IL" smtClean="0"/>
              <a:t>20595</a:t>
            </a:r>
            <a:endParaRPr lang="en-US" dirty="0"/>
          </a:p>
        </p:txBody>
      </p:sp>
      <p:sp>
        <p:nvSpPr>
          <p:cNvPr id="4" name="Footer Placeholder 3"/>
          <p:cNvSpPr>
            <a:spLocks noGrp="1"/>
          </p:cNvSpPr>
          <p:nvPr>
            <p:ph type="ftr" sz="quarter" idx="11"/>
          </p:nvPr>
        </p:nvSpPr>
        <p:spPr/>
        <p:txBody>
          <a:bodyPr/>
          <a:lstStyle/>
          <a:p>
            <a:endParaRPr lang="he-IL"/>
          </a:p>
        </p:txBody>
      </p:sp>
      <p:pic>
        <p:nvPicPr>
          <p:cNvPr id="1026" name="Picture 2" descr="Image result for Han J., Kamber M. and Pei J., Data Mining: Concepts and Techniques, 3rd Edition, Morgan Kaufman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25767">
            <a:off x="728781" y="1056516"/>
            <a:ext cx="18859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528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latin typeface="Comic Sans MS" pitchFamily="66" charset="0"/>
              </a:rPr>
              <a:t>Inductive learning method</a:t>
            </a:r>
          </a:p>
        </p:txBody>
      </p:sp>
      <p:sp>
        <p:nvSpPr>
          <p:cNvPr id="36867" name="Rectangle 3"/>
          <p:cNvSpPr>
            <a:spLocks noGrp="1" noChangeArrowheads="1"/>
          </p:cNvSpPr>
          <p:nvPr>
            <p:ph type="body" idx="1"/>
          </p:nvPr>
        </p:nvSpPr>
        <p:spPr/>
        <p:txBody>
          <a:bodyPr/>
          <a:lstStyle/>
          <a:p>
            <a:pPr algn="r" rtl="1" eaLnBrk="1" hangingPunct="1"/>
            <a:r>
              <a:rPr lang="he-IL">
                <a:latin typeface="Comic Sans MS" pitchFamily="66" charset="0"/>
              </a:rPr>
              <a:t> נבנה את </a:t>
            </a:r>
            <a:r>
              <a:rPr lang="en-US">
                <a:latin typeface="Comic Sans MS" pitchFamily="66" charset="0"/>
              </a:rPr>
              <a:t>h </a:t>
            </a:r>
            <a:r>
              <a:rPr lang="he-IL">
                <a:latin typeface="Comic Sans MS" pitchFamily="66" charset="0"/>
              </a:rPr>
              <a:t>  כך שתתתאים\ תהסכים עם </a:t>
            </a:r>
            <a:r>
              <a:rPr lang="en-US">
                <a:latin typeface="Comic Sans MS" pitchFamily="66" charset="0"/>
              </a:rPr>
              <a:t>f</a:t>
            </a:r>
            <a:r>
              <a:rPr lang="he-IL">
                <a:latin typeface="Comic Sans MS" pitchFamily="66" charset="0"/>
              </a:rPr>
              <a:t> על סט אימון</a:t>
            </a:r>
          </a:p>
          <a:p>
            <a:pPr algn="r" rtl="1" eaLnBrk="1" hangingPunct="1"/>
            <a:r>
              <a:rPr lang="he-IL">
                <a:latin typeface="Comic Sans MS" pitchFamily="66" charset="0"/>
              </a:rPr>
              <a:t>(</a:t>
            </a:r>
            <a:r>
              <a:rPr lang="en-US">
                <a:latin typeface="Comic Sans MS" pitchFamily="66" charset="0"/>
              </a:rPr>
              <a:t>h</a:t>
            </a:r>
            <a:r>
              <a:rPr lang="he-IL">
                <a:latin typeface="Comic Sans MS" pitchFamily="66" charset="0"/>
              </a:rPr>
              <a:t>  יקרא </a:t>
            </a:r>
            <a:r>
              <a:rPr lang="en-US">
                <a:solidFill>
                  <a:schemeClr val="accent2"/>
                </a:solidFill>
                <a:latin typeface="Comic Sans MS" pitchFamily="66" charset="0"/>
              </a:rPr>
              <a:t>consistent </a:t>
            </a:r>
            <a:r>
              <a:rPr lang="he-IL">
                <a:solidFill>
                  <a:schemeClr val="accent2"/>
                </a:solidFill>
                <a:latin typeface="Comic Sans MS" pitchFamily="66" charset="0"/>
              </a:rPr>
              <a:t> </a:t>
            </a:r>
            <a:r>
              <a:rPr lang="he-IL">
                <a:latin typeface="Comic Sans MS" pitchFamily="66" charset="0"/>
              </a:rPr>
              <a:t>אם הוא מתאים לכל </a:t>
            </a:r>
            <a:r>
              <a:rPr lang="en-US">
                <a:latin typeface="Comic Sans MS" pitchFamily="66" charset="0"/>
              </a:rPr>
              <a:t>f</a:t>
            </a:r>
            <a:r>
              <a:rPr lang="he-IL">
                <a:latin typeface="Comic Sans MS" pitchFamily="66" charset="0"/>
              </a:rPr>
              <a:t> בסט הדוגמאותדוגמאות)</a:t>
            </a:r>
            <a:endParaRPr lang="en-US">
              <a:latin typeface="Comic Sans MS" pitchFamily="66" charset="0"/>
            </a:endParaRPr>
          </a:p>
          <a:p>
            <a:pPr eaLnBrk="1" hangingPunct="1"/>
            <a:r>
              <a:rPr lang="en-US">
                <a:latin typeface="Comic Sans MS" pitchFamily="66" charset="0"/>
              </a:rPr>
              <a:t>E.g., curve fitting:
</a:t>
            </a:r>
          </a:p>
          <a:p>
            <a:pPr eaLnBrk="1" hangingPunct="1">
              <a:buFontTx/>
              <a:buNone/>
            </a:pPr>
            <a:endParaRPr lang="en-US">
              <a:latin typeface="Comic Sans MS" pitchFamily="66" charset="0"/>
            </a:endParaRPr>
          </a:p>
        </p:txBody>
      </p:sp>
      <p:pic>
        <p:nvPicPr>
          <p:cNvPr id="36868" name="Picture 6" descr="curve-fitting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903664"/>
            <a:ext cx="3429000"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3" name="Slide Number Placeholder 2"/>
          <p:cNvSpPr>
            <a:spLocks noGrp="1"/>
          </p:cNvSpPr>
          <p:nvPr>
            <p:ph type="sldNum" sz="quarter" idx="4294967295"/>
          </p:nvPr>
        </p:nvSpPr>
        <p:spPr/>
        <p:txBody>
          <a:bodyPr/>
          <a:lstStyle/>
          <a:p>
            <a:pPr rtl="0"/>
            <a:fld id="{6EDAB462-8378-4A72-B037-15DB491BC9D5}" type="slidenum">
              <a:rPr lang="en-US">
                <a:latin typeface="Century Schoolbook"/>
              </a:rPr>
              <a:pPr rtl="0"/>
              <a:t>20</a:t>
            </a:fld>
            <a:endParaRPr lang="en-US">
              <a:latin typeface="Century Schoolbook"/>
            </a:endParaRPr>
          </a:p>
        </p:txBody>
      </p:sp>
    </p:spTree>
    <p:extLst>
      <p:ext uri="{BB962C8B-B14F-4D97-AF65-F5344CB8AC3E}">
        <p14:creationId xmlns:p14="http://schemas.microsoft.com/office/powerpoint/2010/main" val="181958445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he-IL" smtClean="0"/>
              <a:t>Brief Review of Entropy</a:t>
            </a:r>
          </a:p>
        </p:txBody>
      </p:sp>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cstate="print"/>
            <a:stretch>
              <a:fillRect l="-288" t="-1043" r="-1513"/>
            </a:stretch>
          </a:blipFill>
          <a:ln>
            <a:miter lim="800000"/>
            <a:headEnd/>
            <a:tailEnd/>
          </a:ln>
          <a:extLst/>
        </p:spPr>
        <p:txBody>
          <a:bodyPr/>
          <a:lstStyle/>
          <a:p>
            <a:pPr>
              <a:defRPr/>
            </a:pPr>
            <a:r>
              <a:rPr lang="en-US">
                <a:noFill/>
              </a:rPr>
              <a:t> </a:t>
            </a:r>
          </a:p>
        </p:txBody>
      </p:sp>
      <p:sp>
        <p:nvSpPr>
          <p:cNvPr id="2150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0AA75F1F-CBBC-4FD5-BEFA-10E9C369C8F5}"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200</a:t>
            </a:fld>
            <a:endParaRPr lang="en-US" altLang="he-IL" sz="1200">
              <a:solidFill>
                <a:srgbClr val="000000"/>
              </a:solidFill>
              <a:latin typeface="Tahoma" panose="020B0604030504040204" pitchFamily="34" charset="0"/>
            </a:endParaRPr>
          </a:p>
        </p:txBody>
      </p:sp>
      <p:pic>
        <p:nvPicPr>
          <p:cNvPr id="21509" name="Picture 2" descr="http://upload.wikimedia.org/wikipedia/commons/thumb/2/22/Binary_entropy_plot.svg/200px-Binary_entropy_plot.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0050" y="4191001"/>
            <a:ext cx="19050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4"/>
          <p:cNvSpPr txBox="1">
            <a:spLocks noChangeArrowheads="1"/>
          </p:cNvSpPr>
          <p:nvPr/>
        </p:nvSpPr>
        <p:spPr bwMode="auto">
          <a:xfrm>
            <a:off x="8686800" y="6096000"/>
            <a:ext cx="8016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l" rtl="0" fontAlgn="base">
              <a:spcBef>
                <a:spcPct val="0"/>
              </a:spcBef>
              <a:spcAft>
                <a:spcPct val="0"/>
              </a:spcAft>
              <a:buClrTx/>
              <a:buSzTx/>
              <a:buNone/>
            </a:pPr>
            <a:r>
              <a:rPr lang="en-US" altLang="he-IL" sz="1600" b="1">
                <a:solidFill>
                  <a:srgbClr val="000000"/>
                </a:solidFill>
                <a:latin typeface="Tahoma" panose="020B0604030504040204" pitchFamily="34" charset="0"/>
              </a:rPr>
              <a:t>m = 2</a:t>
            </a:r>
          </a:p>
        </p:txBody>
      </p:sp>
    </p:spTree>
    <p:extLst>
      <p:ext uri="{BB962C8B-B14F-4D97-AF65-F5344CB8AC3E}">
        <p14:creationId xmlns:p14="http://schemas.microsoft.com/office/powerpoint/2010/main" val="919559260"/>
      </p:ext>
    </p:extLst>
  </p:cSld>
  <p:clrMapOvr>
    <a:masterClrMapping/>
  </p:clrMapOvr>
  <p:transition>
    <p:zoom/>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D1A64EE4-6B56-4869-A9A0-9ECEBB3C5EDA}"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201</a:t>
            </a:fld>
            <a:endParaRPr lang="en-US" altLang="he-IL" sz="1200">
              <a:solidFill>
                <a:srgbClr val="000000"/>
              </a:solidFill>
              <a:latin typeface="Tahoma" panose="020B0604030504040204" pitchFamily="34" charset="0"/>
            </a:endParaRPr>
          </a:p>
        </p:txBody>
      </p:sp>
      <p:sp>
        <p:nvSpPr>
          <p:cNvPr id="23555" name="Rectangle 2"/>
          <p:cNvSpPr>
            <a:spLocks noChangeArrowheads="1"/>
          </p:cNvSpPr>
          <p:nvPr/>
        </p:nvSpPr>
        <p:spPr bwMode="auto">
          <a:xfrm>
            <a:off x="1905000" y="762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rtl="0" fontAlgn="base">
              <a:spcBef>
                <a:spcPct val="0"/>
              </a:spcBef>
              <a:spcAft>
                <a:spcPct val="0"/>
              </a:spcAft>
              <a:buClrTx/>
              <a:buSzTx/>
              <a:buNone/>
            </a:pPr>
            <a:r>
              <a:rPr lang="en-US" altLang="he-IL" sz="3600" b="1" dirty="0">
                <a:solidFill>
                  <a:srgbClr val="333399"/>
                </a:solidFill>
                <a:latin typeface="Berlin Sans FB Demi" panose="020E0802020502020306" pitchFamily="34" charset="0"/>
              </a:rPr>
              <a:t>Attribute Selection Measure: Information Gain (ID3/C4.5)</a:t>
            </a:r>
          </a:p>
        </p:txBody>
      </p:sp>
      <p:sp>
        <p:nvSpPr>
          <p:cNvPr id="23556" name="Rectangle 3"/>
          <p:cNvSpPr>
            <a:spLocks noChangeArrowheads="1"/>
          </p:cNvSpPr>
          <p:nvPr/>
        </p:nvSpPr>
        <p:spPr bwMode="auto">
          <a:xfrm>
            <a:off x="18288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l" rtl="0" fontAlgn="base">
              <a:lnSpc>
                <a:spcPct val="110000"/>
              </a:lnSpc>
              <a:spcAft>
                <a:spcPct val="0"/>
              </a:spcAft>
              <a:buClr>
                <a:srgbClr val="3333CC"/>
              </a:buClr>
            </a:pPr>
            <a:r>
              <a:rPr lang="en-US" altLang="he-IL" sz="2400">
                <a:solidFill>
                  <a:srgbClr val="000000"/>
                </a:solidFill>
              </a:rPr>
              <a:t>Select the attribute with the highest information gain</a:t>
            </a:r>
          </a:p>
          <a:p>
            <a:pPr algn="l" rtl="0" fontAlgn="base">
              <a:lnSpc>
                <a:spcPct val="110000"/>
              </a:lnSpc>
              <a:spcAft>
                <a:spcPct val="0"/>
              </a:spcAft>
              <a:buClr>
                <a:srgbClr val="3333CC"/>
              </a:buClr>
            </a:pPr>
            <a:r>
              <a:rPr lang="en-US" altLang="he-IL" sz="2400">
                <a:solidFill>
                  <a:srgbClr val="000000"/>
                </a:solidFill>
              </a:rPr>
              <a:t>Let </a:t>
            </a:r>
            <a:r>
              <a:rPr lang="en-US" altLang="he-IL" sz="2400" i="1">
                <a:solidFill>
                  <a:srgbClr val="000000"/>
                </a:solidFill>
              </a:rPr>
              <a:t>p</a:t>
            </a:r>
            <a:r>
              <a:rPr lang="en-US" altLang="he-IL" sz="2400" i="1" baseline="-25000">
                <a:solidFill>
                  <a:srgbClr val="000000"/>
                </a:solidFill>
              </a:rPr>
              <a:t>i</a:t>
            </a:r>
            <a:r>
              <a:rPr lang="en-US" altLang="he-IL" sz="2400">
                <a:solidFill>
                  <a:srgbClr val="000000"/>
                </a:solidFill>
              </a:rPr>
              <a:t> be the probability that an arbitrary tuple in D belongs to class C</a:t>
            </a:r>
            <a:r>
              <a:rPr lang="en-US" altLang="he-IL" sz="2400" baseline="-25000">
                <a:solidFill>
                  <a:srgbClr val="000000"/>
                </a:solidFill>
              </a:rPr>
              <a:t>i</a:t>
            </a:r>
            <a:r>
              <a:rPr lang="en-US" altLang="he-IL" sz="2400">
                <a:solidFill>
                  <a:srgbClr val="000000"/>
                </a:solidFill>
              </a:rPr>
              <a:t>, estimated by |C</a:t>
            </a:r>
            <a:r>
              <a:rPr lang="en-US" altLang="he-IL" sz="2400" i="1" baseline="-25000">
                <a:solidFill>
                  <a:srgbClr val="000000"/>
                </a:solidFill>
              </a:rPr>
              <a:t>i</a:t>
            </a:r>
            <a:r>
              <a:rPr lang="en-US" altLang="he-IL" sz="2400" baseline="-25000">
                <a:solidFill>
                  <a:srgbClr val="000000"/>
                </a:solidFill>
              </a:rPr>
              <a:t>, D</a:t>
            </a:r>
            <a:r>
              <a:rPr lang="en-US" altLang="he-IL" sz="2400">
                <a:solidFill>
                  <a:srgbClr val="000000"/>
                </a:solidFill>
              </a:rPr>
              <a:t>|/|D|</a:t>
            </a:r>
          </a:p>
          <a:p>
            <a:pPr algn="l" rtl="0" fontAlgn="base">
              <a:lnSpc>
                <a:spcPct val="110000"/>
              </a:lnSpc>
              <a:spcAft>
                <a:spcPct val="0"/>
              </a:spcAft>
              <a:buClr>
                <a:srgbClr val="3333CC"/>
              </a:buClr>
            </a:pPr>
            <a:r>
              <a:rPr lang="en-US" altLang="he-IL" sz="2400">
                <a:solidFill>
                  <a:srgbClr val="FF0000"/>
                </a:solidFill>
              </a:rPr>
              <a:t>Expected information</a:t>
            </a:r>
            <a:r>
              <a:rPr lang="en-US" altLang="he-IL" sz="2400">
                <a:solidFill>
                  <a:srgbClr val="000000"/>
                </a:solidFill>
              </a:rPr>
              <a:t> (entropy) needed to classify a tuple in D:</a:t>
            </a:r>
          </a:p>
          <a:p>
            <a:pPr algn="l" rtl="0" fontAlgn="base">
              <a:lnSpc>
                <a:spcPct val="110000"/>
              </a:lnSpc>
              <a:spcAft>
                <a:spcPct val="0"/>
              </a:spcAft>
              <a:buClr>
                <a:srgbClr val="3333CC"/>
              </a:buClr>
            </a:pPr>
            <a:endParaRPr lang="en-US" altLang="he-IL" sz="2400">
              <a:solidFill>
                <a:srgbClr val="000000"/>
              </a:solidFill>
            </a:endParaRPr>
          </a:p>
          <a:p>
            <a:pPr algn="l" rtl="0" fontAlgn="base">
              <a:lnSpc>
                <a:spcPct val="110000"/>
              </a:lnSpc>
              <a:spcAft>
                <a:spcPct val="0"/>
              </a:spcAft>
              <a:buClr>
                <a:srgbClr val="3333CC"/>
              </a:buClr>
            </a:pPr>
            <a:r>
              <a:rPr lang="en-US" altLang="he-IL" sz="2400">
                <a:solidFill>
                  <a:srgbClr val="FF0000"/>
                </a:solidFill>
              </a:rPr>
              <a:t>Information</a:t>
            </a:r>
            <a:r>
              <a:rPr lang="en-US" altLang="he-IL" sz="2400">
                <a:solidFill>
                  <a:srgbClr val="000000"/>
                </a:solidFill>
              </a:rPr>
              <a:t> needed (after using A to split D into v partitions) to classify D:</a:t>
            </a:r>
          </a:p>
          <a:p>
            <a:pPr algn="l" rtl="0" fontAlgn="base">
              <a:lnSpc>
                <a:spcPct val="110000"/>
              </a:lnSpc>
              <a:spcAft>
                <a:spcPct val="0"/>
              </a:spcAft>
              <a:buClr>
                <a:srgbClr val="3333CC"/>
              </a:buClr>
            </a:pPr>
            <a:endParaRPr lang="en-US" altLang="he-IL" sz="2400">
              <a:solidFill>
                <a:srgbClr val="000000"/>
              </a:solidFill>
            </a:endParaRPr>
          </a:p>
          <a:p>
            <a:pPr algn="l" rtl="0" fontAlgn="base">
              <a:lnSpc>
                <a:spcPct val="110000"/>
              </a:lnSpc>
              <a:spcAft>
                <a:spcPct val="0"/>
              </a:spcAft>
              <a:buClr>
                <a:srgbClr val="3333CC"/>
              </a:buClr>
            </a:pPr>
            <a:r>
              <a:rPr lang="en-US" altLang="he-IL" sz="2400">
                <a:solidFill>
                  <a:srgbClr val="FF0000"/>
                </a:solidFill>
              </a:rPr>
              <a:t>Information gained</a:t>
            </a:r>
            <a:r>
              <a:rPr lang="en-US" altLang="he-IL" sz="2400">
                <a:solidFill>
                  <a:srgbClr val="000000"/>
                </a:solidFill>
              </a:rPr>
              <a:t> by branching on attribute A</a:t>
            </a:r>
          </a:p>
          <a:p>
            <a:pPr algn="l" rtl="0" fontAlgn="base">
              <a:lnSpc>
                <a:spcPct val="110000"/>
              </a:lnSpc>
              <a:spcAft>
                <a:spcPct val="0"/>
              </a:spcAft>
              <a:buClr>
                <a:srgbClr val="3333CC"/>
              </a:buClr>
            </a:pPr>
            <a:endParaRPr lang="en-US" altLang="he-IL" sz="2400">
              <a:solidFill>
                <a:srgbClr val="000000"/>
              </a:solidFill>
            </a:endParaRPr>
          </a:p>
        </p:txBody>
      </p:sp>
      <p:graphicFrame>
        <p:nvGraphicFramePr>
          <p:cNvPr id="23557" name="Object 4"/>
          <p:cNvGraphicFramePr>
            <a:graphicFrameLocks noChangeAspect="1"/>
          </p:cNvGraphicFramePr>
          <p:nvPr/>
        </p:nvGraphicFramePr>
        <p:xfrm>
          <a:off x="6054726" y="3200400"/>
          <a:ext cx="3317875" cy="850900"/>
        </p:xfrm>
        <a:graphic>
          <a:graphicData uri="http://schemas.openxmlformats.org/presentationml/2006/ole">
            <mc:AlternateContent xmlns:mc="http://schemas.openxmlformats.org/markup-compatibility/2006">
              <mc:Choice xmlns:v="urn:schemas-microsoft-com:vml" Requires="v">
                <p:oleObj spid="_x0000_s417821" name="Equation" r:id="rId4" imgW="1612900" imgH="431800" progId="Equation.3">
                  <p:embed/>
                </p:oleObj>
              </mc:Choice>
              <mc:Fallback>
                <p:oleObj name="Equation" r:id="rId4" imgW="1612900" imgH="431800" progId="Equation.3">
                  <p:embed/>
                  <p:pic>
                    <p:nvPicPr>
                      <p:cNvPr id="2355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726" y="3200400"/>
                        <a:ext cx="3317875"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5"/>
          <p:cNvGraphicFramePr>
            <a:graphicFrameLocks noChangeAspect="1"/>
          </p:cNvGraphicFramePr>
          <p:nvPr/>
        </p:nvGraphicFramePr>
        <p:xfrm>
          <a:off x="5943600" y="4343401"/>
          <a:ext cx="4495800" cy="949325"/>
        </p:xfrm>
        <a:graphic>
          <a:graphicData uri="http://schemas.openxmlformats.org/presentationml/2006/ole">
            <mc:AlternateContent xmlns:mc="http://schemas.openxmlformats.org/markup-compatibility/2006">
              <mc:Choice xmlns:v="urn:schemas-microsoft-com:vml" Requires="v">
                <p:oleObj spid="_x0000_s417822" name="Equation" r:id="rId6" imgW="1892300" imgH="457200" progId="Equation.3">
                  <p:embed/>
                </p:oleObj>
              </mc:Choice>
              <mc:Fallback>
                <p:oleObj name="Equation" r:id="rId6" imgW="1892300" imgH="457200" progId="Equation.3">
                  <p:embed/>
                  <p:pic>
                    <p:nvPicPr>
                      <p:cNvPr id="2355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4343401"/>
                        <a:ext cx="44958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9" name="Object 6"/>
          <p:cNvGraphicFramePr>
            <a:graphicFrameLocks noChangeAspect="1"/>
          </p:cNvGraphicFramePr>
          <p:nvPr/>
        </p:nvGraphicFramePr>
        <p:xfrm>
          <a:off x="5392738" y="5822951"/>
          <a:ext cx="4589462" cy="536575"/>
        </p:xfrm>
        <a:graphic>
          <a:graphicData uri="http://schemas.openxmlformats.org/presentationml/2006/ole">
            <mc:AlternateContent xmlns:mc="http://schemas.openxmlformats.org/markup-compatibility/2006">
              <mc:Choice xmlns:v="urn:schemas-microsoft-com:vml" Requires="v">
                <p:oleObj spid="_x0000_s417823" name="Equation" r:id="rId8" imgW="1790700" imgH="215900" progId="Equation.3">
                  <p:embed/>
                </p:oleObj>
              </mc:Choice>
              <mc:Fallback>
                <p:oleObj name="Equation" r:id="rId8" imgW="1790700" imgH="215900" progId="Equation.3">
                  <p:embed/>
                  <p:pic>
                    <p:nvPicPr>
                      <p:cNvPr id="23559"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2738" y="5822951"/>
                        <a:ext cx="4589462"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94326227"/>
      </p:ext>
    </p:extLst>
  </p:cSld>
  <p:clrMapOvr>
    <a:masterClrMapping/>
  </p:clrMapOvr>
  <p:transition>
    <p:zoom/>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BA9D99A4-7559-4329-BAC1-85DD6212054A}"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202</a:t>
            </a:fld>
            <a:endParaRPr lang="en-US" altLang="he-IL" sz="1200">
              <a:solidFill>
                <a:srgbClr val="000000"/>
              </a:solidFill>
              <a:latin typeface="Tahoma" panose="020B0604030504040204" pitchFamily="34" charset="0"/>
            </a:endParaRPr>
          </a:p>
        </p:txBody>
      </p:sp>
      <p:sp>
        <p:nvSpPr>
          <p:cNvPr id="25603" name="Rectangle 2"/>
          <p:cNvSpPr>
            <a:spLocks noGrp="1" noChangeArrowheads="1"/>
          </p:cNvSpPr>
          <p:nvPr>
            <p:ph type="title"/>
          </p:nvPr>
        </p:nvSpPr>
        <p:spPr>
          <a:xfrm>
            <a:off x="1676400" y="304800"/>
            <a:ext cx="8763000" cy="609600"/>
          </a:xfrm>
        </p:spPr>
        <p:txBody>
          <a:bodyPr/>
          <a:lstStyle/>
          <a:p>
            <a:pPr eaLnBrk="1" hangingPunct="1"/>
            <a:r>
              <a:rPr lang="en-US" altLang="he-IL" smtClean="0"/>
              <a:t>Attribute Selection: Information Gain</a:t>
            </a:r>
          </a:p>
        </p:txBody>
      </p:sp>
      <p:sp>
        <p:nvSpPr>
          <p:cNvPr id="25604" name="Rectangle 3"/>
          <p:cNvSpPr>
            <a:spLocks noGrp="1" noChangeArrowheads="1"/>
          </p:cNvSpPr>
          <p:nvPr>
            <p:ph type="body" sz="half" idx="1"/>
          </p:nvPr>
        </p:nvSpPr>
        <p:spPr>
          <a:xfrm>
            <a:off x="1828800" y="1371600"/>
            <a:ext cx="4152900" cy="1600200"/>
          </a:xfrm>
        </p:spPr>
        <p:txBody>
          <a:bodyPr/>
          <a:lstStyle/>
          <a:p>
            <a:pPr eaLnBrk="1" hangingPunct="1">
              <a:lnSpc>
                <a:spcPct val="80000"/>
              </a:lnSpc>
              <a:spcBef>
                <a:spcPct val="30000"/>
              </a:spcBef>
              <a:buSzPct val="80000"/>
              <a:buFont typeface="Marlett" pitchFamily="2" charset="2"/>
              <a:buChar char="g"/>
            </a:pPr>
            <a:r>
              <a:rPr lang="en-US" altLang="he-IL" sz="2000">
                <a:solidFill>
                  <a:srgbClr val="121328"/>
                </a:solidFill>
              </a:rPr>
              <a:t>Class P: buys_computer = “yes”</a:t>
            </a:r>
          </a:p>
          <a:p>
            <a:pPr eaLnBrk="1" hangingPunct="1">
              <a:lnSpc>
                <a:spcPct val="80000"/>
              </a:lnSpc>
              <a:spcBef>
                <a:spcPct val="30000"/>
              </a:spcBef>
              <a:buSzPct val="80000"/>
              <a:buFont typeface="Marlett" pitchFamily="2" charset="2"/>
              <a:buChar char="g"/>
            </a:pPr>
            <a:r>
              <a:rPr lang="en-US" altLang="he-IL" sz="2000">
                <a:solidFill>
                  <a:srgbClr val="121328"/>
                </a:solidFill>
              </a:rPr>
              <a:t>Class N: buys_computer = “no”</a:t>
            </a:r>
            <a:endParaRPr lang="en-US" altLang="he-IL" sz="2000"/>
          </a:p>
        </p:txBody>
      </p:sp>
      <p:sp>
        <p:nvSpPr>
          <p:cNvPr id="25605" name="Rectangle 4"/>
          <p:cNvSpPr>
            <a:spLocks noGrp="1" noChangeArrowheads="1"/>
          </p:cNvSpPr>
          <p:nvPr>
            <p:ph type="body" sz="half" idx="2"/>
          </p:nvPr>
        </p:nvSpPr>
        <p:spPr>
          <a:xfrm>
            <a:off x="6248400" y="2743200"/>
            <a:ext cx="4152900" cy="2209800"/>
          </a:xfrm>
        </p:spPr>
        <p:txBody>
          <a:bodyPr/>
          <a:lstStyle/>
          <a:p>
            <a:pPr eaLnBrk="1" hangingPunct="1">
              <a:lnSpc>
                <a:spcPct val="130000"/>
              </a:lnSpc>
              <a:buFont typeface="Wingdings" panose="05000000000000000000" pitchFamily="2" charset="2"/>
              <a:buNone/>
            </a:pPr>
            <a:r>
              <a:rPr lang="en-US" altLang="he-IL" sz="2000">
                <a:solidFill>
                  <a:srgbClr val="121328"/>
                </a:solidFill>
              </a:rPr>
              <a:t>            means “age &lt;=30” has 5 out of 14 samples, with 2 yes’es  and 3 no’s.   Hence</a:t>
            </a:r>
            <a:endParaRPr lang="en-US" altLang="he-IL" sz="2000"/>
          </a:p>
          <a:p>
            <a:pPr eaLnBrk="1" hangingPunct="1">
              <a:lnSpc>
                <a:spcPct val="90000"/>
              </a:lnSpc>
              <a:buClr>
                <a:schemeClr val="accent1"/>
              </a:buClr>
              <a:buFont typeface="Wingdings 2" panose="05020102010507070707" pitchFamily="18" charset="2"/>
              <a:buNone/>
            </a:pPr>
            <a:endParaRPr lang="en-US" altLang="he-IL" sz="2000"/>
          </a:p>
          <a:p>
            <a:pPr eaLnBrk="1" hangingPunct="1">
              <a:lnSpc>
                <a:spcPct val="90000"/>
              </a:lnSpc>
              <a:buClr>
                <a:schemeClr val="accent1"/>
              </a:buClr>
              <a:buFont typeface="Wingdings 2" panose="05020102010507070707" pitchFamily="18" charset="2"/>
              <a:buNone/>
            </a:pPr>
            <a:endParaRPr lang="en-US" altLang="he-IL" sz="2000">
              <a:solidFill>
                <a:srgbClr val="121328"/>
              </a:solidFill>
            </a:endParaRPr>
          </a:p>
          <a:p>
            <a:pPr eaLnBrk="1" hangingPunct="1">
              <a:lnSpc>
                <a:spcPct val="90000"/>
              </a:lnSpc>
              <a:buClr>
                <a:schemeClr val="accent1"/>
              </a:buClr>
              <a:buFont typeface="Wingdings 2" panose="05020102010507070707" pitchFamily="18" charset="2"/>
              <a:buNone/>
            </a:pPr>
            <a:r>
              <a:rPr lang="en-US" altLang="he-IL" sz="2000">
                <a:solidFill>
                  <a:srgbClr val="121328"/>
                </a:solidFill>
              </a:rPr>
              <a:t>Similarly,</a:t>
            </a:r>
          </a:p>
        </p:txBody>
      </p:sp>
      <p:graphicFrame>
        <p:nvGraphicFramePr>
          <p:cNvPr id="25606" name="Object 5"/>
          <p:cNvGraphicFramePr>
            <a:graphicFrameLocks noChangeAspect="1"/>
          </p:cNvGraphicFramePr>
          <p:nvPr/>
        </p:nvGraphicFramePr>
        <p:xfrm>
          <a:off x="2286000" y="2590801"/>
          <a:ext cx="3354388" cy="1439863"/>
        </p:xfrm>
        <a:graphic>
          <a:graphicData uri="http://schemas.openxmlformats.org/presentationml/2006/ole">
            <mc:AlternateContent xmlns:mc="http://schemas.openxmlformats.org/markup-compatibility/2006">
              <mc:Choice xmlns:v="urn:schemas-microsoft-com:vml" Requires="v">
                <p:oleObj spid="_x0000_s418881" name="Worksheet" r:id="rId4" imgW="3352800" imgH="1438250" progId="Excel.Sheet.8">
                  <p:embed/>
                </p:oleObj>
              </mc:Choice>
              <mc:Fallback>
                <p:oleObj name="Worksheet" r:id="rId4" imgW="3352800" imgH="1438250" progId="Excel.Sheet.8">
                  <p:embed/>
                  <p:pic>
                    <p:nvPicPr>
                      <p:cNvPr id="2560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590801"/>
                        <a:ext cx="3354388"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7" name="Object 6"/>
          <p:cNvGraphicFramePr>
            <a:graphicFrameLocks noChangeAspect="1"/>
          </p:cNvGraphicFramePr>
          <p:nvPr/>
        </p:nvGraphicFramePr>
        <p:xfrm>
          <a:off x="6400800" y="1295400"/>
          <a:ext cx="3754438" cy="1371600"/>
        </p:xfrm>
        <a:graphic>
          <a:graphicData uri="http://schemas.openxmlformats.org/presentationml/2006/ole">
            <mc:AlternateContent xmlns:mc="http://schemas.openxmlformats.org/markup-compatibility/2006">
              <mc:Choice xmlns:v="urn:schemas-microsoft-com:vml" Requires="v">
                <p:oleObj spid="_x0000_s418882" name="Equation" r:id="rId6" imgW="2044700" imgH="812800" progId="Equation.3">
                  <p:embed/>
                </p:oleObj>
              </mc:Choice>
              <mc:Fallback>
                <p:oleObj name="Equation" r:id="rId6" imgW="2044700" imgH="812800" progId="Equation.3">
                  <p:embed/>
                  <p:pic>
                    <p:nvPicPr>
                      <p:cNvPr id="2560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1295400"/>
                        <a:ext cx="3754438"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8" name="Object 7"/>
          <p:cNvGraphicFramePr>
            <a:graphicFrameLocks noChangeAspect="1"/>
          </p:cNvGraphicFramePr>
          <p:nvPr/>
        </p:nvGraphicFramePr>
        <p:xfrm>
          <a:off x="6553200" y="5257800"/>
          <a:ext cx="3594100" cy="1193800"/>
        </p:xfrm>
        <a:graphic>
          <a:graphicData uri="http://schemas.openxmlformats.org/presentationml/2006/ole">
            <mc:AlternateContent xmlns:mc="http://schemas.openxmlformats.org/markup-compatibility/2006">
              <mc:Choice xmlns:v="urn:schemas-microsoft-com:vml" Requires="v">
                <p:oleObj spid="_x0000_s418883" name="Equation" r:id="rId8" imgW="3594100" imgH="1193800" progId="Equation.3">
                  <p:embed/>
                </p:oleObj>
              </mc:Choice>
              <mc:Fallback>
                <p:oleObj name="Equation" r:id="rId8" imgW="3594100" imgH="1193800" progId="Equation.3">
                  <p:embed/>
                  <p:pic>
                    <p:nvPicPr>
                      <p:cNvPr id="25608"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5257800"/>
                        <a:ext cx="3594100"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9" name="Object 8"/>
          <p:cNvGraphicFramePr>
            <a:graphicFrameLocks noChangeAspect="1"/>
          </p:cNvGraphicFramePr>
          <p:nvPr/>
        </p:nvGraphicFramePr>
        <p:xfrm>
          <a:off x="6248401" y="4114800"/>
          <a:ext cx="4271963" cy="388938"/>
        </p:xfrm>
        <a:graphic>
          <a:graphicData uri="http://schemas.openxmlformats.org/presentationml/2006/ole">
            <mc:AlternateContent xmlns:mc="http://schemas.openxmlformats.org/markup-compatibility/2006">
              <mc:Choice xmlns:v="urn:schemas-microsoft-com:vml" Requires="v">
                <p:oleObj spid="_x0000_s418884" name="Equation" r:id="rId10" imgW="2552700" imgH="241300" progId="Equation.3">
                  <p:embed/>
                </p:oleObj>
              </mc:Choice>
              <mc:Fallback>
                <p:oleObj name="Equation" r:id="rId10" imgW="2552700" imgH="241300" progId="Equation.3">
                  <p:embed/>
                  <p:pic>
                    <p:nvPicPr>
                      <p:cNvPr id="25609"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8401" y="4114800"/>
                        <a:ext cx="4271963"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0" name="Object 9"/>
          <p:cNvGraphicFramePr>
            <a:graphicFrameLocks/>
          </p:cNvGraphicFramePr>
          <p:nvPr/>
        </p:nvGraphicFramePr>
        <p:xfrm>
          <a:off x="1676400" y="4114800"/>
          <a:ext cx="4419600" cy="2667000"/>
        </p:xfrm>
        <a:graphic>
          <a:graphicData uri="http://schemas.openxmlformats.org/presentationml/2006/ole">
            <mc:AlternateContent xmlns:mc="http://schemas.openxmlformats.org/markup-compatibility/2006">
              <mc:Choice xmlns:v="urn:schemas-microsoft-com:vml" Requires="v">
                <p:oleObj spid="_x0000_s418885" name="Worksheet" r:id="rId12" imgW="6115431" imgH="4458208" progId="Excel.Sheet.8">
                  <p:embed/>
                </p:oleObj>
              </mc:Choice>
              <mc:Fallback>
                <p:oleObj name="Worksheet" r:id="rId12" imgW="6115431" imgH="4458208" progId="Excel.Sheet.8">
                  <p:embed/>
                  <p:pic>
                    <p:nvPicPr>
                      <p:cNvPr id="25610" name="Object 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6400" y="4114800"/>
                        <a:ext cx="4419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11" name="Object 10"/>
          <p:cNvGraphicFramePr>
            <a:graphicFrameLocks noChangeAspect="1"/>
          </p:cNvGraphicFramePr>
          <p:nvPr/>
        </p:nvGraphicFramePr>
        <p:xfrm>
          <a:off x="6019800" y="2743201"/>
          <a:ext cx="1073150" cy="665163"/>
        </p:xfrm>
        <a:graphic>
          <a:graphicData uri="http://schemas.openxmlformats.org/presentationml/2006/ole">
            <mc:AlternateContent xmlns:mc="http://schemas.openxmlformats.org/markup-compatibility/2006">
              <mc:Choice xmlns:v="urn:schemas-microsoft-com:vml" Requires="v">
                <p:oleObj spid="_x0000_s418886" name="Equation" r:id="rId14" imgW="583947" imgH="393529" progId="Equation.3">
                  <p:embed/>
                </p:oleObj>
              </mc:Choice>
              <mc:Fallback>
                <p:oleObj name="Equation" r:id="rId14" imgW="583947" imgH="393529" progId="Equation.3">
                  <p:embed/>
                  <p:pic>
                    <p:nvPicPr>
                      <p:cNvPr id="25611"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9800" y="2743201"/>
                        <a:ext cx="107315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2" name="Object 11"/>
          <p:cNvGraphicFramePr>
            <a:graphicFrameLocks noChangeAspect="1"/>
          </p:cNvGraphicFramePr>
          <p:nvPr/>
        </p:nvGraphicFramePr>
        <p:xfrm>
          <a:off x="1600200" y="2057401"/>
          <a:ext cx="4800600" cy="523875"/>
        </p:xfrm>
        <a:graphic>
          <a:graphicData uri="http://schemas.openxmlformats.org/presentationml/2006/ole">
            <mc:AlternateContent xmlns:mc="http://schemas.openxmlformats.org/markup-compatibility/2006">
              <mc:Choice xmlns:v="urn:schemas-microsoft-com:vml" Requires="v">
                <p:oleObj spid="_x0000_s418887" name="Equation" r:id="rId16" imgW="3314700" imgH="393700" progId="Equation.3">
                  <p:embed/>
                </p:oleObj>
              </mc:Choice>
              <mc:Fallback>
                <p:oleObj name="Equation" r:id="rId16" imgW="3314700" imgH="393700" progId="Equation.3">
                  <p:embed/>
                  <p:pic>
                    <p:nvPicPr>
                      <p:cNvPr id="25612"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00200" y="2057401"/>
                        <a:ext cx="4800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31493876"/>
      </p:ext>
    </p:extLst>
  </p:cSld>
  <p:clrMapOvr>
    <a:masterClrMapping/>
  </p:clrMapOvr>
  <p:transition>
    <p:zoom/>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D6A97E0B-53CE-48B9-994D-5B4CCA55D8C6}"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203</a:t>
            </a:fld>
            <a:endParaRPr lang="en-US" altLang="he-IL" sz="1200">
              <a:solidFill>
                <a:srgbClr val="000000"/>
              </a:solidFill>
              <a:latin typeface="Tahoma" panose="020B0604030504040204" pitchFamily="34" charset="0"/>
            </a:endParaRPr>
          </a:p>
        </p:txBody>
      </p:sp>
      <p:sp>
        <p:nvSpPr>
          <p:cNvPr id="27651" name="Rectangle 2"/>
          <p:cNvSpPr>
            <a:spLocks noGrp="1" noChangeArrowheads="1"/>
          </p:cNvSpPr>
          <p:nvPr>
            <p:ph type="title"/>
          </p:nvPr>
        </p:nvSpPr>
        <p:spPr>
          <a:xfrm>
            <a:off x="2057400" y="152400"/>
            <a:ext cx="8153400" cy="990600"/>
          </a:xfrm>
        </p:spPr>
        <p:txBody>
          <a:bodyPr/>
          <a:lstStyle/>
          <a:p>
            <a:pPr eaLnBrk="1" hangingPunct="1"/>
            <a:r>
              <a:rPr lang="en-US" altLang="he-IL" smtClean="0"/>
              <a:t>Computing Information-Gain for Continuous-Valued Attributes</a:t>
            </a:r>
            <a:endParaRPr lang="en-US" altLang="he-IL" i="1" smtClean="0">
              <a:solidFill>
                <a:srgbClr val="CC0000"/>
              </a:solidFill>
            </a:endParaRPr>
          </a:p>
        </p:txBody>
      </p:sp>
      <p:sp>
        <p:nvSpPr>
          <p:cNvPr id="27652" name="Rectangle 3"/>
          <p:cNvSpPr>
            <a:spLocks noGrp="1" noChangeArrowheads="1"/>
          </p:cNvSpPr>
          <p:nvPr>
            <p:ph type="body" idx="1"/>
          </p:nvPr>
        </p:nvSpPr>
        <p:spPr>
          <a:xfrm>
            <a:off x="1828800" y="1295401"/>
            <a:ext cx="8610600" cy="5273675"/>
          </a:xfrm>
        </p:spPr>
        <p:txBody>
          <a:bodyPr/>
          <a:lstStyle/>
          <a:p>
            <a:pPr eaLnBrk="1" hangingPunct="1">
              <a:lnSpc>
                <a:spcPct val="115000"/>
              </a:lnSpc>
              <a:spcBef>
                <a:spcPct val="25000"/>
              </a:spcBef>
            </a:pPr>
            <a:r>
              <a:rPr lang="en-US" altLang="he-IL" sz="2400"/>
              <a:t>Let attribute A be a continuous-valued attribute</a:t>
            </a:r>
          </a:p>
          <a:p>
            <a:pPr eaLnBrk="1" hangingPunct="1">
              <a:lnSpc>
                <a:spcPct val="115000"/>
              </a:lnSpc>
              <a:spcBef>
                <a:spcPct val="25000"/>
              </a:spcBef>
            </a:pPr>
            <a:r>
              <a:rPr lang="en-US" altLang="he-IL" sz="2400"/>
              <a:t>Must determine the </a:t>
            </a:r>
            <a:r>
              <a:rPr lang="en-US" altLang="he-IL" sz="2400" i="1">
                <a:solidFill>
                  <a:schemeClr val="hlink"/>
                </a:solidFill>
              </a:rPr>
              <a:t>best split point</a:t>
            </a:r>
            <a:r>
              <a:rPr lang="en-US" altLang="he-IL" sz="2400"/>
              <a:t> for A</a:t>
            </a:r>
          </a:p>
          <a:p>
            <a:pPr lvl="1" eaLnBrk="1" hangingPunct="1">
              <a:lnSpc>
                <a:spcPct val="115000"/>
              </a:lnSpc>
              <a:spcBef>
                <a:spcPct val="25000"/>
              </a:spcBef>
            </a:pPr>
            <a:r>
              <a:rPr lang="en-US" altLang="he-IL" sz="2400"/>
              <a:t>Sort the value A in increasing order</a:t>
            </a:r>
          </a:p>
          <a:p>
            <a:pPr lvl="1" eaLnBrk="1" hangingPunct="1">
              <a:lnSpc>
                <a:spcPct val="115000"/>
              </a:lnSpc>
              <a:spcBef>
                <a:spcPct val="25000"/>
              </a:spcBef>
            </a:pPr>
            <a:r>
              <a:rPr lang="en-US" altLang="he-IL" sz="2400"/>
              <a:t>Typically, the midpoint between each pair of adjacent values is considered as a possible </a:t>
            </a:r>
            <a:r>
              <a:rPr lang="en-US" altLang="he-IL" sz="2400" i="1"/>
              <a:t>split point</a:t>
            </a:r>
          </a:p>
          <a:p>
            <a:pPr lvl="2" eaLnBrk="1" hangingPunct="1">
              <a:lnSpc>
                <a:spcPct val="115000"/>
              </a:lnSpc>
              <a:spcBef>
                <a:spcPct val="25000"/>
              </a:spcBef>
            </a:pPr>
            <a:r>
              <a:rPr lang="en-US" altLang="he-IL" sz="2000"/>
              <a:t>(a</a:t>
            </a:r>
            <a:r>
              <a:rPr lang="en-US" altLang="he-IL" sz="2000" baseline="-25000"/>
              <a:t>i</a:t>
            </a:r>
            <a:r>
              <a:rPr lang="en-US" altLang="he-IL" sz="2000"/>
              <a:t>+a</a:t>
            </a:r>
            <a:r>
              <a:rPr lang="en-US" altLang="he-IL" sz="2000" baseline="-25000"/>
              <a:t>i+1</a:t>
            </a:r>
            <a:r>
              <a:rPr lang="en-US" altLang="he-IL" sz="2000"/>
              <a:t>)/2 is the midpoint between the values of a</a:t>
            </a:r>
            <a:r>
              <a:rPr lang="en-US" altLang="he-IL" sz="2000" baseline="-25000"/>
              <a:t>i</a:t>
            </a:r>
            <a:r>
              <a:rPr lang="en-US" altLang="he-IL" sz="2000"/>
              <a:t> and a</a:t>
            </a:r>
            <a:r>
              <a:rPr lang="en-US" altLang="he-IL" sz="2000" baseline="-25000"/>
              <a:t>i+1</a:t>
            </a:r>
          </a:p>
          <a:p>
            <a:pPr lvl="1" eaLnBrk="1" hangingPunct="1">
              <a:lnSpc>
                <a:spcPct val="115000"/>
              </a:lnSpc>
              <a:spcBef>
                <a:spcPct val="25000"/>
              </a:spcBef>
            </a:pPr>
            <a:r>
              <a:rPr lang="en-US" altLang="he-IL" sz="2400"/>
              <a:t>The point with the </a:t>
            </a:r>
            <a:r>
              <a:rPr lang="en-US" altLang="he-IL" sz="2400" i="1"/>
              <a:t>minimum expected information requirement</a:t>
            </a:r>
            <a:r>
              <a:rPr lang="en-US" altLang="he-IL" sz="2400"/>
              <a:t> for A is selected as the split-point for A</a:t>
            </a:r>
          </a:p>
          <a:p>
            <a:pPr eaLnBrk="1" hangingPunct="1">
              <a:lnSpc>
                <a:spcPct val="115000"/>
              </a:lnSpc>
            </a:pPr>
            <a:r>
              <a:rPr lang="en-US" altLang="he-IL" sz="2400"/>
              <a:t>Split:</a:t>
            </a:r>
          </a:p>
          <a:p>
            <a:pPr lvl="1" eaLnBrk="1" hangingPunct="1">
              <a:lnSpc>
                <a:spcPct val="115000"/>
              </a:lnSpc>
            </a:pPr>
            <a:r>
              <a:rPr lang="en-US" altLang="he-IL" sz="2400"/>
              <a:t>D1 is the set of tuples in D satisfying A ≤ split-point, and D2 is the set of tuples in D satisfying A &gt; split-point</a:t>
            </a:r>
          </a:p>
        </p:txBody>
      </p:sp>
    </p:spTree>
    <p:extLst>
      <p:ext uri="{BB962C8B-B14F-4D97-AF65-F5344CB8AC3E}">
        <p14:creationId xmlns:p14="http://schemas.microsoft.com/office/powerpoint/2010/main" val="3286298648"/>
      </p:ext>
    </p:extLst>
  </p:cSld>
  <p:clrMapOvr>
    <a:masterClrMapping/>
  </p:clrMapOvr>
  <p:transition>
    <p:zoom/>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7"/>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93C38D90-DFB0-4640-9D64-408C09974E9C}"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204</a:t>
            </a:fld>
            <a:endParaRPr lang="en-US" altLang="he-IL" sz="1200">
              <a:solidFill>
                <a:srgbClr val="000000"/>
              </a:solidFill>
              <a:latin typeface="Tahoma" panose="020B0604030504040204" pitchFamily="34" charset="0"/>
            </a:endParaRPr>
          </a:p>
        </p:txBody>
      </p:sp>
      <p:sp>
        <p:nvSpPr>
          <p:cNvPr id="29699" name="Rectangle 2050"/>
          <p:cNvSpPr>
            <a:spLocks noGrp="1" noChangeArrowheads="1"/>
          </p:cNvSpPr>
          <p:nvPr>
            <p:ph type="title"/>
          </p:nvPr>
        </p:nvSpPr>
        <p:spPr>
          <a:xfrm>
            <a:off x="1828800" y="381000"/>
            <a:ext cx="8534400" cy="609600"/>
          </a:xfrm>
        </p:spPr>
        <p:txBody>
          <a:bodyPr/>
          <a:lstStyle/>
          <a:p>
            <a:pPr eaLnBrk="1" hangingPunct="1"/>
            <a:r>
              <a:rPr lang="en-US" altLang="he-IL" smtClean="0"/>
              <a:t>Gain Ratio for Attribute Selection (C4.5)</a:t>
            </a:r>
            <a:endParaRPr lang="en-US" altLang="he-IL" i="1" smtClean="0">
              <a:solidFill>
                <a:srgbClr val="CC0000"/>
              </a:solidFill>
            </a:endParaRPr>
          </a:p>
        </p:txBody>
      </p:sp>
      <p:sp>
        <p:nvSpPr>
          <p:cNvPr id="29700" name="Rectangle 2051"/>
          <p:cNvSpPr>
            <a:spLocks noGrp="1" noChangeArrowheads="1"/>
          </p:cNvSpPr>
          <p:nvPr>
            <p:ph type="body" sz="half" idx="1"/>
          </p:nvPr>
        </p:nvSpPr>
        <p:spPr>
          <a:xfrm>
            <a:off x="1828800" y="1371600"/>
            <a:ext cx="8458200" cy="5105400"/>
          </a:xfrm>
        </p:spPr>
        <p:txBody>
          <a:bodyPr/>
          <a:lstStyle/>
          <a:p>
            <a:pPr eaLnBrk="1" hangingPunct="1"/>
            <a:r>
              <a:rPr lang="en-US" altLang="he-IL" sz="2400"/>
              <a:t>Information gain measure is biased towards attributes with a large number of values</a:t>
            </a:r>
          </a:p>
          <a:p>
            <a:pPr eaLnBrk="1" hangingPunct="1"/>
            <a:r>
              <a:rPr lang="en-US" altLang="he-IL" sz="2400"/>
              <a:t>C4.5 (a successor of ID3) uses gain ratio to overcome the problem (normalization to information gain)</a:t>
            </a:r>
          </a:p>
          <a:p>
            <a:pPr eaLnBrk="1" hangingPunct="1"/>
            <a:endParaRPr lang="en-US" altLang="he-IL" sz="2400"/>
          </a:p>
          <a:p>
            <a:pPr eaLnBrk="1" hangingPunct="1"/>
            <a:endParaRPr lang="en-US" altLang="he-IL" sz="2400"/>
          </a:p>
          <a:p>
            <a:pPr lvl="1" eaLnBrk="1" hangingPunct="1"/>
            <a:r>
              <a:rPr lang="en-US" altLang="he-IL" sz="2400"/>
              <a:t>GainRatio(A) = Gain(A)/SplitInfo(A)</a:t>
            </a:r>
          </a:p>
          <a:p>
            <a:pPr eaLnBrk="1" hangingPunct="1"/>
            <a:r>
              <a:rPr lang="en-US" altLang="he-IL" sz="2400"/>
              <a:t>Ex.</a:t>
            </a:r>
          </a:p>
          <a:p>
            <a:pPr lvl="1" eaLnBrk="1" hangingPunct="1"/>
            <a:endParaRPr lang="en-US" altLang="he-IL" sz="2400"/>
          </a:p>
          <a:p>
            <a:pPr lvl="1" eaLnBrk="1" hangingPunct="1"/>
            <a:r>
              <a:rPr lang="en-US" altLang="he-IL" sz="2400"/>
              <a:t>gain_ratio(income) = 0.029/1.557 = 0.019</a:t>
            </a:r>
          </a:p>
          <a:p>
            <a:pPr eaLnBrk="1" hangingPunct="1"/>
            <a:r>
              <a:rPr lang="en-US" altLang="he-IL" sz="2400"/>
              <a:t>The attribute with the maximum gain ratio is selected as the splitting attribute</a:t>
            </a:r>
          </a:p>
        </p:txBody>
      </p:sp>
      <p:graphicFrame>
        <p:nvGraphicFramePr>
          <p:cNvPr id="29701" name="Object 2048"/>
          <p:cNvGraphicFramePr>
            <a:graphicFrameLocks noGrp="1" noChangeAspect="1"/>
          </p:cNvGraphicFramePr>
          <p:nvPr>
            <p:ph sz="quarter" idx="2"/>
          </p:nvPr>
        </p:nvGraphicFramePr>
        <p:xfrm>
          <a:off x="3505200" y="2971800"/>
          <a:ext cx="4343400" cy="831850"/>
        </p:xfrm>
        <a:graphic>
          <a:graphicData uri="http://schemas.openxmlformats.org/presentationml/2006/ole">
            <mc:AlternateContent xmlns:mc="http://schemas.openxmlformats.org/markup-compatibility/2006">
              <mc:Choice xmlns:v="urn:schemas-microsoft-com:vml" Requires="v">
                <p:oleObj spid="_x0000_s419851" name="Equation" r:id="rId4" imgW="2387600" imgH="457200" progId="Equation.3">
                  <p:embed/>
                </p:oleObj>
              </mc:Choice>
              <mc:Fallback>
                <p:oleObj name="Equation" r:id="rId4" imgW="2387600" imgH="457200" progId="Equation.3">
                  <p:embed/>
                  <p:pic>
                    <p:nvPicPr>
                      <p:cNvPr id="29701" name="Object 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971800"/>
                        <a:ext cx="434340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9702" name="Picture 10" descr="8splitinf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495801"/>
            <a:ext cx="79248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9391139"/>
      </p:ext>
    </p:extLst>
  </p:cSld>
  <p:clrMapOvr>
    <a:masterClrMapping/>
  </p:clrMapOvr>
  <p:transition>
    <p:zoom/>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E85AB1B7-19E4-4A74-BB40-14714142879D}"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205</a:t>
            </a:fld>
            <a:endParaRPr lang="en-US" altLang="he-IL" sz="1200">
              <a:solidFill>
                <a:srgbClr val="000000"/>
              </a:solidFill>
              <a:latin typeface="Tahoma" panose="020B0604030504040204" pitchFamily="34" charset="0"/>
            </a:endParaRPr>
          </a:p>
        </p:txBody>
      </p:sp>
      <p:sp>
        <p:nvSpPr>
          <p:cNvPr id="31747" name="Rectangle 1026"/>
          <p:cNvSpPr>
            <a:spLocks noGrp="1" noChangeArrowheads="1"/>
          </p:cNvSpPr>
          <p:nvPr>
            <p:ph type="title"/>
          </p:nvPr>
        </p:nvSpPr>
        <p:spPr>
          <a:noFill/>
        </p:spPr>
        <p:txBody>
          <a:bodyPr vert="horz" wrap="square" lIns="92075" tIns="46038" rIns="92075" bIns="46038" numCol="1" anchor="b" anchorCtr="0" compatLnSpc="1">
            <a:prstTxWarp prst="textNoShape">
              <a:avLst/>
            </a:prstTxWarp>
          </a:bodyPr>
          <a:lstStyle/>
          <a:p>
            <a:pPr eaLnBrk="1" hangingPunct="1"/>
            <a:r>
              <a:rPr lang="en-US" altLang="he-IL" dirty="0" smtClean="0"/>
              <a:t>Gini Index (CART, IBM </a:t>
            </a:r>
            <a:r>
              <a:rPr lang="en-US" altLang="he-IL" dirty="0" err="1" smtClean="0"/>
              <a:t>IntelligentMiner</a:t>
            </a:r>
            <a:r>
              <a:rPr lang="en-US" altLang="he-IL" dirty="0" smtClean="0"/>
              <a:t>)</a:t>
            </a:r>
          </a:p>
        </p:txBody>
      </p:sp>
      <p:sp>
        <p:nvSpPr>
          <p:cNvPr id="31748" name="Rectangle 1027"/>
          <p:cNvSpPr>
            <a:spLocks noGrp="1" noChangeArrowheads="1"/>
          </p:cNvSpPr>
          <p:nvPr>
            <p:ph type="body" sz="half" idx="1"/>
          </p:nvPr>
        </p:nvSpPr>
        <p:spPr>
          <a:xfrm>
            <a:off x="1828800" y="1371600"/>
            <a:ext cx="8534400" cy="5105400"/>
          </a:xfrm>
          <a:noFill/>
        </p:spPr>
        <p:txBody>
          <a:bodyPr vert="horz" wrap="square" lIns="92075" tIns="46038" rIns="92075" bIns="46038" numCol="1" anchor="t" anchorCtr="0" compatLnSpc="1">
            <a:prstTxWarp prst="textNoShape">
              <a:avLst/>
            </a:prstTxWarp>
          </a:bodyPr>
          <a:lstStyle/>
          <a:p>
            <a:pPr eaLnBrk="1" hangingPunct="1">
              <a:spcBef>
                <a:spcPts val="600"/>
              </a:spcBef>
              <a:spcAft>
                <a:spcPts val="200"/>
              </a:spcAft>
            </a:pPr>
            <a:r>
              <a:rPr lang="en-US" altLang="he-IL" sz="2400" dirty="0"/>
              <a:t>If a data set </a:t>
            </a:r>
            <a:r>
              <a:rPr lang="en-US" altLang="he-IL" sz="2400" i="1" dirty="0"/>
              <a:t>D </a:t>
            </a:r>
            <a:r>
              <a:rPr lang="en-US" altLang="he-IL" sz="2400" dirty="0"/>
              <a:t>contains examples from </a:t>
            </a:r>
            <a:r>
              <a:rPr lang="en-US" altLang="he-IL" sz="2400" i="1" dirty="0"/>
              <a:t>n</a:t>
            </a:r>
            <a:r>
              <a:rPr lang="en-US" altLang="he-IL" sz="2400" dirty="0"/>
              <a:t> classes, </a:t>
            </a:r>
            <a:r>
              <a:rPr lang="en-US" altLang="he-IL" sz="2400" dirty="0" err="1"/>
              <a:t>gini</a:t>
            </a:r>
            <a:r>
              <a:rPr lang="en-US" altLang="he-IL" sz="2400" dirty="0"/>
              <a:t> index, </a:t>
            </a:r>
            <a:r>
              <a:rPr lang="en-US" altLang="he-IL" sz="2400" i="1" dirty="0" err="1"/>
              <a:t>gini</a:t>
            </a:r>
            <a:r>
              <a:rPr lang="en-US" altLang="he-IL" sz="2400" dirty="0"/>
              <a:t>(</a:t>
            </a:r>
            <a:r>
              <a:rPr lang="en-US" altLang="he-IL" sz="2400" i="1" dirty="0"/>
              <a:t>D</a:t>
            </a:r>
            <a:r>
              <a:rPr lang="en-US" altLang="he-IL" sz="2400" dirty="0"/>
              <a:t>) is defined as</a:t>
            </a:r>
          </a:p>
          <a:p>
            <a:pPr eaLnBrk="1" hangingPunct="1">
              <a:spcBef>
                <a:spcPts val="600"/>
              </a:spcBef>
              <a:spcAft>
                <a:spcPts val="200"/>
              </a:spcAft>
            </a:pPr>
            <a:endParaRPr lang="en-US" altLang="he-IL" sz="2400" dirty="0"/>
          </a:p>
          <a:p>
            <a:pPr eaLnBrk="1" hangingPunct="1">
              <a:spcBef>
                <a:spcPts val="600"/>
              </a:spcBef>
              <a:spcAft>
                <a:spcPts val="200"/>
              </a:spcAft>
              <a:buNone/>
            </a:pPr>
            <a:r>
              <a:rPr lang="en-US" altLang="he-IL" sz="2400" dirty="0"/>
              <a:t>    		where </a:t>
            </a:r>
            <a:r>
              <a:rPr lang="en-US" altLang="he-IL" sz="2400" i="1" dirty="0" err="1"/>
              <a:t>p</a:t>
            </a:r>
            <a:r>
              <a:rPr lang="en-US" altLang="he-IL" sz="2400" i="1" baseline="-25000" dirty="0" err="1"/>
              <a:t>j</a:t>
            </a:r>
            <a:r>
              <a:rPr lang="en-US" altLang="he-IL" sz="2400" dirty="0"/>
              <a:t> is the relative frequency of class </a:t>
            </a:r>
            <a:r>
              <a:rPr lang="en-US" altLang="he-IL" sz="2400" i="1" dirty="0"/>
              <a:t>j</a:t>
            </a:r>
            <a:r>
              <a:rPr lang="en-US" altLang="he-IL" sz="2400" dirty="0"/>
              <a:t> in </a:t>
            </a:r>
            <a:r>
              <a:rPr lang="en-US" altLang="he-IL" sz="2400" i="1" dirty="0"/>
              <a:t>D</a:t>
            </a:r>
          </a:p>
          <a:p>
            <a:pPr eaLnBrk="1" hangingPunct="1">
              <a:spcBef>
                <a:spcPts val="600"/>
              </a:spcBef>
              <a:spcAft>
                <a:spcPts val="200"/>
              </a:spcAft>
            </a:pPr>
            <a:r>
              <a:rPr lang="en-US" altLang="he-IL" sz="2400" dirty="0"/>
              <a:t>If a data set </a:t>
            </a:r>
            <a:r>
              <a:rPr lang="en-US" altLang="he-IL" sz="2400" i="1" dirty="0"/>
              <a:t>D</a:t>
            </a:r>
            <a:r>
              <a:rPr lang="en-US" altLang="he-IL" sz="2400" dirty="0"/>
              <a:t>  is split on A into two subsets </a:t>
            </a:r>
            <a:r>
              <a:rPr lang="en-US" altLang="he-IL" sz="2400" i="1" dirty="0"/>
              <a:t>D</a:t>
            </a:r>
            <a:r>
              <a:rPr lang="en-US" altLang="he-IL" sz="2400" i="1" baseline="-25000" dirty="0"/>
              <a:t>1</a:t>
            </a:r>
            <a:r>
              <a:rPr lang="en-US" altLang="he-IL" sz="2400" dirty="0"/>
              <a:t> and </a:t>
            </a:r>
            <a:r>
              <a:rPr lang="en-US" altLang="he-IL" sz="2400" i="1" dirty="0"/>
              <a:t>D</a:t>
            </a:r>
            <a:r>
              <a:rPr lang="en-US" altLang="he-IL" sz="2400" i="1" baseline="-25000" dirty="0"/>
              <a:t>2</a:t>
            </a:r>
            <a:r>
              <a:rPr lang="en-US" altLang="he-IL" sz="2400" dirty="0"/>
              <a:t>, the </a:t>
            </a:r>
            <a:r>
              <a:rPr lang="en-US" altLang="he-IL" sz="2400" i="1" dirty="0" err="1"/>
              <a:t>gini</a:t>
            </a:r>
            <a:r>
              <a:rPr lang="en-US" altLang="he-IL" sz="2400" dirty="0"/>
              <a:t> index </a:t>
            </a:r>
            <a:r>
              <a:rPr lang="en-US" altLang="he-IL" sz="2400" i="1" dirty="0" err="1"/>
              <a:t>gini</a:t>
            </a:r>
            <a:r>
              <a:rPr lang="en-US" altLang="he-IL" sz="2400" dirty="0"/>
              <a:t>(</a:t>
            </a:r>
            <a:r>
              <a:rPr lang="en-US" altLang="he-IL" sz="2400" i="1" dirty="0"/>
              <a:t>D</a:t>
            </a:r>
            <a:r>
              <a:rPr lang="en-US" altLang="he-IL" sz="2400" dirty="0"/>
              <a:t>) is defined as</a:t>
            </a:r>
          </a:p>
          <a:p>
            <a:pPr eaLnBrk="1" hangingPunct="1">
              <a:spcBef>
                <a:spcPts val="600"/>
              </a:spcBef>
              <a:spcAft>
                <a:spcPts val="200"/>
              </a:spcAft>
            </a:pPr>
            <a:endParaRPr lang="en-US" altLang="he-IL" sz="2400" dirty="0"/>
          </a:p>
          <a:p>
            <a:pPr eaLnBrk="1" hangingPunct="1">
              <a:spcBef>
                <a:spcPts val="600"/>
              </a:spcBef>
              <a:spcAft>
                <a:spcPts val="200"/>
              </a:spcAft>
            </a:pPr>
            <a:r>
              <a:rPr lang="en-US" altLang="he-IL" sz="2400" dirty="0"/>
              <a:t>Reduction in Impurity:</a:t>
            </a:r>
          </a:p>
          <a:p>
            <a:pPr eaLnBrk="1" hangingPunct="1">
              <a:spcBef>
                <a:spcPts val="600"/>
              </a:spcBef>
              <a:spcAft>
                <a:spcPts val="200"/>
              </a:spcAft>
            </a:pPr>
            <a:endParaRPr lang="en-US" altLang="he-IL" sz="2400" dirty="0"/>
          </a:p>
          <a:p>
            <a:pPr eaLnBrk="1" hangingPunct="1">
              <a:spcBef>
                <a:spcPts val="600"/>
              </a:spcBef>
              <a:spcAft>
                <a:spcPts val="200"/>
              </a:spcAft>
            </a:pPr>
            <a:r>
              <a:rPr lang="en-US" altLang="he-IL" sz="2400" dirty="0"/>
              <a:t>The attribute provides the smallest </a:t>
            </a:r>
            <a:r>
              <a:rPr lang="en-US" altLang="he-IL" sz="2400" i="1" dirty="0" err="1"/>
              <a:t>gini</a:t>
            </a:r>
            <a:r>
              <a:rPr lang="en-US" altLang="he-IL" sz="2400" i="1" baseline="-25000" dirty="0" err="1"/>
              <a:t>split</a:t>
            </a:r>
            <a:r>
              <a:rPr lang="en-US" altLang="he-IL" sz="2400" dirty="0"/>
              <a:t>(</a:t>
            </a:r>
            <a:r>
              <a:rPr lang="en-US" altLang="he-IL" sz="2400" i="1" dirty="0"/>
              <a:t>D</a:t>
            </a:r>
            <a:r>
              <a:rPr lang="en-US" altLang="he-IL" sz="2400" dirty="0"/>
              <a:t>) (or the largest reduction in impurity) is chosen to split the node (</a:t>
            </a:r>
            <a:r>
              <a:rPr lang="en-US" altLang="he-IL" sz="2400" i="1" dirty="0">
                <a:solidFill>
                  <a:srgbClr val="CC0000"/>
                </a:solidFill>
              </a:rPr>
              <a:t>need to enumerate all the possible splitting points for each attribute</a:t>
            </a:r>
            <a:r>
              <a:rPr lang="en-US" altLang="he-IL" sz="2400" dirty="0"/>
              <a:t>)</a:t>
            </a:r>
          </a:p>
        </p:txBody>
      </p:sp>
      <p:graphicFrame>
        <p:nvGraphicFramePr>
          <p:cNvPr id="31749" name="Object 1024"/>
          <p:cNvGraphicFramePr>
            <a:graphicFrameLocks/>
          </p:cNvGraphicFramePr>
          <p:nvPr/>
        </p:nvGraphicFramePr>
        <p:xfrm>
          <a:off x="5410200" y="1828800"/>
          <a:ext cx="2895600" cy="838200"/>
        </p:xfrm>
        <a:graphic>
          <a:graphicData uri="http://schemas.openxmlformats.org/presentationml/2006/ole">
            <mc:AlternateContent xmlns:mc="http://schemas.openxmlformats.org/markup-compatibility/2006">
              <mc:Choice xmlns:v="urn:schemas-microsoft-com:vml" Requires="v">
                <p:oleObj spid="_x0000_s420893" name="Equation" r:id="rId4" imgW="1777229" imgH="761669" progId="Equation.3">
                  <p:embed/>
                </p:oleObj>
              </mc:Choice>
              <mc:Fallback>
                <p:oleObj name="Equation" r:id="rId4" imgW="1777229" imgH="761669" progId="Equation.3">
                  <p:embed/>
                  <p:pic>
                    <p:nvPicPr>
                      <p:cNvPr id="31749" name="Object 10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1828800"/>
                        <a:ext cx="289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0" name="Object 1025"/>
          <p:cNvGraphicFramePr>
            <a:graphicFrameLocks noChangeAspect="1"/>
          </p:cNvGraphicFramePr>
          <p:nvPr/>
        </p:nvGraphicFramePr>
        <p:xfrm>
          <a:off x="4648200" y="3717926"/>
          <a:ext cx="5703888" cy="854075"/>
        </p:xfrm>
        <a:graphic>
          <a:graphicData uri="http://schemas.openxmlformats.org/presentationml/2006/ole">
            <mc:AlternateContent xmlns:mc="http://schemas.openxmlformats.org/markup-compatibility/2006">
              <mc:Choice xmlns:v="urn:schemas-microsoft-com:vml" Requires="v">
                <p:oleObj spid="_x0000_s420894" name="Equation" r:id="rId6" imgW="3441700" imgH="596900" progId="Equation.3">
                  <p:embed/>
                </p:oleObj>
              </mc:Choice>
              <mc:Fallback>
                <p:oleObj name="Equation" r:id="rId6" imgW="3441700" imgH="596900" progId="Equation.3">
                  <p:embed/>
                  <p:pic>
                    <p:nvPicPr>
                      <p:cNvPr id="3175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3717926"/>
                        <a:ext cx="5703888"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1" name="Object 1026"/>
          <p:cNvGraphicFramePr>
            <a:graphicFrameLocks noGrp="1" noChangeAspect="1"/>
          </p:cNvGraphicFramePr>
          <p:nvPr>
            <p:ph sz="half" idx="2"/>
          </p:nvPr>
        </p:nvGraphicFramePr>
        <p:xfrm>
          <a:off x="5181600" y="4811714"/>
          <a:ext cx="4618038" cy="522287"/>
        </p:xfrm>
        <a:graphic>
          <a:graphicData uri="http://schemas.openxmlformats.org/presentationml/2006/ole">
            <mc:AlternateContent xmlns:mc="http://schemas.openxmlformats.org/markup-compatibility/2006">
              <mc:Choice xmlns:v="urn:schemas-microsoft-com:vml" Requires="v">
                <p:oleObj spid="_x0000_s420895" name="Equation" r:id="rId8" imgW="2692400" imgH="304800" progId="Equation.3">
                  <p:embed/>
                </p:oleObj>
              </mc:Choice>
              <mc:Fallback>
                <p:oleObj name="Equation" r:id="rId8" imgW="2692400" imgH="304800" progId="Equation.3">
                  <p:embed/>
                  <p:pic>
                    <p:nvPicPr>
                      <p:cNvPr id="31751" name="Object 10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4811714"/>
                        <a:ext cx="4618038" cy="5222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34414264"/>
      </p:ext>
    </p:extLst>
  </p:cSld>
  <p:clrMapOvr>
    <a:masterClrMapping/>
  </p:clrMapOvr>
  <p:transition>
    <p:zoom/>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7"/>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C54F24D9-1723-42D1-A175-9AA907D7E7D1}"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206</a:t>
            </a:fld>
            <a:endParaRPr lang="en-US" altLang="he-IL" sz="1200">
              <a:solidFill>
                <a:srgbClr val="000000"/>
              </a:solidFill>
              <a:latin typeface="Tahoma" panose="020B0604030504040204" pitchFamily="34" charset="0"/>
            </a:endParaRPr>
          </a:p>
        </p:txBody>
      </p:sp>
      <p:sp>
        <p:nvSpPr>
          <p:cNvPr id="33795" name="Rectangle 1026"/>
          <p:cNvSpPr>
            <a:spLocks noGrp="1" noChangeArrowheads="1"/>
          </p:cNvSpPr>
          <p:nvPr>
            <p:ph type="title"/>
          </p:nvPr>
        </p:nvSpPr>
        <p:spPr/>
        <p:txBody>
          <a:bodyPr/>
          <a:lstStyle/>
          <a:p>
            <a:pPr eaLnBrk="1" hangingPunct="1"/>
            <a:r>
              <a:rPr lang="en-US" altLang="he-IL" dirty="0" smtClean="0"/>
              <a:t>Computation of Gini Index </a:t>
            </a:r>
          </a:p>
        </p:txBody>
      </p:sp>
      <p:sp>
        <p:nvSpPr>
          <p:cNvPr id="33796" name="Rectangle 1027"/>
          <p:cNvSpPr>
            <a:spLocks noGrp="1" noChangeArrowheads="1"/>
          </p:cNvSpPr>
          <p:nvPr>
            <p:ph type="body" sz="half" idx="1"/>
          </p:nvPr>
        </p:nvSpPr>
        <p:spPr>
          <a:xfrm>
            <a:off x="1828800" y="1295400"/>
            <a:ext cx="8686800" cy="5486400"/>
          </a:xfrm>
        </p:spPr>
        <p:txBody>
          <a:bodyPr/>
          <a:lstStyle/>
          <a:p>
            <a:pPr eaLnBrk="1" hangingPunct="1"/>
            <a:r>
              <a:rPr lang="en-US" altLang="he-IL" sz="2400" dirty="0"/>
              <a:t>Ex.  D has 9 tuples in </a:t>
            </a:r>
            <a:r>
              <a:rPr lang="en-US" altLang="he-IL" sz="2400" dirty="0" err="1"/>
              <a:t>buys_computer</a:t>
            </a:r>
            <a:r>
              <a:rPr lang="en-US" altLang="he-IL" sz="2400" dirty="0"/>
              <a:t> = “yes” and 5 in “no”</a:t>
            </a:r>
          </a:p>
          <a:p>
            <a:pPr eaLnBrk="1" hangingPunct="1"/>
            <a:endParaRPr lang="en-US" altLang="he-IL" sz="2400" dirty="0"/>
          </a:p>
          <a:p>
            <a:pPr eaLnBrk="1" hangingPunct="1"/>
            <a:r>
              <a:rPr lang="en-US" altLang="he-IL" sz="2400" dirty="0"/>
              <a:t>Suppose the attribute income partitions D into 10 in D</a:t>
            </a:r>
            <a:r>
              <a:rPr lang="en-US" altLang="he-IL" sz="2400" baseline="-25000" dirty="0"/>
              <a:t>1</a:t>
            </a:r>
            <a:r>
              <a:rPr lang="en-US" altLang="he-IL" sz="2400" dirty="0"/>
              <a:t>: {low, medium} and 4 in D</a:t>
            </a:r>
            <a:r>
              <a:rPr lang="en-US" altLang="he-IL" sz="2400" baseline="-25000" dirty="0"/>
              <a:t>2</a:t>
            </a:r>
          </a:p>
          <a:p>
            <a:pPr eaLnBrk="1" hangingPunct="1"/>
            <a:endParaRPr lang="en-US" altLang="he-IL" sz="2400" dirty="0"/>
          </a:p>
          <a:p>
            <a:pPr eaLnBrk="1" hangingPunct="1"/>
            <a:endParaRPr lang="en-US" altLang="he-IL" sz="2400" dirty="0"/>
          </a:p>
          <a:p>
            <a:pPr eaLnBrk="1" hangingPunct="1"/>
            <a:endParaRPr lang="en-US" altLang="he-IL" sz="2400" dirty="0"/>
          </a:p>
          <a:p>
            <a:pPr lvl="1" eaLnBrk="1" hangingPunct="1">
              <a:buFont typeface="Wingdings" panose="05000000000000000000" pitchFamily="2" charset="2"/>
              <a:buNone/>
            </a:pPr>
            <a:r>
              <a:rPr lang="en-US" altLang="he-IL" sz="2400" dirty="0"/>
              <a:t> Gini</a:t>
            </a:r>
            <a:r>
              <a:rPr lang="en-US" altLang="he-IL" sz="2400" baseline="-25000" dirty="0"/>
              <a:t>{</a:t>
            </a:r>
            <a:r>
              <a:rPr lang="en-US" altLang="he-IL" sz="2400" baseline="-25000" dirty="0" err="1"/>
              <a:t>low,high</a:t>
            </a:r>
            <a:r>
              <a:rPr lang="en-US" altLang="he-IL" sz="2400" baseline="-25000" dirty="0"/>
              <a:t>}</a:t>
            </a:r>
            <a:r>
              <a:rPr lang="en-US" altLang="he-IL" sz="2400" dirty="0"/>
              <a:t> is 0.458; Gini</a:t>
            </a:r>
            <a:r>
              <a:rPr lang="en-US" altLang="he-IL" sz="2400" baseline="-25000" dirty="0"/>
              <a:t>{</a:t>
            </a:r>
            <a:r>
              <a:rPr lang="en-US" altLang="he-IL" sz="2400" baseline="-25000" dirty="0" err="1"/>
              <a:t>medium,high</a:t>
            </a:r>
            <a:r>
              <a:rPr lang="en-US" altLang="he-IL" sz="2400" baseline="-25000" dirty="0"/>
              <a:t>}</a:t>
            </a:r>
            <a:r>
              <a:rPr lang="en-US" altLang="he-IL" sz="2400" dirty="0"/>
              <a:t> is 0.450.  Thus, split on the {</a:t>
            </a:r>
            <a:r>
              <a:rPr lang="en-US" altLang="he-IL" sz="2400" dirty="0" err="1"/>
              <a:t>low,medium</a:t>
            </a:r>
            <a:r>
              <a:rPr lang="en-US" altLang="he-IL" sz="2400" dirty="0"/>
              <a:t>} (and {high}) since it has the lowest Gini index</a:t>
            </a:r>
          </a:p>
          <a:p>
            <a:pPr eaLnBrk="1" hangingPunct="1"/>
            <a:r>
              <a:rPr lang="en-US" altLang="he-IL" sz="2400" dirty="0"/>
              <a:t>All attributes are assumed continuous-valued</a:t>
            </a:r>
          </a:p>
          <a:p>
            <a:pPr eaLnBrk="1" hangingPunct="1"/>
            <a:r>
              <a:rPr lang="en-US" altLang="he-IL" sz="2400" dirty="0"/>
              <a:t>May need other tools, e.g., clustering, to get the possible split values</a:t>
            </a:r>
          </a:p>
          <a:p>
            <a:pPr eaLnBrk="1" hangingPunct="1"/>
            <a:r>
              <a:rPr lang="en-US" altLang="he-IL" sz="2400" dirty="0"/>
              <a:t>Can be modified for categorical attributes</a:t>
            </a:r>
          </a:p>
        </p:txBody>
      </p:sp>
      <p:graphicFrame>
        <p:nvGraphicFramePr>
          <p:cNvPr id="33797" name="Object 2"/>
          <p:cNvGraphicFramePr>
            <a:graphicFrameLocks noGrp="1" noChangeAspect="1"/>
          </p:cNvGraphicFramePr>
          <p:nvPr>
            <p:ph sz="quarter" idx="2"/>
          </p:nvPr>
        </p:nvGraphicFramePr>
        <p:xfrm>
          <a:off x="5334000" y="1600200"/>
          <a:ext cx="3581400" cy="787400"/>
        </p:xfrm>
        <a:graphic>
          <a:graphicData uri="http://schemas.openxmlformats.org/presentationml/2006/ole">
            <mc:AlternateContent xmlns:mc="http://schemas.openxmlformats.org/markup-compatibility/2006">
              <mc:Choice xmlns:v="urn:schemas-microsoft-com:vml" Requires="v">
                <p:oleObj spid="_x0000_s421908" name="Equation" r:id="rId4" imgW="2222500" imgH="469900" progId="Equation.3">
                  <p:embed/>
                </p:oleObj>
              </mc:Choice>
              <mc:Fallback>
                <p:oleObj name="Equation" r:id="rId4" imgW="2222500" imgH="469900" progId="Equation.3">
                  <p:embed/>
                  <p:pic>
                    <p:nvPicPr>
                      <p:cNvPr id="3379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600200"/>
                        <a:ext cx="35814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8" name="Object 3"/>
          <p:cNvGraphicFramePr>
            <a:graphicFrameLocks noChangeAspect="1"/>
          </p:cNvGraphicFramePr>
          <p:nvPr/>
        </p:nvGraphicFramePr>
        <p:xfrm>
          <a:off x="5086351" y="2514601"/>
          <a:ext cx="5040313" cy="652463"/>
        </p:xfrm>
        <a:graphic>
          <a:graphicData uri="http://schemas.openxmlformats.org/presentationml/2006/ole">
            <mc:AlternateContent xmlns:mc="http://schemas.openxmlformats.org/markup-compatibility/2006">
              <mc:Choice xmlns:v="urn:schemas-microsoft-com:vml" Requires="v">
                <p:oleObj spid="_x0000_s421909" name="Equation" r:id="rId6" imgW="3340100" imgH="431800" progId="Equation.3">
                  <p:embed/>
                </p:oleObj>
              </mc:Choice>
              <mc:Fallback>
                <p:oleObj name="Equation" r:id="rId6" imgW="3340100" imgH="431800" progId="Equation.3">
                  <p:embed/>
                  <p:pic>
                    <p:nvPicPr>
                      <p:cNvPr id="3379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6351" y="2514601"/>
                        <a:ext cx="5040313"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3799" name="Picture 14" descr="8gin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3124200"/>
            <a:ext cx="4419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6229484"/>
      </p:ext>
    </p:extLst>
  </p:cSld>
  <p:clrMapOvr>
    <a:masterClrMapping/>
  </p:clrMapOvr>
  <p:transition>
    <p:zoom/>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C072131A-5BDD-4123-8530-7BDAEAD9A2E7}"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207</a:t>
            </a:fld>
            <a:endParaRPr lang="en-US" altLang="he-IL" sz="1200">
              <a:solidFill>
                <a:srgbClr val="000000"/>
              </a:solidFill>
              <a:latin typeface="Tahoma" panose="020B0604030504040204" pitchFamily="34" charset="0"/>
            </a:endParaRPr>
          </a:p>
        </p:txBody>
      </p:sp>
      <p:sp>
        <p:nvSpPr>
          <p:cNvPr id="35843" name="Rectangle 2"/>
          <p:cNvSpPr>
            <a:spLocks noGrp="1" noChangeArrowheads="1"/>
          </p:cNvSpPr>
          <p:nvPr>
            <p:ph type="title"/>
          </p:nvPr>
        </p:nvSpPr>
        <p:spPr>
          <a:xfrm>
            <a:off x="1524000" y="304800"/>
            <a:ext cx="9144000" cy="685800"/>
          </a:xfrm>
          <a:noFill/>
        </p:spPr>
        <p:txBody>
          <a:bodyPr vert="horz" wrap="square" lIns="92075" tIns="46038" rIns="92075" bIns="46038" numCol="1" anchor="ctr" anchorCtr="0" compatLnSpc="1">
            <a:prstTxWarp prst="textNoShape">
              <a:avLst/>
            </a:prstTxWarp>
          </a:bodyPr>
          <a:lstStyle/>
          <a:p>
            <a:pPr eaLnBrk="1" hangingPunct="1"/>
            <a:r>
              <a:rPr lang="en-US" altLang="he-IL" sz="3200"/>
              <a:t>Comparing Attribute Selection Measures</a:t>
            </a:r>
            <a:endParaRPr lang="en-US" altLang="he-IL" sz="2800"/>
          </a:p>
        </p:txBody>
      </p:sp>
      <p:sp>
        <p:nvSpPr>
          <p:cNvPr id="35844" name="Rectangle 3"/>
          <p:cNvSpPr>
            <a:spLocks noGrp="1" noChangeArrowheads="1"/>
          </p:cNvSpPr>
          <p:nvPr>
            <p:ph type="body" idx="1"/>
          </p:nvPr>
        </p:nvSpPr>
        <p:spPr>
          <a:xfrm>
            <a:off x="1828800" y="1371600"/>
            <a:ext cx="8458200" cy="5257800"/>
          </a:xfrm>
          <a:noFill/>
        </p:spPr>
        <p:txBody>
          <a:bodyPr vert="horz" wrap="square" lIns="92075" tIns="46038" rIns="92075" bIns="46038" numCol="1" anchor="t" anchorCtr="0" compatLnSpc="1">
            <a:prstTxWarp prst="textNoShape">
              <a:avLst/>
            </a:prstTxWarp>
          </a:bodyPr>
          <a:lstStyle/>
          <a:p>
            <a:pPr eaLnBrk="1" hangingPunct="1">
              <a:lnSpc>
                <a:spcPct val="110000"/>
              </a:lnSpc>
            </a:pPr>
            <a:r>
              <a:rPr lang="en-US" altLang="he-IL" sz="2400" dirty="0"/>
              <a:t>The three measures, in general, return good results but</a:t>
            </a:r>
          </a:p>
          <a:p>
            <a:pPr lvl="1" eaLnBrk="1" hangingPunct="1">
              <a:lnSpc>
                <a:spcPct val="110000"/>
              </a:lnSpc>
            </a:pPr>
            <a:r>
              <a:rPr lang="en-US" altLang="he-IL" sz="2400" b="1" dirty="0"/>
              <a:t>Information gain</a:t>
            </a:r>
            <a:r>
              <a:rPr lang="en-US" altLang="he-IL" sz="2400" dirty="0"/>
              <a:t>: </a:t>
            </a:r>
          </a:p>
          <a:p>
            <a:pPr lvl="2" eaLnBrk="1" hangingPunct="1">
              <a:lnSpc>
                <a:spcPct val="110000"/>
              </a:lnSpc>
            </a:pPr>
            <a:r>
              <a:rPr lang="en-US" altLang="he-IL" dirty="0" smtClean="0"/>
              <a:t>biased towards multivalued attributes</a:t>
            </a:r>
          </a:p>
          <a:p>
            <a:pPr lvl="1" eaLnBrk="1" hangingPunct="1">
              <a:lnSpc>
                <a:spcPct val="110000"/>
              </a:lnSpc>
            </a:pPr>
            <a:r>
              <a:rPr lang="en-US" altLang="he-IL" sz="2400" b="1" dirty="0"/>
              <a:t>Gain ratio</a:t>
            </a:r>
            <a:r>
              <a:rPr lang="en-US" altLang="he-IL" sz="2400" dirty="0"/>
              <a:t>: </a:t>
            </a:r>
          </a:p>
          <a:p>
            <a:pPr lvl="2" eaLnBrk="1" hangingPunct="1">
              <a:lnSpc>
                <a:spcPct val="110000"/>
              </a:lnSpc>
            </a:pPr>
            <a:r>
              <a:rPr lang="en-US" altLang="he-IL" dirty="0" smtClean="0"/>
              <a:t>tends to prefer unbalanced splits in which one partition is much smaller than the others</a:t>
            </a:r>
          </a:p>
          <a:p>
            <a:pPr lvl="1" eaLnBrk="1" hangingPunct="1">
              <a:lnSpc>
                <a:spcPct val="110000"/>
              </a:lnSpc>
            </a:pPr>
            <a:r>
              <a:rPr lang="en-US" altLang="he-IL" sz="2400" b="1" dirty="0"/>
              <a:t>Gini index</a:t>
            </a:r>
            <a:r>
              <a:rPr lang="en-US" altLang="he-IL" sz="2400" dirty="0"/>
              <a:t>: </a:t>
            </a:r>
          </a:p>
          <a:p>
            <a:pPr lvl="2" eaLnBrk="1" hangingPunct="1">
              <a:lnSpc>
                <a:spcPct val="110000"/>
              </a:lnSpc>
            </a:pPr>
            <a:r>
              <a:rPr lang="en-US" altLang="he-IL" dirty="0" smtClean="0"/>
              <a:t>biased to multivalued attributes</a:t>
            </a:r>
          </a:p>
          <a:p>
            <a:pPr lvl="2" eaLnBrk="1" hangingPunct="1">
              <a:lnSpc>
                <a:spcPct val="110000"/>
              </a:lnSpc>
            </a:pPr>
            <a:r>
              <a:rPr lang="en-US" altLang="he-IL" dirty="0" smtClean="0"/>
              <a:t>has difficulty when # of classes is large</a:t>
            </a:r>
          </a:p>
          <a:p>
            <a:pPr lvl="2" eaLnBrk="1" hangingPunct="1">
              <a:lnSpc>
                <a:spcPct val="110000"/>
              </a:lnSpc>
            </a:pPr>
            <a:r>
              <a:rPr lang="en-US" altLang="he-IL" dirty="0" smtClean="0"/>
              <a:t>tends to favor tests that result in equal-sized partitions and purity in both partitions</a:t>
            </a:r>
          </a:p>
        </p:txBody>
      </p:sp>
    </p:spTree>
    <p:extLst>
      <p:ext uri="{BB962C8B-B14F-4D97-AF65-F5344CB8AC3E}">
        <p14:creationId xmlns:p14="http://schemas.microsoft.com/office/powerpoint/2010/main" val="435210951"/>
      </p:ext>
    </p:extLst>
  </p:cSld>
  <p:clrMapOvr>
    <a:masterClrMapping/>
  </p:clrMapOvr>
  <p:transition>
    <p:zoom/>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01075A63-279A-498E-8C65-86E3FF010955}"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208</a:t>
            </a:fld>
            <a:endParaRPr lang="en-US" altLang="he-IL" sz="1200">
              <a:solidFill>
                <a:srgbClr val="000000"/>
              </a:solidFill>
              <a:latin typeface="Tahoma" panose="020B0604030504040204" pitchFamily="34" charset="0"/>
            </a:endParaRPr>
          </a:p>
        </p:txBody>
      </p:sp>
      <p:sp>
        <p:nvSpPr>
          <p:cNvPr id="37891" name="Rectangle 2"/>
          <p:cNvSpPr>
            <a:spLocks noGrp="1" noChangeArrowheads="1"/>
          </p:cNvSpPr>
          <p:nvPr>
            <p:ph type="title"/>
          </p:nvPr>
        </p:nvSpPr>
        <p:spPr>
          <a:xfrm>
            <a:off x="1524000" y="304800"/>
            <a:ext cx="9144000" cy="685800"/>
          </a:xfrm>
          <a:noFill/>
        </p:spPr>
        <p:txBody>
          <a:bodyPr vert="horz" wrap="square" lIns="92075" tIns="46038" rIns="92075" bIns="46038" numCol="1" anchor="ctr" anchorCtr="0" compatLnSpc="1">
            <a:prstTxWarp prst="textNoShape">
              <a:avLst/>
            </a:prstTxWarp>
          </a:bodyPr>
          <a:lstStyle/>
          <a:p>
            <a:pPr eaLnBrk="1" hangingPunct="1"/>
            <a:r>
              <a:rPr lang="en-US" altLang="he-IL" smtClean="0"/>
              <a:t>Other Attribute Selection Measures</a:t>
            </a:r>
            <a:endParaRPr lang="en-US" altLang="he-IL" sz="3200"/>
          </a:p>
        </p:txBody>
      </p:sp>
      <p:sp>
        <p:nvSpPr>
          <p:cNvPr id="37892" name="Rectangle 3"/>
          <p:cNvSpPr>
            <a:spLocks noGrp="1" noChangeArrowheads="1"/>
          </p:cNvSpPr>
          <p:nvPr>
            <p:ph type="body" idx="1"/>
          </p:nvPr>
        </p:nvSpPr>
        <p:spPr>
          <a:xfrm>
            <a:off x="1828800" y="1295400"/>
            <a:ext cx="8458200" cy="5257800"/>
          </a:xfrm>
          <a:noFill/>
        </p:spPr>
        <p:txBody>
          <a:bodyPr vert="horz" wrap="square" lIns="92075" tIns="46038" rIns="92075" bIns="46038" numCol="1" anchor="t" anchorCtr="0" compatLnSpc="1">
            <a:prstTxWarp prst="textNoShape">
              <a:avLst/>
            </a:prstTxWarp>
          </a:bodyPr>
          <a:lstStyle/>
          <a:p>
            <a:pPr eaLnBrk="1" hangingPunct="1">
              <a:lnSpc>
                <a:spcPct val="130000"/>
              </a:lnSpc>
            </a:pPr>
            <a:r>
              <a:rPr lang="en-US" altLang="he-IL" sz="2000" u="sng" dirty="0"/>
              <a:t>CHAID</a:t>
            </a:r>
            <a:r>
              <a:rPr lang="en-US" altLang="he-IL" sz="2000" dirty="0"/>
              <a:t>: a popular decision tree algorithm, measure based on </a:t>
            </a:r>
            <a:r>
              <a:rPr lang="el-GR" altLang="he-IL" sz="2000" dirty="0"/>
              <a:t>χ</a:t>
            </a:r>
            <a:r>
              <a:rPr lang="en-US" altLang="he-IL" sz="2000" baseline="30000" dirty="0"/>
              <a:t>2</a:t>
            </a:r>
            <a:r>
              <a:rPr lang="en-US" altLang="he-IL" sz="2000" dirty="0"/>
              <a:t> test for independence</a:t>
            </a:r>
          </a:p>
          <a:p>
            <a:pPr eaLnBrk="1" hangingPunct="1">
              <a:lnSpc>
                <a:spcPct val="130000"/>
              </a:lnSpc>
            </a:pPr>
            <a:r>
              <a:rPr lang="en-US" altLang="he-IL" sz="2000" u="sng" dirty="0"/>
              <a:t>C-SEP</a:t>
            </a:r>
            <a:r>
              <a:rPr lang="en-US" altLang="he-IL" sz="2000" dirty="0"/>
              <a:t>: performs better than info. gain and </a:t>
            </a:r>
            <a:r>
              <a:rPr lang="en-US" altLang="he-IL" sz="2000" dirty="0" err="1"/>
              <a:t>gini</a:t>
            </a:r>
            <a:r>
              <a:rPr lang="en-US" altLang="he-IL" sz="2000" dirty="0"/>
              <a:t> index in certain cases</a:t>
            </a:r>
          </a:p>
          <a:p>
            <a:pPr eaLnBrk="1" hangingPunct="1">
              <a:lnSpc>
                <a:spcPct val="130000"/>
              </a:lnSpc>
            </a:pPr>
            <a:r>
              <a:rPr lang="en-US" altLang="he-IL" sz="2000" u="sng" dirty="0"/>
              <a:t>G-statistic</a:t>
            </a:r>
            <a:r>
              <a:rPr lang="en-US" altLang="he-IL" sz="2000" dirty="0"/>
              <a:t>: has a close approximation to </a:t>
            </a:r>
            <a:r>
              <a:rPr lang="el-GR" altLang="he-IL" sz="2000" dirty="0"/>
              <a:t>χ</a:t>
            </a:r>
            <a:r>
              <a:rPr lang="en-US" altLang="he-IL" sz="2000" baseline="30000" dirty="0"/>
              <a:t>2</a:t>
            </a:r>
            <a:r>
              <a:rPr lang="en-US" altLang="he-IL" sz="2000" dirty="0"/>
              <a:t> distribution </a:t>
            </a:r>
          </a:p>
          <a:p>
            <a:pPr eaLnBrk="1" hangingPunct="1">
              <a:lnSpc>
                <a:spcPct val="130000"/>
              </a:lnSpc>
            </a:pPr>
            <a:r>
              <a:rPr lang="en-US" altLang="he-IL" sz="2000" u="sng" dirty="0"/>
              <a:t>MDL (Minimal Description Length) principle</a:t>
            </a:r>
            <a:r>
              <a:rPr lang="en-US" altLang="he-IL" sz="2000" dirty="0"/>
              <a:t> (i.e., the simplest solution is preferred): </a:t>
            </a:r>
          </a:p>
          <a:p>
            <a:pPr lvl="1" eaLnBrk="1" hangingPunct="1">
              <a:lnSpc>
                <a:spcPct val="130000"/>
              </a:lnSpc>
            </a:pPr>
            <a:r>
              <a:rPr lang="en-US" altLang="he-IL" sz="2000" dirty="0"/>
              <a:t>The best tree as the one that requires the fewest # of bits to both (1) encode the tree, and (2) encode the exceptions to the tree</a:t>
            </a:r>
          </a:p>
          <a:p>
            <a:pPr eaLnBrk="1" hangingPunct="1">
              <a:lnSpc>
                <a:spcPct val="130000"/>
              </a:lnSpc>
            </a:pPr>
            <a:r>
              <a:rPr lang="en-US" altLang="he-IL" sz="2000" dirty="0"/>
              <a:t>Multivariate splits (partition based on multiple variable combinations)</a:t>
            </a:r>
          </a:p>
          <a:p>
            <a:pPr lvl="1" eaLnBrk="1" hangingPunct="1">
              <a:lnSpc>
                <a:spcPct val="130000"/>
              </a:lnSpc>
            </a:pPr>
            <a:r>
              <a:rPr lang="en-US" altLang="he-IL" sz="2000" u="sng" dirty="0"/>
              <a:t>CART</a:t>
            </a:r>
            <a:r>
              <a:rPr lang="en-US" altLang="he-IL" sz="2000" dirty="0"/>
              <a:t>: finds multivariate splits based on a linear comb. of </a:t>
            </a:r>
            <a:r>
              <a:rPr lang="en-US" altLang="he-IL" sz="2000" dirty="0" err="1"/>
              <a:t>attrs</a:t>
            </a:r>
            <a:r>
              <a:rPr lang="en-US" altLang="he-IL" sz="2000" dirty="0"/>
              <a:t>.</a:t>
            </a:r>
          </a:p>
          <a:p>
            <a:pPr eaLnBrk="1" hangingPunct="1">
              <a:lnSpc>
                <a:spcPct val="130000"/>
              </a:lnSpc>
            </a:pPr>
            <a:r>
              <a:rPr lang="en-US" altLang="he-IL" sz="2000" dirty="0"/>
              <a:t>Which attribute selection measure is the best?</a:t>
            </a:r>
          </a:p>
          <a:p>
            <a:pPr lvl="1" eaLnBrk="1" hangingPunct="1">
              <a:lnSpc>
                <a:spcPct val="130000"/>
              </a:lnSpc>
            </a:pPr>
            <a:r>
              <a:rPr lang="en-US" altLang="he-IL" sz="2000" dirty="0"/>
              <a:t> Most give good results, none is significantly superior than others</a:t>
            </a:r>
          </a:p>
        </p:txBody>
      </p:sp>
    </p:spTree>
    <p:extLst>
      <p:ext uri="{BB962C8B-B14F-4D97-AF65-F5344CB8AC3E}">
        <p14:creationId xmlns:p14="http://schemas.microsoft.com/office/powerpoint/2010/main" val="1549415143"/>
      </p:ext>
    </p:extLst>
  </p:cSld>
  <p:clrMapOvr>
    <a:masterClrMapping/>
  </p:clrMapOvr>
  <p:transition>
    <p:zoom/>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736269FD-0F2B-4FBE-9E94-47B3A8098AB3}" type="slidenum">
              <a:rPr lang="en-US" altLang="he-IL" sz="1200">
                <a:solidFill>
                  <a:srgbClr val="000000"/>
                </a:solidFill>
                <a:latin typeface="Tahoma" panose="020B0604030504040204" pitchFamily="34" charset="0"/>
              </a:rPr>
              <a:pPr rtl="0" fontAlgn="base">
                <a:spcBef>
                  <a:spcPct val="0"/>
                </a:spcBef>
                <a:spcAft>
                  <a:spcPct val="0"/>
                </a:spcAft>
                <a:buClrTx/>
                <a:buSzTx/>
                <a:buNone/>
              </a:pPr>
              <a:t>209</a:t>
            </a:fld>
            <a:endParaRPr lang="en-US" altLang="he-IL" sz="1200">
              <a:solidFill>
                <a:srgbClr val="000000"/>
              </a:solidFill>
              <a:latin typeface="Tahoma" panose="020B0604030504040204" pitchFamily="34" charset="0"/>
            </a:endParaRPr>
          </a:p>
        </p:txBody>
      </p:sp>
      <p:sp>
        <p:nvSpPr>
          <p:cNvPr id="39939" name="Rectangle 2"/>
          <p:cNvSpPr>
            <a:spLocks noGrp="1" noChangeArrowheads="1"/>
          </p:cNvSpPr>
          <p:nvPr>
            <p:ph type="title"/>
          </p:nvPr>
        </p:nvSpPr>
        <p:spPr>
          <a:xfrm>
            <a:off x="1905000" y="304800"/>
            <a:ext cx="8305800" cy="685800"/>
          </a:xfrm>
          <a:noFill/>
        </p:spPr>
        <p:txBody>
          <a:bodyPr vert="horz" wrap="square" lIns="92075" tIns="46038" rIns="92075" bIns="46038" numCol="1" anchor="ctr" anchorCtr="0" compatLnSpc="1">
            <a:prstTxWarp prst="textNoShape">
              <a:avLst/>
            </a:prstTxWarp>
          </a:bodyPr>
          <a:lstStyle/>
          <a:p>
            <a:pPr eaLnBrk="1" hangingPunct="1"/>
            <a:r>
              <a:rPr lang="en-US" altLang="he-IL" smtClean="0"/>
              <a:t>Overfitting and Tree Pruning</a:t>
            </a:r>
            <a:endParaRPr lang="en-US" altLang="he-IL" sz="3200"/>
          </a:p>
        </p:txBody>
      </p:sp>
      <p:sp>
        <p:nvSpPr>
          <p:cNvPr id="39940" name="Rectangle 3"/>
          <p:cNvSpPr>
            <a:spLocks noGrp="1" noChangeArrowheads="1"/>
          </p:cNvSpPr>
          <p:nvPr>
            <p:ph type="body" idx="1"/>
          </p:nvPr>
        </p:nvSpPr>
        <p:spPr>
          <a:xfrm>
            <a:off x="1828800" y="1371600"/>
            <a:ext cx="8458200" cy="5257800"/>
          </a:xfrm>
          <a:noFill/>
        </p:spPr>
        <p:txBody>
          <a:bodyPr vert="horz" wrap="square" lIns="92075" tIns="46038" rIns="92075" bIns="46038" numCol="1" anchor="t" anchorCtr="0" compatLnSpc="1">
            <a:prstTxWarp prst="textNoShape">
              <a:avLst/>
            </a:prstTxWarp>
          </a:bodyPr>
          <a:lstStyle/>
          <a:p>
            <a:pPr eaLnBrk="1" hangingPunct="1"/>
            <a:r>
              <a:rPr lang="en-US" altLang="he-IL" sz="2400" u="sng"/>
              <a:t>Overfitting</a:t>
            </a:r>
            <a:r>
              <a:rPr lang="en-US" altLang="he-IL" sz="2400"/>
              <a:t>:  An induced tree may overfit the training data </a:t>
            </a:r>
          </a:p>
          <a:p>
            <a:pPr lvl="1" eaLnBrk="1" hangingPunct="1"/>
            <a:r>
              <a:rPr lang="en-US" altLang="he-IL" sz="2400"/>
              <a:t>Too many branches, some may reflect anomalies due to noise or outliers</a:t>
            </a:r>
          </a:p>
          <a:p>
            <a:pPr lvl="1" eaLnBrk="1" hangingPunct="1"/>
            <a:r>
              <a:rPr lang="en-US" altLang="he-IL" sz="2400"/>
              <a:t>Poor accuracy for unseen samples</a:t>
            </a:r>
          </a:p>
          <a:p>
            <a:pPr eaLnBrk="1" hangingPunct="1"/>
            <a:r>
              <a:rPr lang="en-US" altLang="he-IL" sz="2400"/>
              <a:t>Two approaches to avoid overfitting </a:t>
            </a:r>
          </a:p>
          <a:p>
            <a:pPr lvl="1" eaLnBrk="1" hangingPunct="1"/>
            <a:r>
              <a:rPr lang="en-US" altLang="he-IL" sz="2400" u="sng"/>
              <a:t>Prepruning</a:t>
            </a:r>
            <a:r>
              <a:rPr lang="en-US" altLang="he-IL" sz="2400"/>
              <a:t>: </a:t>
            </a:r>
            <a:r>
              <a:rPr lang="en-US" altLang="he-IL" sz="2400" i="1"/>
              <a:t>Halt tree construction early</a:t>
            </a:r>
            <a:r>
              <a:rPr lang="en-US" altLang="he-IL" sz="2400"/>
              <a:t> </a:t>
            </a:r>
            <a:r>
              <a:rPr lang="en-US" altLang="he-IL" sz="2400">
                <a:cs typeface="Tahoma" panose="020B0604030504040204" pitchFamily="34" charset="0"/>
              </a:rPr>
              <a:t>̵</a:t>
            </a:r>
            <a:r>
              <a:rPr lang="en-US" altLang="he-IL" sz="2400"/>
              <a:t> do not split a node if this would result in the goodness measure falling below a threshold</a:t>
            </a:r>
          </a:p>
          <a:p>
            <a:pPr lvl="2" eaLnBrk="1" hangingPunct="1"/>
            <a:r>
              <a:rPr lang="en-US" altLang="he-IL" smtClean="0"/>
              <a:t>Difficult to choose an appropriate threshold</a:t>
            </a:r>
          </a:p>
          <a:p>
            <a:pPr lvl="1" eaLnBrk="1" hangingPunct="1"/>
            <a:r>
              <a:rPr lang="en-US" altLang="he-IL" sz="2400" u="sng"/>
              <a:t>Postpruning</a:t>
            </a:r>
            <a:r>
              <a:rPr lang="en-US" altLang="he-IL" sz="2400"/>
              <a:t>: </a:t>
            </a:r>
            <a:r>
              <a:rPr lang="en-US" altLang="he-IL" sz="2400" i="1"/>
              <a:t>Remove branches</a:t>
            </a:r>
            <a:r>
              <a:rPr lang="en-US" altLang="he-IL" sz="2400"/>
              <a:t> from a “fully grown” tree—get a sequence of progressively pruned trees</a:t>
            </a:r>
          </a:p>
          <a:p>
            <a:pPr lvl="2" eaLnBrk="1" hangingPunct="1"/>
            <a:r>
              <a:rPr lang="en-US" altLang="he-IL" smtClean="0"/>
              <a:t>Use a set of data different from the training data to decide which is the “best pruned tree”</a:t>
            </a:r>
          </a:p>
        </p:txBody>
      </p:sp>
    </p:spTree>
    <p:extLst>
      <p:ext uri="{BB962C8B-B14F-4D97-AF65-F5344CB8AC3E}">
        <p14:creationId xmlns:p14="http://schemas.microsoft.com/office/powerpoint/2010/main" val="1420749012"/>
      </p:ext>
    </p:extLst>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p:txBody>
          <a:bodyPr/>
          <a:lstStyle/>
          <a:p>
            <a:pPr eaLnBrk="1" hangingPunct="1"/>
            <a:r>
              <a:rPr lang="en-US" dirty="0" smtClean="0">
                <a:latin typeface="Comic Sans MS" pitchFamily="66" charset="0"/>
              </a:rPr>
              <a:t>Inductive learning method</a:t>
            </a:r>
          </a:p>
        </p:txBody>
      </p:sp>
      <p:sp>
        <p:nvSpPr>
          <p:cNvPr id="37891" name="Rectangle 4"/>
          <p:cNvSpPr>
            <a:spLocks noGrp="1" noChangeArrowheads="1"/>
          </p:cNvSpPr>
          <p:nvPr>
            <p:ph type="body" idx="1"/>
          </p:nvPr>
        </p:nvSpPr>
        <p:spPr>
          <a:xfrm>
            <a:off x="2057400" y="1371600"/>
            <a:ext cx="8229600" cy="4876800"/>
          </a:xfrm>
        </p:spPr>
        <p:txBody>
          <a:bodyPr/>
          <a:lstStyle/>
          <a:p>
            <a:pPr algn="r" rtl="1" eaLnBrk="1" hangingPunct="1"/>
            <a:r>
              <a:rPr lang="he-IL">
                <a:latin typeface="Comic Sans MS" pitchFamily="66" charset="0"/>
              </a:rPr>
              <a:t> נבנה את </a:t>
            </a:r>
            <a:r>
              <a:rPr lang="en-US">
                <a:latin typeface="Comic Sans MS" pitchFamily="66" charset="0"/>
              </a:rPr>
              <a:t>h </a:t>
            </a:r>
            <a:r>
              <a:rPr lang="he-IL">
                <a:latin typeface="Comic Sans MS" pitchFamily="66" charset="0"/>
              </a:rPr>
              <a:t>  כך שתתתאים\ תהסכים עם </a:t>
            </a:r>
            <a:r>
              <a:rPr lang="en-US">
                <a:latin typeface="Comic Sans MS" pitchFamily="66" charset="0"/>
              </a:rPr>
              <a:t>f</a:t>
            </a:r>
            <a:r>
              <a:rPr lang="he-IL">
                <a:latin typeface="Comic Sans MS" pitchFamily="66" charset="0"/>
              </a:rPr>
              <a:t> על סט אימון</a:t>
            </a:r>
          </a:p>
          <a:p>
            <a:pPr algn="r" rtl="1" eaLnBrk="1" hangingPunct="1"/>
            <a:r>
              <a:rPr lang="he-IL">
                <a:latin typeface="Comic Sans MS" pitchFamily="66" charset="0"/>
              </a:rPr>
              <a:t>(</a:t>
            </a:r>
            <a:r>
              <a:rPr lang="en-US">
                <a:latin typeface="Comic Sans MS" pitchFamily="66" charset="0"/>
              </a:rPr>
              <a:t>h</a:t>
            </a:r>
            <a:r>
              <a:rPr lang="he-IL">
                <a:latin typeface="Comic Sans MS" pitchFamily="66" charset="0"/>
              </a:rPr>
              <a:t>  יקרא </a:t>
            </a:r>
            <a:r>
              <a:rPr lang="en-US">
                <a:solidFill>
                  <a:schemeClr val="accent2"/>
                </a:solidFill>
                <a:latin typeface="Comic Sans MS" pitchFamily="66" charset="0"/>
              </a:rPr>
              <a:t>consistent </a:t>
            </a:r>
            <a:r>
              <a:rPr lang="he-IL">
                <a:solidFill>
                  <a:schemeClr val="accent2"/>
                </a:solidFill>
                <a:latin typeface="Comic Sans MS" pitchFamily="66" charset="0"/>
              </a:rPr>
              <a:t> </a:t>
            </a:r>
            <a:r>
              <a:rPr lang="he-IL">
                <a:latin typeface="Comic Sans MS" pitchFamily="66" charset="0"/>
              </a:rPr>
              <a:t>אם הוא מתאים לכל </a:t>
            </a:r>
            <a:r>
              <a:rPr lang="en-US">
                <a:latin typeface="Comic Sans MS" pitchFamily="66" charset="0"/>
              </a:rPr>
              <a:t>f</a:t>
            </a:r>
            <a:r>
              <a:rPr lang="he-IL">
                <a:latin typeface="Comic Sans MS" pitchFamily="66" charset="0"/>
              </a:rPr>
              <a:t> בסט הדוגמאותדוגמאות)</a:t>
            </a:r>
            <a:endParaRPr lang="en-US">
              <a:latin typeface="Comic Sans MS" pitchFamily="66" charset="0"/>
            </a:endParaRPr>
          </a:p>
          <a:p>
            <a:pPr eaLnBrk="1" hangingPunct="1"/>
            <a:r>
              <a:rPr lang="en-US">
                <a:latin typeface="Comic Sans MS" pitchFamily="66" charset="0"/>
              </a:rPr>
              <a:t>E.g., curve fitting:</a:t>
            </a:r>
          </a:p>
          <a:p>
            <a:pPr eaLnBrk="1" hangingPunct="1"/>
            <a:endParaRPr lang="en-US">
              <a:latin typeface="Comic Sans MS" pitchFamily="66" charset="0"/>
            </a:endParaRPr>
          </a:p>
          <a:p>
            <a:pPr eaLnBrk="1" hangingPunct="1"/>
            <a:endParaRPr lang="en-US">
              <a:latin typeface="Comic Sans MS" pitchFamily="66" charset="0"/>
            </a:endParaRPr>
          </a:p>
          <a:p>
            <a:pPr eaLnBrk="1" hangingPunct="1"/>
            <a:endParaRPr lang="en-US">
              <a:latin typeface="Comic Sans MS" pitchFamily="66" charset="0"/>
            </a:endParaRPr>
          </a:p>
          <a:p>
            <a:pPr eaLnBrk="1" hangingPunct="1"/>
            <a:endParaRPr lang="en-US">
              <a:latin typeface="Comic Sans MS" pitchFamily="66" charset="0"/>
            </a:endParaRPr>
          </a:p>
          <a:p>
            <a:pPr eaLnBrk="1" hangingPunct="1"/>
            <a:endParaRPr lang="en-US">
              <a:latin typeface="Comic Sans MS" pitchFamily="66" charset="0"/>
            </a:endParaRPr>
          </a:p>
          <a:p>
            <a:pPr eaLnBrk="1" hangingPunct="1"/>
            <a:endParaRPr lang="en-US">
              <a:latin typeface="Comic Sans MS" pitchFamily="66" charset="0"/>
            </a:endParaRPr>
          </a:p>
          <a:p>
            <a:pPr eaLnBrk="1" hangingPunct="1"/>
            <a:endParaRPr lang="en-US">
              <a:latin typeface="Comic Sans MS" pitchFamily="66" charset="0"/>
            </a:endParaRPr>
          </a:p>
        </p:txBody>
      </p:sp>
      <p:pic>
        <p:nvPicPr>
          <p:cNvPr id="37892" name="Picture 2" descr="curve-fitting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733800"/>
            <a:ext cx="34290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3" name="Slide Number Placeholder 2"/>
          <p:cNvSpPr>
            <a:spLocks noGrp="1"/>
          </p:cNvSpPr>
          <p:nvPr>
            <p:ph type="sldNum" sz="quarter" idx="4294967295"/>
          </p:nvPr>
        </p:nvSpPr>
        <p:spPr/>
        <p:txBody>
          <a:bodyPr/>
          <a:lstStyle/>
          <a:p>
            <a:pPr rtl="0"/>
            <a:fld id="{6EDAB462-8378-4A72-B037-15DB491BC9D5}" type="slidenum">
              <a:rPr lang="en-US">
                <a:latin typeface="Century Schoolbook"/>
              </a:rPr>
              <a:pPr rtl="0"/>
              <a:t>21</a:t>
            </a:fld>
            <a:endParaRPr lang="en-US">
              <a:latin typeface="Century Schoolbook"/>
            </a:endParaRPr>
          </a:p>
        </p:txBody>
      </p:sp>
    </p:spTree>
    <p:extLst>
      <p:ext uri="{BB962C8B-B14F-4D97-AF65-F5344CB8AC3E}">
        <p14:creationId xmlns:p14="http://schemas.microsoft.com/office/powerpoint/2010/main" val="292849081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rtl="0" fontAlgn="base">
              <a:spcBef>
                <a:spcPct val="0"/>
              </a:spcBef>
              <a:spcAft>
                <a:spcPct val="0"/>
              </a:spcAft>
              <a:buClrTx/>
              <a:buSzTx/>
              <a:buNone/>
            </a:pPr>
            <a:fld id="{6C174615-EEB6-422B-96FC-ECC9D60EC21C}" type="slidenum">
              <a:rPr lang="en-US" altLang="he-IL" sz="1200">
                <a:solidFill>
                  <a:srgbClr val="000000"/>
                </a:solidFill>
                <a:latin typeface="Tahoma" panose="020B0604030504040204" pitchFamily="34" charset="0"/>
              </a:rPr>
              <a:pPr rtl="0" fontAlgn="base">
                <a:spcBef>
                  <a:spcPct val="0"/>
                </a:spcBef>
                <a:spcAft>
                  <a:spcPct val="0"/>
                </a:spcAft>
                <a:buClrTx/>
                <a:buSzTx/>
                <a:buNone/>
              </a:pPr>
              <a:t>210</a:t>
            </a:fld>
            <a:endParaRPr lang="en-US" altLang="he-IL" sz="1200">
              <a:solidFill>
                <a:srgbClr val="000000"/>
              </a:solidFill>
              <a:latin typeface="Tahoma" panose="020B0604030504040204" pitchFamily="34" charset="0"/>
            </a:endParaRPr>
          </a:p>
        </p:txBody>
      </p:sp>
      <p:sp>
        <p:nvSpPr>
          <p:cNvPr id="41987" name="Rectangle 2"/>
          <p:cNvSpPr>
            <a:spLocks noGrp="1" noChangeArrowheads="1"/>
          </p:cNvSpPr>
          <p:nvPr>
            <p:ph type="title"/>
          </p:nvPr>
        </p:nvSpPr>
        <p:spPr>
          <a:xfrm>
            <a:off x="1524000" y="152400"/>
            <a:ext cx="9144000" cy="1062038"/>
          </a:xfrm>
          <a:noFill/>
        </p:spPr>
        <p:txBody>
          <a:bodyPr vert="horz" wrap="square" lIns="92075" tIns="46038" rIns="92075" bIns="46038" numCol="1" anchor="ctr" anchorCtr="0" compatLnSpc="1">
            <a:prstTxWarp prst="textNoShape">
              <a:avLst/>
            </a:prstTxWarp>
          </a:bodyPr>
          <a:lstStyle/>
          <a:p>
            <a:pPr eaLnBrk="1" hangingPunct="1"/>
            <a:r>
              <a:rPr lang="en-US" altLang="he-IL" sz="3200"/>
              <a:t>Enhancements to Basic Decision Tree Induction</a:t>
            </a:r>
          </a:p>
        </p:txBody>
      </p:sp>
      <p:sp>
        <p:nvSpPr>
          <p:cNvPr id="41988" name="AutoShape 3"/>
          <p:cNvSpPr>
            <a:spLocks noGrp="1" noChangeArrowheads="1"/>
          </p:cNvSpPr>
          <p:nvPr>
            <p:ph type="body" idx="1"/>
          </p:nvPr>
        </p:nvSpPr>
        <p:spPr>
          <a:xfrm>
            <a:off x="1752600" y="1371600"/>
            <a:ext cx="8534400" cy="5105400"/>
          </a:xfrm>
          <a:prstGeom prst="flowChartProcess">
            <a:avLst/>
          </a:prstGeom>
          <a:noFill/>
        </p:spPr>
        <p:txBody>
          <a:bodyPr vert="horz" wrap="square" lIns="92075" tIns="46038" rIns="92075" bIns="46038" numCol="1" anchor="t" anchorCtr="0" compatLnSpc="1">
            <a:prstTxWarp prst="textNoShape">
              <a:avLst/>
            </a:prstTxWarp>
          </a:bodyPr>
          <a:lstStyle/>
          <a:p>
            <a:pPr eaLnBrk="1" hangingPunct="1">
              <a:lnSpc>
                <a:spcPct val="105000"/>
              </a:lnSpc>
              <a:spcBef>
                <a:spcPct val="25000"/>
              </a:spcBef>
            </a:pPr>
            <a:r>
              <a:rPr lang="en-US" altLang="he-IL" sz="2400"/>
              <a:t>Allow for </a:t>
            </a:r>
            <a:r>
              <a:rPr lang="en-US" altLang="he-IL" sz="2400" b="1"/>
              <a:t>continuous-valued attributes</a:t>
            </a:r>
          </a:p>
          <a:p>
            <a:pPr lvl="1" eaLnBrk="1" hangingPunct="1">
              <a:lnSpc>
                <a:spcPct val="105000"/>
              </a:lnSpc>
              <a:spcBef>
                <a:spcPct val="25000"/>
              </a:spcBef>
            </a:pPr>
            <a:r>
              <a:rPr lang="en-US" altLang="he-IL" sz="2400"/>
              <a:t>Dynamically define new discrete-valued attributes that partition the continuous attribute value into a discrete set of intervals</a:t>
            </a:r>
          </a:p>
          <a:p>
            <a:pPr eaLnBrk="1" hangingPunct="1">
              <a:lnSpc>
                <a:spcPct val="105000"/>
              </a:lnSpc>
              <a:spcBef>
                <a:spcPct val="25000"/>
              </a:spcBef>
            </a:pPr>
            <a:r>
              <a:rPr lang="en-US" altLang="he-IL" sz="2400"/>
              <a:t>Handle </a:t>
            </a:r>
            <a:r>
              <a:rPr lang="en-US" altLang="he-IL" sz="2400" b="1"/>
              <a:t>missing attribute values</a:t>
            </a:r>
          </a:p>
          <a:p>
            <a:pPr lvl="1" eaLnBrk="1" hangingPunct="1">
              <a:lnSpc>
                <a:spcPct val="105000"/>
              </a:lnSpc>
              <a:spcBef>
                <a:spcPct val="25000"/>
              </a:spcBef>
            </a:pPr>
            <a:r>
              <a:rPr lang="en-US" altLang="he-IL" sz="2400"/>
              <a:t>Assign the most common value of the attribute</a:t>
            </a:r>
          </a:p>
          <a:p>
            <a:pPr lvl="1" eaLnBrk="1" hangingPunct="1">
              <a:lnSpc>
                <a:spcPct val="105000"/>
              </a:lnSpc>
              <a:spcBef>
                <a:spcPct val="25000"/>
              </a:spcBef>
            </a:pPr>
            <a:r>
              <a:rPr lang="en-US" altLang="he-IL" sz="2400"/>
              <a:t>Assign probability to each of the possible values</a:t>
            </a:r>
          </a:p>
          <a:p>
            <a:pPr eaLnBrk="1" hangingPunct="1">
              <a:lnSpc>
                <a:spcPct val="105000"/>
              </a:lnSpc>
              <a:spcBef>
                <a:spcPct val="25000"/>
              </a:spcBef>
            </a:pPr>
            <a:r>
              <a:rPr lang="en-US" altLang="he-IL" sz="2400" b="1"/>
              <a:t>Attribute construction</a:t>
            </a:r>
          </a:p>
          <a:p>
            <a:pPr lvl="1" eaLnBrk="1" hangingPunct="1">
              <a:lnSpc>
                <a:spcPct val="105000"/>
              </a:lnSpc>
              <a:spcBef>
                <a:spcPct val="25000"/>
              </a:spcBef>
            </a:pPr>
            <a:r>
              <a:rPr lang="en-US" altLang="he-IL" sz="2400"/>
              <a:t>Create new attributes based on existing ones that are sparsely represented</a:t>
            </a:r>
          </a:p>
          <a:p>
            <a:pPr lvl="1" eaLnBrk="1" hangingPunct="1">
              <a:lnSpc>
                <a:spcPct val="105000"/>
              </a:lnSpc>
              <a:spcBef>
                <a:spcPct val="25000"/>
              </a:spcBef>
            </a:pPr>
            <a:r>
              <a:rPr lang="en-US" altLang="he-IL" sz="2400"/>
              <a:t>This reduces fragmentation, repetition, and replication</a:t>
            </a:r>
          </a:p>
        </p:txBody>
      </p:sp>
      <p:sp>
        <p:nvSpPr>
          <p:cNvPr id="41989" name="AutoShape 4"/>
          <p:cNvSpPr>
            <a:spLocks noChangeArrowheads="1"/>
          </p:cNvSpPr>
          <p:nvPr/>
        </p:nvSpPr>
        <p:spPr bwMode="auto">
          <a:xfrm>
            <a:off x="3429000" y="3352800"/>
            <a:ext cx="76200" cy="76200"/>
          </a:xfrm>
          <a:prstGeom prst="flowChartInternalStorag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l" rtl="0" fontAlgn="base">
              <a:spcBef>
                <a:spcPct val="0"/>
              </a:spcBef>
              <a:spcAft>
                <a:spcPct val="0"/>
              </a:spcAft>
              <a:buClrTx/>
              <a:buSzTx/>
              <a:buNone/>
            </a:pPr>
            <a:endParaRPr lang="he-IL" altLang="he-IL" sz="1800">
              <a:solidFill>
                <a:srgbClr val="000000"/>
              </a:solidFill>
              <a:latin typeface="Tahoma" panose="020B0604030504040204" pitchFamily="34" charset="0"/>
            </a:endParaRPr>
          </a:p>
        </p:txBody>
      </p:sp>
      <p:sp>
        <p:nvSpPr>
          <p:cNvPr id="41990" name="Line 5"/>
          <p:cNvSpPr>
            <a:spLocks noChangeShapeType="1"/>
          </p:cNvSpPr>
          <p:nvPr/>
        </p:nvSpPr>
        <p:spPr bwMode="auto">
          <a:xfrm>
            <a:off x="2514600" y="3581400"/>
            <a:ext cx="70866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p>
            <a:pPr algn="l" rtl="0" eaLnBrk="0" fontAlgn="base" hangingPunct="0">
              <a:spcBef>
                <a:spcPct val="0"/>
              </a:spcBef>
              <a:spcAft>
                <a:spcPct val="0"/>
              </a:spcAft>
            </a:pPr>
            <a:endParaRPr lang="en-US">
              <a:solidFill>
                <a:srgbClr val="000000"/>
              </a:solidFill>
              <a:latin typeface="Tahoma" panose="020B0604030504040204" pitchFamily="34" charset="0"/>
            </a:endParaRPr>
          </a:p>
        </p:txBody>
      </p:sp>
      <p:sp>
        <p:nvSpPr>
          <p:cNvPr id="41991" name="Line 6"/>
          <p:cNvSpPr>
            <a:spLocks noChangeShapeType="1"/>
          </p:cNvSpPr>
          <p:nvPr/>
        </p:nvSpPr>
        <p:spPr bwMode="auto">
          <a:xfrm>
            <a:off x="2514600" y="3505200"/>
            <a:ext cx="7162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p>
            <a:pPr algn="l" rtl="0" eaLnBrk="0" fontAlgn="base" hangingPunct="0">
              <a:spcBef>
                <a:spcPct val="0"/>
              </a:spcBef>
              <a:spcAft>
                <a:spcPct val="0"/>
              </a:spcAft>
            </a:pPr>
            <a:endParaRPr lang="en-US">
              <a:solidFill>
                <a:srgbClr val="000000"/>
              </a:solidFill>
              <a:latin typeface="Tahoma" panose="020B0604030504040204" pitchFamily="34" charset="0"/>
            </a:endParaRPr>
          </a:p>
        </p:txBody>
      </p:sp>
    </p:spTree>
    <p:extLst>
      <p:ext uri="{BB962C8B-B14F-4D97-AF65-F5344CB8AC3E}">
        <p14:creationId xmlns:p14="http://schemas.microsoft.com/office/powerpoint/2010/main" val="2270331634"/>
      </p:ext>
    </p:extLst>
  </p:cSld>
  <p:clrMapOvr>
    <a:masterClrMapping/>
  </p:clrMapOvr>
  <p:transition>
    <p:zoom/>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09800" y="304800"/>
            <a:ext cx="7772400" cy="1143000"/>
          </a:xfrm>
        </p:spPr>
        <p:txBody>
          <a:bodyPr/>
          <a:lstStyle/>
          <a:p>
            <a:r>
              <a:rPr lang="en-US"/>
              <a:t>Example</a:t>
            </a:r>
          </a:p>
        </p:txBody>
      </p:sp>
      <p:graphicFrame>
        <p:nvGraphicFramePr>
          <p:cNvPr id="6423" name="Group 279"/>
          <p:cNvGraphicFramePr>
            <a:graphicFrameLocks noGrp="1"/>
          </p:cNvGraphicFramePr>
          <p:nvPr/>
        </p:nvGraphicFramePr>
        <p:xfrm>
          <a:off x="1905000" y="1447800"/>
          <a:ext cx="8382000" cy="4652964"/>
        </p:xfrm>
        <a:graphic>
          <a:graphicData uri="http://schemas.openxmlformats.org/drawingml/2006/table">
            <a:tbl>
              <a:tblPr/>
              <a:tblGrid>
                <a:gridCol w="1371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Ex’ple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  Bar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  Fri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  Hun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   Pat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Alt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Type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wait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some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French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x4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full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Thai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x5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full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French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x6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some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Italian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x7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Burger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8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x8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some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Thai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8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x9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full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Burger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56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x10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full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Italian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8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x11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 Thai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04654972"/>
      </p:ext>
    </p:extLst>
  </p:cSld>
  <p:clrMapOvr>
    <a:masterClrMapping/>
  </p:clrMapOvr>
  <p:transition>
    <p:zoom/>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09800" y="1"/>
            <a:ext cx="7772400" cy="847725"/>
          </a:xfrm>
        </p:spPr>
        <p:txBody>
          <a:bodyPr/>
          <a:lstStyle/>
          <a:p>
            <a:r>
              <a:rPr lang="en-US" dirty="0"/>
              <a:t>Example of a Decision Tree</a:t>
            </a:r>
          </a:p>
        </p:txBody>
      </p:sp>
      <p:sp>
        <p:nvSpPr>
          <p:cNvPr id="15363" name="Text Box 3"/>
          <p:cNvSpPr txBox="1">
            <a:spLocks noChangeArrowheads="1"/>
          </p:cNvSpPr>
          <p:nvPr/>
        </p:nvSpPr>
        <p:spPr bwMode="auto">
          <a:xfrm>
            <a:off x="2858187" y="914400"/>
            <a:ext cx="1051826"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Patrons?</a:t>
            </a:r>
          </a:p>
        </p:txBody>
      </p:sp>
      <p:grpSp>
        <p:nvGrpSpPr>
          <p:cNvPr id="15440" name="Group 80"/>
          <p:cNvGrpSpPr>
            <a:grpSpLocks/>
          </p:cNvGrpSpPr>
          <p:nvPr/>
        </p:nvGrpSpPr>
        <p:grpSpPr bwMode="auto">
          <a:xfrm>
            <a:off x="2146301" y="1336676"/>
            <a:ext cx="1865313" cy="1055688"/>
            <a:chOff x="392" y="842"/>
            <a:chExt cx="1175" cy="665"/>
          </a:xfrm>
        </p:grpSpPr>
        <p:sp>
          <p:nvSpPr>
            <p:cNvPr id="15364" name="Text Box 4"/>
            <p:cNvSpPr txBox="1">
              <a:spLocks noChangeArrowheads="1"/>
            </p:cNvSpPr>
            <p:nvPr/>
          </p:nvSpPr>
          <p:spPr bwMode="auto">
            <a:xfrm>
              <a:off x="412" y="1274"/>
              <a:ext cx="276"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365" name="Text Box 5"/>
            <p:cNvSpPr txBox="1">
              <a:spLocks noChangeArrowheads="1"/>
            </p:cNvSpPr>
            <p:nvPr/>
          </p:nvSpPr>
          <p:spPr bwMode="auto">
            <a:xfrm>
              <a:off x="951" y="1274"/>
              <a:ext cx="329"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379" name="Line 19"/>
            <p:cNvSpPr>
              <a:spLocks noChangeShapeType="1"/>
            </p:cNvSpPr>
            <p:nvPr/>
          </p:nvSpPr>
          <p:spPr bwMode="auto">
            <a:xfrm flipH="1">
              <a:off x="528" y="864"/>
              <a:ext cx="432"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80" name="Line 20"/>
            <p:cNvSpPr>
              <a:spLocks noChangeShapeType="1"/>
            </p:cNvSpPr>
            <p:nvPr/>
          </p:nvSpPr>
          <p:spPr bwMode="auto">
            <a:xfrm>
              <a:off x="1056" y="864"/>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03" name="Text Box 43"/>
            <p:cNvSpPr txBox="1">
              <a:spLocks noChangeArrowheads="1"/>
            </p:cNvSpPr>
            <p:nvPr/>
          </p:nvSpPr>
          <p:spPr bwMode="auto">
            <a:xfrm>
              <a:off x="392" y="842"/>
              <a:ext cx="4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none</a:t>
              </a:r>
            </a:p>
          </p:txBody>
        </p:sp>
        <p:sp>
          <p:nvSpPr>
            <p:cNvPr id="15404" name="Text Box 44"/>
            <p:cNvSpPr txBox="1">
              <a:spLocks noChangeArrowheads="1"/>
            </p:cNvSpPr>
            <p:nvPr/>
          </p:nvSpPr>
          <p:spPr bwMode="auto">
            <a:xfrm>
              <a:off x="1108" y="938"/>
              <a:ext cx="4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some</a:t>
              </a:r>
            </a:p>
          </p:txBody>
        </p:sp>
      </p:grpSp>
      <p:grpSp>
        <p:nvGrpSpPr>
          <p:cNvPr id="15441" name="Group 81"/>
          <p:cNvGrpSpPr>
            <a:grpSpLocks/>
          </p:cNvGrpSpPr>
          <p:nvPr/>
        </p:nvGrpSpPr>
        <p:grpSpPr bwMode="auto">
          <a:xfrm>
            <a:off x="2422526" y="1260475"/>
            <a:ext cx="7178675" cy="2300288"/>
            <a:chOff x="566" y="794"/>
            <a:chExt cx="4522" cy="1449"/>
          </a:xfrm>
        </p:grpSpPr>
        <p:sp>
          <p:nvSpPr>
            <p:cNvPr id="15366" name="Text Box 6"/>
            <p:cNvSpPr txBox="1">
              <a:spLocks noChangeArrowheads="1"/>
            </p:cNvSpPr>
            <p:nvPr/>
          </p:nvSpPr>
          <p:spPr bwMode="auto">
            <a:xfrm>
              <a:off x="1874" y="1296"/>
              <a:ext cx="1003"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waitEstimate?</a:t>
              </a:r>
            </a:p>
          </p:txBody>
        </p:sp>
        <p:sp>
          <p:nvSpPr>
            <p:cNvPr id="15367" name="Text Box 7"/>
            <p:cNvSpPr txBox="1">
              <a:spLocks noChangeArrowheads="1"/>
            </p:cNvSpPr>
            <p:nvPr/>
          </p:nvSpPr>
          <p:spPr bwMode="auto">
            <a:xfrm>
              <a:off x="566" y="1994"/>
              <a:ext cx="276"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370" name="Text Box 10"/>
            <p:cNvSpPr txBox="1">
              <a:spLocks noChangeArrowheads="1"/>
            </p:cNvSpPr>
            <p:nvPr/>
          </p:nvSpPr>
          <p:spPr bwMode="auto">
            <a:xfrm>
              <a:off x="4759" y="2010"/>
              <a:ext cx="329"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381" name="Line 21"/>
            <p:cNvSpPr>
              <a:spLocks noChangeShapeType="1"/>
            </p:cNvSpPr>
            <p:nvPr/>
          </p:nvSpPr>
          <p:spPr bwMode="auto">
            <a:xfrm>
              <a:off x="1392" y="864"/>
              <a:ext cx="672"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82" name="Line 22"/>
            <p:cNvSpPr>
              <a:spLocks noChangeShapeType="1"/>
            </p:cNvSpPr>
            <p:nvPr/>
          </p:nvSpPr>
          <p:spPr bwMode="auto">
            <a:xfrm flipH="1">
              <a:off x="672" y="1584"/>
              <a:ext cx="1104"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85" name="Line 25"/>
            <p:cNvSpPr>
              <a:spLocks noChangeShapeType="1"/>
            </p:cNvSpPr>
            <p:nvPr/>
          </p:nvSpPr>
          <p:spPr bwMode="auto">
            <a:xfrm>
              <a:off x="2784" y="1584"/>
              <a:ext cx="2064"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9" name="Text Box 39"/>
            <p:cNvSpPr txBox="1">
              <a:spLocks noChangeArrowheads="1"/>
            </p:cNvSpPr>
            <p:nvPr/>
          </p:nvSpPr>
          <p:spPr bwMode="auto">
            <a:xfrm>
              <a:off x="3960" y="1584"/>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0-10</a:t>
              </a:r>
            </a:p>
          </p:txBody>
        </p:sp>
        <p:sp>
          <p:nvSpPr>
            <p:cNvPr id="15402" name="Text Box 42"/>
            <p:cNvSpPr txBox="1">
              <a:spLocks noChangeArrowheads="1"/>
            </p:cNvSpPr>
            <p:nvPr/>
          </p:nvSpPr>
          <p:spPr bwMode="auto">
            <a:xfrm>
              <a:off x="626" y="1680"/>
              <a:ext cx="3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&gt;60</a:t>
              </a:r>
            </a:p>
          </p:txBody>
        </p:sp>
        <p:sp>
          <p:nvSpPr>
            <p:cNvPr id="15405" name="Text Box 45"/>
            <p:cNvSpPr txBox="1">
              <a:spLocks noChangeArrowheads="1"/>
            </p:cNvSpPr>
            <p:nvPr/>
          </p:nvSpPr>
          <p:spPr bwMode="auto">
            <a:xfrm>
              <a:off x="1707" y="794"/>
              <a:ext cx="3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Full</a:t>
              </a:r>
            </a:p>
          </p:txBody>
        </p:sp>
      </p:grpSp>
      <p:grpSp>
        <p:nvGrpSpPr>
          <p:cNvPr id="15442" name="Group 82"/>
          <p:cNvGrpSpPr>
            <a:grpSpLocks/>
          </p:cNvGrpSpPr>
          <p:nvPr/>
        </p:nvGrpSpPr>
        <p:grpSpPr bwMode="auto">
          <a:xfrm>
            <a:off x="2895601" y="2514600"/>
            <a:ext cx="2327275" cy="3113088"/>
            <a:chOff x="864" y="1584"/>
            <a:chExt cx="1466" cy="1961"/>
          </a:xfrm>
        </p:grpSpPr>
        <p:sp>
          <p:nvSpPr>
            <p:cNvPr id="15409" name="Line 49"/>
            <p:cNvSpPr>
              <a:spLocks noChangeShapeType="1"/>
            </p:cNvSpPr>
            <p:nvPr/>
          </p:nvSpPr>
          <p:spPr bwMode="auto">
            <a:xfrm>
              <a:off x="1344" y="2976"/>
              <a:ext cx="24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68" name="Text Box 8"/>
            <p:cNvSpPr txBox="1">
              <a:spLocks noChangeArrowheads="1"/>
            </p:cNvSpPr>
            <p:nvPr/>
          </p:nvSpPr>
          <p:spPr bwMode="auto">
            <a:xfrm>
              <a:off x="1412" y="1994"/>
              <a:ext cx="7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Alternate?</a:t>
              </a:r>
            </a:p>
          </p:txBody>
        </p:sp>
        <p:sp>
          <p:nvSpPr>
            <p:cNvPr id="15377" name="Text Box 17"/>
            <p:cNvSpPr txBox="1">
              <a:spLocks noChangeArrowheads="1"/>
            </p:cNvSpPr>
            <p:nvPr/>
          </p:nvSpPr>
          <p:spPr bwMode="auto">
            <a:xfrm>
              <a:off x="864" y="2666"/>
              <a:ext cx="931"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Reservation?</a:t>
              </a:r>
            </a:p>
          </p:txBody>
        </p:sp>
        <p:sp>
          <p:nvSpPr>
            <p:cNvPr id="15383" name="Line 23"/>
            <p:cNvSpPr>
              <a:spLocks noChangeShapeType="1"/>
            </p:cNvSpPr>
            <p:nvPr/>
          </p:nvSpPr>
          <p:spPr bwMode="auto">
            <a:xfrm flipH="1">
              <a:off x="1680" y="1584"/>
              <a:ext cx="24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86" name="Line 26"/>
            <p:cNvSpPr>
              <a:spLocks noChangeShapeType="1"/>
            </p:cNvSpPr>
            <p:nvPr/>
          </p:nvSpPr>
          <p:spPr bwMode="auto">
            <a:xfrm flipH="1">
              <a:off x="1248" y="2304"/>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1" name="Text Box 31"/>
            <p:cNvSpPr txBox="1">
              <a:spLocks noChangeArrowheads="1"/>
            </p:cNvSpPr>
            <p:nvPr/>
          </p:nvSpPr>
          <p:spPr bwMode="auto">
            <a:xfrm>
              <a:off x="1518" y="3312"/>
              <a:ext cx="333"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401" name="Text Box 41"/>
            <p:cNvSpPr txBox="1">
              <a:spLocks noChangeArrowheads="1"/>
            </p:cNvSpPr>
            <p:nvPr/>
          </p:nvSpPr>
          <p:spPr bwMode="auto">
            <a:xfrm>
              <a:off x="1842" y="1706"/>
              <a:ext cx="4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30-60</a:t>
              </a:r>
            </a:p>
          </p:txBody>
        </p:sp>
        <p:sp>
          <p:nvSpPr>
            <p:cNvPr id="15406" name="Text Box 46"/>
            <p:cNvSpPr txBox="1">
              <a:spLocks noChangeArrowheads="1"/>
            </p:cNvSpPr>
            <p:nvPr/>
          </p:nvSpPr>
          <p:spPr bwMode="auto">
            <a:xfrm>
              <a:off x="1164" y="2256"/>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417" name="Text Box 57"/>
            <p:cNvSpPr txBox="1">
              <a:spLocks noChangeArrowheads="1"/>
            </p:cNvSpPr>
            <p:nvPr/>
          </p:nvSpPr>
          <p:spPr bwMode="auto">
            <a:xfrm>
              <a:off x="1473" y="2954"/>
              <a:ext cx="3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grpSp>
      <p:grpSp>
        <p:nvGrpSpPr>
          <p:cNvPr id="15443" name="Group 83"/>
          <p:cNvGrpSpPr>
            <a:grpSpLocks/>
          </p:cNvGrpSpPr>
          <p:nvPr/>
        </p:nvGrpSpPr>
        <p:grpSpPr bwMode="auto">
          <a:xfrm>
            <a:off x="2144713" y="4689477"/>
            <a:ext cx="1874838" cy="1852613"/>
            <a:chOff x="391" y="2954"/>
            <a:chExt cx="1181" cy="1167"/>
          </a:xfrm>
        </p:grpSpPr>
        <p:sp>
          <p:nvSpPr>
            <p:cNvPr id="15410" name="Line 50"/>
            <p:cNvSpPr>
              <a:spLocks noChangeShapeType="1"/>
            </p:cNvSpPr>
            <p:nvPr/>
          </p:nvSpPr>
          <p:spPr bwMode="auto">
            <a:xfrm flipH="1">
              <a:off x="576" y="3600"/>
              <a:ext cx="33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11" name="Line 51"/>
            <p:cNvSpPr>
              <a:spLocks noChangeShapeType="1"/>
            </p:cNvSpPr>
            <p:nvPr/>
          </p:nvSpPr>
          <p:spPr bwMode="auto">
            <a:xfrm>
              <a:off x="1056" y="3600"/>
              <a:ext cx="28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89" name="Text Box 29"/>
            <p:cNvSpPr txBox="1">
              <a:spLocks noChangeArrowheads="1"/>
            </p:cNvSpPr>
            <p:nvPr/>
          </p:nvSpPr>
          <p:spPr bwMode="auto">
            <a:xfrm>
              <a:off x="391" y="3882"/>
              <a:ext cx="292"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418" name="Text Box 58"/>
            <p:cNvSpPr txBox="1">
              <a:spLocks noChangeArrowheads="1"/>
            </p:cNvSpPr>
            <p:nvPr/>
          </p:nvSpPr>
          <p:spPr bwMode="auto">
            <a:xfrm>
              <a:off x="550" y="3530"/>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388" name="Text Box 28"/>
            <p:cNvSpPr txBox="1">
              <a:spLocks noChangeArrowheads="1"/>
            </p:cNvSpPr>
            <p:nvPr/>
          </p:nvSpPr>
          <p:spPr bwMode="auto">
            <a:xfrm>
              <a:off x="799" y="3306"/>
              <a:ext cx="401"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Bar?</a:t>
              </a:r>
            </a:p>
          </p:txBody>
        </p:sp>
        <p:sp>
          <p:nvSpPr>
            <p:cNvPr id="15390" name="Text Box 30"/>
            <p:cNvSpPr txBox="1">
              <a:spLocks noChangeArrowheads="1"/>
            </p:cNvSpPr>
            <p:nvPr/>
          </p:nvSpPr>
          <p:spPr bwMode="auto">
            <a:xfrm>
              <a:off x="1144" y="3888"/>
              <a:ext cx="333"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408" name="Line 48"/>
            <p:cNvSpPr>
              <a:spLocks noChangeShapeType="1"/>
            </p:cNvSpPr>
            <p:nvPr/>
          </p:nvSpPr>
          <p:spPr bwMode="auto">
            <a:xfrm flipH="1">
              <a:off x="960" y="2976"/>
              <a:ext cx="28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16" name="Text Box 56"/>
            <p:cNvSpPr txBox="1">
              <a:spLocks noChangeArrowheads="1"/>
            </p:cNvSpPr>
            <p:nvPr/>
          </p:nvSpPr>
          <p:spPr bwMode="auto">
            <a:xfrm>
              <a:off x="886" y="2954"/>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419" name="Text Box 59"/>
            <p:cNvSpPr txBox="1">
              <a:spLocks noChangeArrowheads="1"/>
            </p:cNvSpPr>
            <p:nvPr/>
          </p:nvSpPr>
          <p:spPr bwMode="auto">
            <a:xfrm>
              <a:off x="1243" y="3552"/>
              <a:ext cx="3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grpSp>
      <p:grpSp>
        <p:nvGrpSpPr>
          <p:cNvPr id="15444" name="Group 84"/>
          <p:cNvGrpSpPr>
            <a:grpSpLocks/>
          </p:cNvGrpSpPr>
          <p:nvPr/>
        </p:nvGrpSpPr>
        <p:grpSpPr bwMode="auto">
          <a:xfrm>
            <a:off x="4572000" y="3622676"/>
            <a:ext cx="1735138" cy="1970088"/>
            <a:chOff x="1920" y="2282"/>
            <a:chExt cx="1093" cy="1241"/>
          </a:xfrm>
        </p:grpSpPr>
        <p:sp>
          <p:nvSpPr>
            <p:cNvPr id="15378" name="Text Box 18"/>
            <p:cNvSpPr txBox="1">
              <a:spLocks noChangeArrowheads="1"/>
            </p:cNvSpPr>
            <p:nvPr/>
          </p:nvSpPr>
          <p:spPr bwMode="auto">
            <a:xfrm>
              <a:off x="2031" y="2682"/>
              <a:ext cx="608"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Fri/Sat?</a:t>
              </a:r>
            </a:p>
          </p:txBody>
        </p:sp>
        <p:sp>
          <p:nvSpPr>
            <p:cNvPr id="15387" name="Line 27"/>
            <p:cNvSpPr>
              <a:spLocks noChangeShapeType="1"/>
            </p:cNvSpPr>
            <p:nvPr/>
          </p:nvSpPr>
          <p:spPr bwMode="auto">
            <a:xfrm>
              <a:off x="1920" y="2304"/>
              <a:ext cx="336"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2" name="Text Box 32"/>
            <p:cNvSpPr txBox="1">
              <a:spLocks noChangeArrowheads="1"/>
            </p:cNvSpPr>
            <p:nvPr/>
          </p:nvSpPr>
          <p:spPr bwMode="auto">
            <a:xfrm>
              <a:off x="2071" y="3290"/>
              <a:ext cx="292"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393" name="Text Box 33"/>
            <p:cNvSpPr txBox="1">
              <a:spLocks noChangeArrowheads="1"/>
            </p:cNvSpPr>
            <p:nvPr/>
          </p:nvSpPr>
          <p:spPr bwMode="auto">
            <a:xfrm>
              <a:off x="2680" y="3290"/>
              <a:ext cx="333"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407" name="Text Box 47"/>
            <p:cNvSpPr txBox="1">
              <a:spLocks noChangeArrowheads="1"/>
            </p:cNvSpPr>
            <p:nvPr/>
          </p:nvSpPr>
          <p:spPr bwMode="auto">
            <a:xfrm>
              <a:off x="2097" y="2282"/>
              <a:ext cx="3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420" name="Line 60"/>
            <p:cNvSpPr>
              <a:spLocks noChangeShapeType="1"/>
            </p:cNvSpPr>
            <p:nvPr/>
          </p:nvSpPr>
          <p:spPr bwMode="auto">
            <a:xfrm flipH="1">
              <a:off x="2160" y="2976"/>
              <a:ext cx="144"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21" name="Line 61"/>
            <p:cNvSpPr>
              <a:spLocks noChangeShapeType="1"/>
            </p:cNvSpPr>
            <p:nvPr/>
          </p:nvSpPr>
          <p:spPr bwMode="auto">
            <a:xfrm>
              <a:off x="2448" y="2976"/>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22" name="Text Box 62"/>
            <p:cNvSpPr txBox="1">
              <a:spLocks noChangeArrowheads="1"/>
            </p:cNvSpPr>
            <p:nvPr/>
          </p:nvSpPr>
          <p:spPr bwMode="auto">
            <a:xfrm>
              <a:off x="2038" y="2954"/>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423" name="Text Box 63"/>
            <p:cNvSpPr txBox="1">
              <a:spLocks noChangeArrowheads="1"/>
            </p:cNvSpPr>
            <p:nvPr/>
          </p:nvSpPr>
          <p:spPr bwMode="auto">
            <a:xfrm>
              <a:off x="2625" y="2906"/>
              <a:ext cx="3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grpSp>
      <p:grpSp>
        <p:nvGrpSpPr>
          <p:cNvPr id="15445" name="Group 85"/>
          <p:cNvGrpSpPr>
            <a:grpSpLocks/>
          </p:cNvGrpSpPr>
          <p:nvPr/>
        </p:nvGrpSpPr>
        <p:grpSpPr bwMode="auto">
          <a:xfrm>
            <a:off x="5486401" y="2514601"/>
            <a:ext cx="4689475" cy="4017963"/>
            <a:chOff x="2496" y="1584"/>
            <a:chExt cx="2954" cy="2531"/>
          </a:xfrm>
        </p:grpSpPr>
        <p:sp>
          <p:nvSpPr>
            <p:cNvPr id="15395" name="Line 35"/>
            <p:cNvSpPr>
              <a:spLocks noChangeShapeType="1"/>
            </p:cNvSpPr>
            <p:nvPr/>
          </p:nvSpPr>
          <p:spPr bwMode="auto">
            <a:xfrm flipH="1">
              <a:off x="3360" y="2304"/>
              <a:ext cx="24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69" name="Text Box 9"/>
            <p:cNvSpPr txBox="1">
              <a:spLocks noChangeArrowheads="1"/>
            </p:cNvSpPr>
            <p:nvPr/>
          </p:nvSpPr>
          <p:spPr bwMode="auto">
            <a:xfrm>
              <a:off x="3430" y="1994"/>
              <a:ext cx="650"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Hungry?</a:t>
              </a:r>
            </a:p>
          </p:txBody>
        </p:sp>
        <p:sp>
          <p:nvSpPr>
            <p:cNvPr id="15371" name="Text Box 11"/>
            <p:cNvSpPr txBox="1">
              <a:spLocks noChangeArrowheads="1"/>
            </p:cNvSpPr>
            <p:nvPr/>
          </p:nvSpPr>
          <p:spPr bwMode="auto">
            <a:xfrm>
              <a:off x="3169" y="2618"/>
              <a:ext cx="329"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384" name="Line 24"/>
            <p:cNvSpPr>
              <a:spLocks noChangeShapeType="1"/>
            </p:cNvSpPr>
            <p:nvPr/>
          </p:nvSpPr>
          <p:spPr bwMode="auto">
            <a:xfrm>
              <a:off x="2496" y="1584"/>
              <a:ext cx="120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7" name="Text Box 37"/>
            <p:cNvSpPr txBox="1">
              <a:spLocks noChangeArrowheads="1"/>
            </p:cNvSpPr>
            <p:nvPr/>
          </p:nvSpPr>
          <p:spPr bwMode="auto">
            <a:xfrm>
              <a:off x="3217" y="2282"/>
              <a:ext cx="2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400" name="Text Box 40"/>
            <p:cNvSpPr txBox="1">
              <a:spLocks noChangeArrowheads="1"/>
            </p:cNvSpPr>
            <p:nvPr/>
          </p:nvSpPr>
          <p:spPr bwMode="auto">
            <a:xfrm>
              <a:off x="2872" y="1754"/>
              <a:ext cx="4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10-30</a:t>
              </a:r>
            </a:p>
          </p:txBody>
        </p:sp>
        <p:sp>
          <p:nvSpPr>
            <p:cNvPr id="15412" name="Line 52"/>
            <p:cNvSpPr>
              <a:spLocks noChangeShapeType="1"/>
            </p:cNvSpPr>
            <p:nvPr/>
          </p:nvSpPr>
          <p:spPr bwMode="auto">
            <a:xfrm flipH="1">
              <a:off x="3936" y="2928"/>
              <a:ext cx="192"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14" name="Line 54"/>
            <p:cNvSpPr>
              <a:spLocks noChangeShapeType="1"/>
            </p:cNvSpPr>
            <p:nvPr/>
          </p:nvSpPr>
          <p:spPr bwMode="auto">
            <a:xfrm flipH="1">
              <a:off x="4416" y="3552"/>
              <a:ext cx="24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2" name="Text Box 12"/>
            <p:cNvSpPr txBox="1">
              <a:spLocks noChangeArrowheads="1"/>
            </p:cNvSpPr>
            <p:nvPr/>
          </p:nvSpPr>
          <p:spPr bwMode="auto">
            <a:xfrm>
              <a:off x="3898" y="2618"/>
              <a:ext cx="766"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Alternate?</a:t>
              </a:r>
            </a:p>
          </p:txBody>
        </p:sp>
        <p:sp>
          <p:nvSpPr>
            <p:cNvPr id="15373" name="Text Box 13"/>
            <p:cNvSpPr txBox="1">
              <a:spLocks noChangeArrowheads="1"/>
            </p:cNvSpPr>
            <p:nvPr/>
          </p:nvSpPr>
          <p:spPr bwMode="auto">
            <a:xfrm>
              <a:off x="3747" y="3258"/>
              <a:ext cx="329"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396" name="Line 36"/>
            <p:cNvSpPr>
              <a:spLocks noChangeShapeType="1"/>
            </p:cNvSpPr>
            <p:nvPr/>
          </p:nvSpPr>
          <p:spPr bwMode="auto">
            <a:xfrm>
              <a:off x="3792" y="2304"/>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98" name="Text Box 38"/>
            <p:cNvSpPr txBox="1">
              <a:spLocks noChangeArrowheads="1"/>
            </p:cNvSpPr>
            <p:nvPr/>
          </p:nvSpPr>
          <p:spPr bwMode="auto">
            <a:xfrm>
              <a:off x="4152" y="2234"/>
              <a:ext cx="3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424" name="Text Box 64"/>
            <p:cNvSpPr txBox="1">
              <a:spLocks noChangeArrowheads="1"/>
            </p:cNvSpPr>
            <p:nvPr/>
          </p:nvSpPr>
          <p:spPr bwMode="auto">
            <a:xfrm>
              <a:off x="3766" y="2906"/>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374" name="Text Box 14"/>
            <p:cNvSpPr txBox="1">
              <a:spLocks noChangeArrowheads="1"/>
            </p:cNvSpPr>
            <p:nvPr/>
          </p:nvSpPr>
          <p:spPr bwMode="auto">
            <a:xfrm>
              <a:off x="4525" y="3258"/>
              <a:ext cx="659"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Raining?</a:t>
              </a:r>
            </a:p>
          </p:txBody>
        </p:sp>
        <p:sp>
          <p:nvSpPr>
            <p:cNvPr id="15375" name="Text Box 15"/>
            <p:cNvSpPr txBox="1">
              <a:spLocks noChangeArrowheads="1"/>
            </p:cNvSpPr>
            <p:nvPr/>
          </p:nvSpPr>
          <p:spPr bwMode="auto">
            <a:xfrm>
              <a:off x="4268" y="3882"/>
              <a:ext cx="276"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376" name="Text Box 16"/>
            <p:cNvSpPr txBox="1">
              <a:spLocks noChangeArrowheads="1"/>
            </p:cNvSpPr>
            <p:nvPr/>
          </p:nvSpPr>
          <p:spPr bwMode="auto">
            <a:xfrm>
              <a:off x="4999" y="3834"/>
              <a:ext cx="329" cy="23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413" name="Line 53"/>
            <p:cNvSpPr>
              <a:spLocks noChangeShapeType="1"/>
            </p:cNvSpPr>
            <p:nvPr/>
          </p:nvSpPr>
          <p:spPr bwMode="auto">
            <a:xfrm>
              <a:off x="4320" y="2928"/>
              <a:ext cx="384"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15" name="Line 55"/>
            <p:cNvSpPr>
              <a:spLocks noChangeShapeType="1"/>
            </p:cNvSpPr>
            <p:nvPr/>
          </p:nvSpPr>
          <p:spPr bwMode="auto">
            <a:xfrm>
              <a:off x="4896" y="3552"/>
              <a:ext cx="24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425" name="Text Box 65"/>
            <p:cNvSpPr txBox="1">
              <a:spLocks noChangeArrowheads="1"/>
            </p:cNvSpPr>
            <p:nvPr/>
          </p:nvSpPr>
          <p:spPr bwMode="auto">
            <a:xfrm>
              <a:off x="4555" y="2880"/>
              <a:ext cx="3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sp>
          <p:nvSpPr>
            <p:cNvPr id="15426" name="Text Box 66"/>
            <p:cNvSpPr txBox="1">
              <a:spLocks noChangeArrowheads="1"/>
            </p:cNvSpPr>
            <p:nvPr/>
          </p:nvSpPr>
          <p:spPr bwMode="auto">
            <a:xfrm>
              <a:off x="4294" y="3530"/>
              <a:ext cx="2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no</a:t>
              </a:r>
            </a:p>
          </p:txBody>
        </p:sp>
        <p:sp>
          <p:nvSpPr>
            <p:cNvPr id="15427" name="Text Box 67"/>
            <p:cNvSpPr txBox="1">
              <a:spLocks noChangeArrowheads="1"/>
            </p:cNvSpPr>
            <p:nvPr/>
          </p:nvSpPr>
          <p:spPr bwMode="auto">
            <a:xfrm>
              <a:off x="5121" y="3482"/>
              <a:ext cx="3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yes</a:t>
              </a:r>
            </a:p>
          </p:txBody>
        </p:sp>
      </p:grpSp>
    </p:spTree>
    <p:extLst>
      <p:ext uri="{BB962C8B-B14F-4D97-AF65-F5344CB8AC3E}">
        <p14:creationId xmlns:p14="http://schemas.microsoft.com/office/powerpoint/2010/main" val="51809081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4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4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4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4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4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5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116" y="29936"/>
            <a:ext cx="7467600" cy="490066"/>
          </a:xfrm>
        </p:spPr>
        <p:txBody>
          <a:bodyPr>
            <a:normAutofit fontScale="90000"/>
          </a:bodyPr>
          <a:lstStyle/>
          <a:p>
            <a:pPr algn="r" rtl="1"/>
            <a:r>
              <a:rPr lang="he-IL" dirty="0"/>
              <a:t>תרגול </a:t>
            </a:r>
            <a:r>
              <a:rPr lang="he-IL" dirty="0" smtClean="0"/>
              <a:t>1</a:t>
            </a:r>
            <a:endParaRPr lang="he-IL" dirty="0"/>
          </a:p>
        </p:txBody>
      </p:sp>
      <p:pic>
        <p:nvPicPr>
          <p:cNvPr id="50" name="Picture 2" descr="http://roflmouse.com/wp-content/uploads/2011/03/funny-animal-pictures-yoga-c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22" t="4822" r="8404" b="17295"/>
          <a:stretch/>
        </p:blipFill>
        <p:spPr bwMode="auto">
          <a:xfrm>
            <a:off x="1727731" y="4941169"/>
            <a:ext cx="1293958" cy="141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 name="Picture 2"/>
          <p:cNvPicPr>
            <a:picLocks noChangeAspect="1"/>
          </p:cNvPicPr>
          <p:nvPr/>
        </p:nvPicPr>
        <p:blipFill>
          <a:blip r:embed="rId3"/>
          <a:stretch>
            <a:fillRect/>
          </a:stretch>
        </p:blipFill>
        <p:spPr>
          <a:xfrm>
            <a:off x="1339404" y="198286"/>
            <a:ext cx="9323828" cy="5571450"/>
          </a:xfrm>
          <a:prstGeom prst="rect">
            <a:avLst/>
          </a:prstGeom>
          <a:ln w="57150">
            <a:solidFill>
              <a:srgbClr val="FF0000"/>
            </a:solidFill>
          </a:ln>
          <a:effectLst>
            <a:outerShdw blurRad="50800" dist="50800" dir="5400000" algn="ctr" rotWithShape="0">
              <a:srgbClr val="000000">
                <a:alpha val="35000"/>
              </a:srgbClr>
            </a:outerShdw>
          </a:effectLst>
        </p:spPr>
      </p:pic>
      <p:pic>
        <p:nvPicPr>
          <p:cNvPr id="4" name="Picture 3"/>
          <p:cNvPicPr>
            <a:picLocks noChangeAspect="1"/>
          </p:cNvPicPr>
          <p:nvPr/>
        </p:nvPicPr>
        <p:blipFill>
          <a:blip r:embed="rId4"/>
          <a:stretch>
            <a:fillRect/>
          </a:stretch>
        </p:blipFill>
        <p:spPr>
          <a:xfrm>
            <a:off x="2125014" y="1207098"/>
            <a:ext cx="8538218" cy="5391988"/>
          </a:xfrm>
          <a:prstGeom prst="rect">
            <a:avLst/>
          </a:prstGeom>
          <a:ln w="57150">
            <a:solidFill>
              <a:srgbClr val="FF0000"/>
            </a:solidFill>
          </a:ln>
          <a:effectLst>
            <a:outerShdw blurRad="50800" dist="50800" dir="5400000" algn="ctr" rotWithShape="0">
              <a:srgbClr val="000000">
                <a:alpha val="35000"/>
              </a:srgbClr>
            </a:outerShdw>
          </a:effectLst>
        </p:spPr>
      </p:pic>
      <p:pic>
        <p:nvPicPr>
          <p:cNvPr id="6" name="Picture 5"/>
          <p:cNvPicPr>
            <a:picLocks noChangeAspect="1"/>
          </p:cNvPicPr>
          <p:nvPr/>
        </p:nvPicPr>
        <p:blipFill>
          <a:blip r:embed="rId5"/>
          <a:stretch>
            <a:fillRect/>
          </a:stretch>
        </p:blipFill>
        <p:spPr>
          <a:xfrm>
            <a:off x="1798877" y="274969"/>
            <a:ext cx="9200817" cy="4987916"/>
          </a:xfrm>
          <a:prstGeom prst="rect">
            <a:avLst/>
          </a:prstGeom>
          <a:ln w="57150">
            <a:solidFill>
              <a:srgbClr val="FF0000"/>
            </a:solidFill>
          </a:ln>
          <a:effectLst>
            <a:outerShdw blurRad="50800" dist="50800" dir="5400000" algn="ctr" rotWithShape="0">
              <a:srgbClr val="000000">
                <a:alpha val="35000"/>
              </a:srgbClr>
            </a:outerShdw>
          </a:effectLst>
        </p:spPr>
      </p:pic>
    </p:spTree>
    <p:extLst>
      <p:ext uri="{BB962C8B-B14F-4D97-AF65-F5344CB8AC3E}">
        <p14:creationId xmlns:p14="http://schemas.microsoft.com/office/powerpoint/2010/main" val="267879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116" y="29936"/>
            <a:ext cx="7467600" cy="490066"/>
          </a:xfrm>
        </p:spPr>
        <p:txBody>
          <a:bodyPr>
            <a:normAutofit fontScale="90000"/>
          </a:bodyPr>
          <a:lstStyle/>
          <a:p>
            <a:pPr algn="r" rtl="1"/>
            <a:r>
              <a:rPr lang="he-IL" dirty="0"/>
              <a:t>תרגול </a:t>
            </a:r>
            <a:r>
              <a:rPr lang="he-IL" dirty="0" smtClean="0"/>
              <a:t>2</a:t>
            </a:r>
            <a:endParaRPr lang="he-IL" dirty="0"/>
          </a:p>
        </p:txBody>
      </p:sp>
      <p:pic>
        <p:nvPicPr>
          <p:cNvPr id="50" name="Picture 2" descr="http://roflmouse.com/wp-content/uploads/2011/03/funny-animal-pictures-yoga-c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22" t="4822" r="8404" b="17295"/>
          <a:stretch/>
        </p:blipFill>
        <p:spPr bwMode="auto">
          <a:xfrm>
            <a:off x="1727731" y="4941169"/>
            <a:ext cx="1293958" cy="141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 name="Picture 4"/>
          <p:cNvPicPr>
            <a:picLocks noChangeAspect="1"/>
          </p:cNvPicPr>
          <p:nvPr/>
        </p:nvPicPr>
        <p:blipFill>
          <a:blip r:embed="rId3"/>
          <a:stretch>
            <a:fillRect/>
          </a:stretch>
        </p:blipFill>
        <p:spPr>
          <a:xfrm>
            <a:off x="2278472" y="725730"/>
            <a:ext cx="9913528" cy="5301583"/>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7" name="Picture 6"/>
          <p:cNvPicPr>
            <a:picLocks noChangeAspect="1"/>
          </p:cNvPicPr>
          <p:nvPr/>
        </p:nvPicPr>
        <p:blipFill>
          <a:blip r:embed="rId4"/>
          <a:stretch>
            <a:fillRect/>
          </a:stretch>
        </p:blipFill>
        <p:spPr>
          <a:xfrm>
            <a:off x="2614411" y="364938"/>
            <a:ext cx="8718997" cy="5100910"/>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8" name="Picture 7"/>
          <p:cNvPicPr>
            <a:picLocks noChangeAspect="1"/>
          </p:cNvPicPr>
          <p:nvPr/>
        </p:nvPicPr>
        <p:blipFill>
          <a:blip r:embed="rId5"/>
          <a:stretch>
            <a:fillRect/>
          </a:stretch>
        </p:blipFill>
        <p:spPr>
          <a:xfrm>
            <a:off x="3580327" y="880794"/>
            <a:ext cx="7135542" cy="5278193"/>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9" name="Picture 8"/>
          <p:cNvPicPr>
            <a:picLocks noChangeAspect="1"/>
          </p:cNvPicPr>
          <p:nvPr/>
        </p:nvPicPr>
        <p:blipFill>
          <a:blip r:embed="rId6"/>
          <a:stretch>
            <a:fillRect/>
          </a:stretch>
        </p:blipFill>
        <p:spPr>
          <a:xfrm>
            <a:off x="2057400" y="1262130"/>
            <a:ext cx="9346077" cy="4765183"/>
          </a:xfrm>
          <a:prstGeom prst="rect">
            <a:avLst/>
          </a:prstGeom>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76040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80">
                                          <p:stCondLst>
                                            <p:cond delay="0"/>
                                          </p:stCondLst>
                                        </p:cTn>
                                        <p:tgtEl>
                                          <p:spTgt spid="7"/>
                                        </p:tgtEl>
                                      </p:cBhvr>
                                    </p:animEffect>
                                    <p:anim calcmode="lin" valueType="num">
                                      <p:cBhvr>
                                        <p:cTn id="1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9" dur="26">
                                          <p:stCondLst>
                                            <p:cond delay="650"/>
                                          </p:stCondLst>
                                        </p:cTn>
                                        <p:tgtEl>
                                          <p:spTgt spid="7"/>
                                        </p:tgtEl>
                                      </p:cBhvr>
                                      <p:to x="100000" y="60000"/>
                                    </p:animScale>
                                    <p:animScale>
                                      <p:cBhvr>
                                        <p:cTn id="20" dur="166" decel="50000">
                                          <p:stCondLst>
                                            <p:cond delay="676"/>
                                          </p:stCondLst>
                                        </p:cTn>
                                        <p:tgtEl>
                                          <p:spTgt spid="7"/>
                                        </p:tgtEl>
                                      </p:cBhvr>
                                      <p:to x="100000" y="100000"/>
                                    </p:animScale>
                                    <p:animScale>
                                      <p:cBhvr>
                                        <p:cTn id="21" dur="26">
                                          <p:stCondLst>
                                            <p:cond delay="1312"/>
                                          </p:stCondLst>
                                        </p:cTn>
                                        <p:tgtEl>
                                          <p:spTgt spid="7"/>
                                        </p:tgtEl>
                                      </p:cBhvr>
                                      <p:to x="100000" y="80000"/>
                                    </p:animScale>
                                    <p:animScale>
                                      <p:cBhvr>
                                        <p:cTn id="22" dur="166" decel="50000">
                                          <p:stCondLst>
                                            <p:cond delay="1338"/>
                                          </p:stCondLst>
                                        </p:cTn>
                                        <p:tgtEl>
                                          <p:spTgt spid="7"/>
                                        </p:tgtEl>
                                      </p:cBhvr>
                                      <p:to x="100000" y="100000"/>
                                    </p:animScale>
                                    <p:animScale>
                                      <p:cBhvr>
                                        <p:cTn id="23" dur="26">
                                          <p:stCondLst>
                                            <p:cond delay="1642"/>
                                          </p:stCondLst>
                                        </p:cTn>
                                        <p:tgtEl>
                                          <p:spTgt spid="7"/>
                                        </p:tgtEl>
                                      </p:cBhvr>
                                      <p:to x="100000" y="90000"/>
                                    </p:animScale>
                                    <p:animScale>
                                      <p:cBhvr>
                                        <p:cTn id="24" dur="166" decel="50000">
                                          <p:stCondLst>
                                            <p:cond delay="1668"/>
                                          </p:stCondLst>
                                        </p:cTn>
                                        <p:tgtEl>
                                          <p:spTgt spid="7"/>
                                        </p:tgtEl>
                                      </p:cBhvr>
                                      <p:to x="100000" y="100000"/>
                                    </p:animScale>
                                    <p:animScale>
                                      <p:cBhvr>
                                        <p:cTn id="25" dur="26">
                                          <p:stCondLst>
                                            <p:cond delay="1808"/>
                                          </p:stCondLst>
                                        </p:cTn>
                                        <p:tgtEl>
                                          <p:spTgt spid="7"/>
                                        </p:tgtEl>
                                      </p:cBhvr>
                                      <p:to x="100000" y="95000"/>
                                    </p:animScale>
                                    <p:animScale>
                                      <p:cBhvr>
                                        <p:cTn id="26" dur="166" decel="50000">
                                          <p:stCondLst>
                                            <p:cond delay="1834"/>
                                          </p:stCondLst>
                                        </p:cTn>
                                        <p:tgtEl>
                                          <p:spTgt spid="7"/>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ppt_x"/>
                                          </p:val>
                                        </p:tav>
                                        <p:tav tm="100000">
                                          <p:val>
                                            <p:strVal val="#ppt_x"/>
                                          </p:val>
                                        </p:tav>
                                      </p:tavLst>
                                    </p:anim>
                                    <p:anim calcmode="lin" valueType="num">
                                      <p:cBhvr additive="base">
                                        <p:cTn id="32" dur="7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116" y="29936"/>
            <a:ext cx="7467600" cy="490066"/>
          </a:xfrm>
        </p:spPr>
        <p:txBody>
          <a:bodyPr>
            <a:normAutofit fontScale="90000"/>
          </a:bodyPr>
          <a:lstStyle/>
          <a:p>
            <a:pPr algn="r" rtl="1"/>
            <a:r>
              <a:rPr lang="he-IL" dirty="0"/>
              <a:t>תרגול </a:t>
            </a:r>
            <a:r>
              <a:rPr lang="he-IL" dirty="0" smtClean="0"/>
              <a:t>2</a:t>
            </a:r>
            <a:endParaRPr lang="he-IL" dirty="0"/>
          </a:p>
        </p:txBody>
      </p:sp>
      <p:pic>
        <p:nvPicPr>
          <p:cNvPr id="50" name="Picture 2" descr="http://roflmouse.com/wp-content/uploads/2011/03/funny-animal-pictures-yoga-c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22" t="4822" r="8404" b="17295"/>
          <a:stretch/>
        </p:blipFill>
        <p:spPr bwMode="auto">
          <a:xfrm>
            <a:off x="1727731" y="4941169"/>
            <a:ext cx="1293958" cy="141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 name="Picture 4"/>
          <p:cNvPicPr>
            <a:picLocks noChangeAspect="1"/>
          </p:cNvPicPr>
          <p:nvPr/>
        </p:nvPicPr>
        <p:blipFill>
          <a:blip r:embed="rId3"/>
          <a:stretch>
            <a:fillRect/>
          </a:stretch>
        </p:blipFill>
        <p:spPr>
          <a:xfrm>
            <a:off x="2278472" y="725730"/>
            <a:ext cx="9913528" cy="5301583"/>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3" name="Right Arrow 2"/>
          <p:cNvSpPr/>
          <p:nvPr/>
        </p:nvSpPr>
        <p:spPr>
          <a:xfrm>
            <a:off x="3572430" y="5384911"/>
            <a:ext cx="2153431" cy="808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orbel" panose="020B0503020204020204"/>
              <a:ea typeface="+mn-ea"/>
              <a:cs typeface="Miriam" panose="020B0502050101010101" pitchFamily="34" charset="-79"/>
            </a:endParaRPr>
          </a:p>
        </p:txBody>
      </p:sp>
      <p:pic>
        <p:nvPicPr>
          <p:cNvPr id="4" name="Picture 3"/>
          <p:cNvPicPr>
            <a:picLocks noChangeAspect="1"/>
          </p:cNvPicPr>
          <p:nvPr/>
        </p:nvPicPr>
        <p:blipFill>
          <a:blip r:embed="rId4"/>
          <a:stretch>
            <a:fillRect/>
          </a:stretch>
        </p:blipFill>
        <p:spPr>
          <a:xfrm>
            <a:off x="673685" y="1948773"/>
            <a:ext cx="11639031" cy="176935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7830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anim calcmode="lin" valueType="num">
                                      <p:cBhvr>
                                        <p:cTn id="20" dur="2000" fill="hold"/>
                                        <p:tgtEl>
                                          <p:spTgt spid="4"/>
                                        </p:tgtEl>
                                        <p:attrNameLst>
                                          <p:attrName>ppt_w</p:attrName>
                                        </p:attrNameLst>
                                      </p:cBhvr>
                                      <p:tavLst>
                                        <p:tav tm="0" fmla="#ppt_w*sin(2.5*pi*$)">
                                          <p:val>
                                            <p:fltVal val="0"/>
                                          </p:val>
                                        </p:tav>
                                        <p:tav tm="100000">
                                          <p:val>
                                            <p:fltVal val="1"/>
                                          </p:val>
                                        </p:tav>
                                      </p:tavLst>
                                    </p:anim>
                                    <p:anim calcmode="lin" valueType="num">
                                      <p:cBhvr>
                                        <p:cTn id="21"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116" y="29936"/>
            <a:ext cx="7467600" cy="490066"/>
          </a:xfrm>
        </p:spPr>
        <p:txBody>
          <a:bodyPr>
            <a:normAutofit fontScale="90000"/>
          </a:bodyPr>
          <a:lstStyle/>
          <a:p>
            <a:pPr algn="r" rtl="1"/>
            <a:r>
              <a:rPr lang="he-IL" dirty="0"/>
              <a:t>תרגול </a:t>
            </a:r>
            <a:r>
              <a:rPr lang="he-IL" dirty="0" smtClean="0"/>
              <a:t>3</a:t>
            </a:r>
            <a:endParaRPr lang="he-IL" dirty="0"/>
          </a:p>
        </p:txBody>
      </p:sp>
      <p:pic>
        <p:nvPicPr>
          <p:cNvPr id="50" name="Picture 2" descr="http://roflmouse.com/wp-content/uploads/2011/03/funny-animal-pictures-yoga-c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22" t="4822" r="8404" b="17295"/>
          <a:stretch/>
        </p:blipFill>
        <p:spPr bwMode="auto">
          <a:xfrm>
            <a:off x="1727731" y="4941169"/>
            <a:ext cx="1293958" cy="141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Right Arrow 2"/>
          <p:cNvSpPr/>
          <p:nvPr/>
        </p:nvSpPr>
        <p:spPr>
          <a:xfrm>
            <a:off x="3572430" y="5384911"/>
            <a:ext cx="2153431" cy="808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orbel" panose="020B0503020204020204"/>
              <a:ea typeface="+mn-ea"/>
              <a:cs typeface="Miriam" panose="020B0502050101010101" pitchFamily="34" charset="-79"/>
            </a:endParaRPr>
          </a:p>
        </p:txBody>
      </p:sp>
      <p:pic>
        <p:nvPicPr>
          <p:cNvPr id="6" name="Picture 5"/>
          <p:cNvPicPr>
            <a:picLocks noChangeAspect="1"/>
          </p:cNvPicPr>
          <p:nvPr/>
        </p:nvPicPr>
        <p:blipFill>
          <a:blip r:embed="rId3"/>
          <a:stretch>
            <a:fillRect/>
          </a:stretch>
        </p:blipFill>
        <p:spPr>
          <a:xfrm>
            <a:off x="3572430" y="29936"/>
            <a:ext cx="7177087" cy="622099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0680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116" y="29936"/>
            <a:ext cx="7467600" cy="490066"/>
          </a:xfrm>
        </p:spPr>
        <p:txBody>
          <a:bodyPr>
            <a:normAutofit fontScale="90000"/>
          </a:bodyPr>
          <a:lstStyle/>
          <a:p>
            <a:pPr algn="r" rtl="1"/>
            <a:r>
              <a:rPr lang="he-IL" dirty="0"/>
              <a:t>תרגול </a:t>
            </a:r>
            <a:r>
              <a:rPr lang="he-IL" dirty="0" smtClean="0"/>
              <a:t>4</a:t>
            </a:r>
            <a:endParaRPr lang="he-IL" dirty="0"/>
          </a:p>
        </p:txBody>
      </p:sp>
      <p:pic>
        <p:nvPicPr>
          <p:cNvPr id="50" name="Picture 2" descr="http://roflmouse.com/wp-content/uploads/2011/03/funny-animal-pictures-yoga-c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22" t="4822" r="8404" b="17295"/>
          <a:stretch/>
        </p:blipFill>
        <p:spPr bwMode="auto">
          <a:xfrm>
            <a:off x="1727731" y="4941169"/>
            <a:ext cx="1293958" cy="141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 name="Picture 3"/>
          <p:cNvPicPr>
            <a:picLocks noChangeAspect="1"/>
          </p:cNvPicPr>
          <p:nvPr/>
        </p:nvPicPr>
        <p:blipFill>
          <a:blip r:embed="rId3"/>
          <a:stretch>
            <a:fillRect/>
          </a:stretch>
        </p:blipFill>
        <p:spPr>
          <a:xfrm>
            <a:off x="2895601" y="1123949"/>
            <a:ext cx="8743950" cy="4791075"/>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35880201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09800" y="0"/>
            <a:ext cx="7772400" cy="1143000"/>
          </a:xfrm>
        </p:spPr>
        <p:txBody>
          <a:bodyPr>
            <a:normAutofit/>
          </a:bodyPr>
          <a:lstStyle/>
          <a:p>
            <a:r>
              <a:rPr lang="en-US" sz="3600" b="1"/>
              <a:t>Some Properties of Decision Trees (II)</a:t>
            </a:r>
          </a:p>
        </p:txBody>
      </p:sp>
      <p:sp>
        <p:nvSpPr>
          <p:cNvPr id="18435" name="Text Box 3"/>
          <p:cNvSpPr txBox="1">
            <a:spLocks noChangeArrowheads="1"/>
          </p:cNvSpPr>
          <p:nvPr/>
        </p:nvSpPr>
        <p:spPr bwMode="auto">
          <a:xfrm>
            <a:off x="2057400" y="5562600"/>
            <a:ext cx="8077200" cy="656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 </a:t>
            </a:r>
            <a:r>
              <a:rPr lang="en-US" b="1" dirty="0"/>
              <a:t>Homework</a:t>
            </a:r>
            <a:r>
              <a:rPr lang="en-US" dirty="0"/>
              <a:t> </a:t>
            </a:r>
            <a:r>
              <a:rPr lang="en-US" b="1" dirty="0"/>
              <a:t>Question</a:t>
            </a:r>
            <a:r>
              <a:rPr lang="en-US" dirty="0"/>
              <a:t>: What is the maximum number of rows does the table defining F has assuming that each attribute </a:t>
            </a:r>
            <a:r>
              <a:rPr lang="en-US" dirty="0">
                <a:cs typeface="Times New Roman" pitchFamily="18" charset="0"/>
              </a:rPr>
              <a:t>A</a:t>
            </a:r>
            <a:r>
              <a:rPr lang="en-US" sz="2800" baseline="-25000" dirty="0">
                <a:cs typeface="Times New Roman" pitchFamily="18" charset="0"/>
              </a:rPr>
              <a:t>i</a:t>
            </a:r>
            <a:r>
              <a:rPr lang="en-US" dirty="0"/>
              <a:t> has 2 values? </a:t>
            </a:r>
          </a:p>
        </p:txBody>
      </p:sp>
      <p:sp>
        <p:nvSpPr>
          <p:cNvPr id="18436" name="Text Box 4"/>
          <p:cNvSpPr txBox="1">
            <a:spLocks noChangeArrowheads="1"/>
          </p:cNvSpPr>
          <p:nvPr/>
        </p:nvSpPr>
        <p:spPr bwMode="auto">
          <a:xfrm>
            <a:off x="3509609" y="1066801"/>
            <a:ext cx="4100866" cy="148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Lets consider a Boolean function:</a:t>
            </a:r>
          </a:p>
          <a:p>
            <a:endParaRPr lang="en-US"/>
          </a:p>
          <a:p>
            <a:r>
              <a:rPr lang="en-US"/>
              <a:t>   F: A</a:t>
            </a:r>
            <a:r>
              <a:rPr lang="en-US" sz="2800" baseline="-25000"/>
              <a:t>1</a:t>
            </a:r>
            <a:r>
              <a:rPr lang="en-US"/>
              <a:t> </a:t>
            </a:r>
            <a:r>
              <a:rPr lang="en-US">
                <a:cs typeface="Times New Roman" pitchFamily="18" charset="0"/>
              </a:rPr>
              <a:t>× </a:t>
            </a:r>
            <a:r>
              <a:rPr lang="en-US"/>
              <a:t>A</a:t>
            </a:r>
            <a:r>
              <a:rPr lang="en-US" sz="2800" baseline="-25000"/>
              <a:t>2</a:t>
            </a:r>
            <a:r>
              <a:rPr lang="en-US"/>
              <a:t> </a:t>
            </a:r>
            <a:r>
              <a:rPr lang="en-US">
                <a:cs typeface="Times New Roman" pitchFamily="18" charset="0"/>
              </a:rPr>
              <a:t>× … × A</a:t>
            </a:r>
            <a:r>
              <a:rPr lang="en-US" sz="2800" baseline="-25000">
                <a:cs typeface="Times New Roman" pitchFamily="18" charset="0"/>
              </a:rPr>
              <a:t>n </a:t>
            </a:r>
            <a:r>
              <a:rPr lang="en-US">
                <a:cs typeface="Times New Roman" pitchFamily="18" charset="0"/>
                <a:sym typeface="Wingdings" pitchFamily="2" charset="2"/>
              </a:rPr>
              <a:t>{Yes, No}</a:t>
            </a:r>
          </a:p>
          <a:p>
            <a:endParaRPr lang="en-US">
              <a:cs typeface="Times New Roman" pitchFamily="18" charset="0"/>
              <a:sym typeface="Wingdings" pitchFamily="2" charset="2"/>
            </a:endParaRPr>
          </a:p>
          <a:p>
            <a:r>
              <a:rPr lang="en-US">
                <a:cs typeface="Times New Roman" pitchFamily="18" charset="0"/>
                <a:sym typeface="Wingdings" pitchFamily="2" charset="2"/>
              </a:rPr>
              <a:t>F can obviously be represented in a table:</a:t>
            </a:r>
            <a:endParaRPr lang="en-US">
              <a:cs typeface="Times New Roman" pitchFamily="18" charset="0"/>
            </a:endParaRPr>
          </a:p>
        </p:txBody>
      </p:sp>
      <p:graphicFrame>
        <p:nvGraphicFramePr>
          <p:cNvPr id="18472" name="Group 40"/>
          <p:cNvGraphicFramePr>
            <a:graphicFrameLocks noGrp="1"/>
          </p:cNvGraphicFramePr>
          <p:nvPr/>
        </p:nvGraphicFramePr>
        <p:xfrm>
          <a:off x="3505200" y="3259138"/>
          <a:ext cx="4953000" cy="2000250"/>
        </p:xfrm>
        <a:graphic>
          <a:graphicData uri="http://schemas.openxmlformats.org/drawingml/2006/table">
            <a:tbl>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tblGrid>
              <a:tr h="514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rPr>
                        <a:t> A</a:t>
                      </a:r>
                      <a:r>
                        <a:rPr kumimoji="0" lang="en-US" sz="2800" b="1" i="0" u="none" strike="noStrike" cap="none" normalizeH="0" baseline="-2500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rPr>
                        <a:t> A</a:t>
                      </a:r>
                      <a:r>
                        <a:rPr kumimoji="0" lang="en-US" sz="2800" b="1" i="0" u="none" strike="noStrike" cap="none" normalizeH="0" baseline="-2500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rPr>
                        <a:t> </a:t>
                      </a:r>
                      <a:r>
                        <a:rPr kumimoji="0" lang="en-US" sz="2400" b="1" i="0" u="none" strike="noStrike" cap="none" normalizeH="0" baseline="0" smtClean="0">
                          <a:ln>
                            <a:noFill/>
                          </a:ln>
                          <a:solidFill>
                            <a:schemeClr val="tx1"/>
                          </a:solidFill>
                          <a:effectLst/>
                          <a:latin typeface="Times New Roman" pitchFamily="18" charset="0"/>
                          <a:cs typeface="Times New Roman" pitchFamily="18" charset="0"/>
                        </a:rPr>
                        <a:t>A</a:t>
                      </a:r>
                      <a:r>
                        <a:rPr kumimoji="0" lang="en-US" sz="2800" b="1" i="0" u="none" strike="noStrike" cap="none" normalizeH="0" baseline="-25000" smtClean="0">
                          <a:ln>
                            <a:noFill/>
                          </a:ln>
                          <a:solidFill>
                            <a:schemeClr val="tx1"/>
                          </a:solidFill>
                          <a:effectLst/>
                          <a:latin typeface="Times New Roman" pitchFamily="18" charset="0"/>
                          <a:cs typeface="Times New Roman" pitchFamily="18"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rPr>
                        <a:t> y/n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1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933052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4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36" grpId="0" autoUpdateAnimBg="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752600" y="0"/>
            <a:ext cx="8229600" cy="1143000"/>
          </a:xfrm>
        </p:spPr>
        <p:txBody>
          <a:bodyPr>
            <a:normAutofit/>
          </a:bodyPr>
          <a:lstStyle/>
          <a:p>
            <a:r>
              <a:rPr lang="en-US" sz="3600" b="1"/>
              <a:t>Some Properties of Decision Trees (III)</a:t>
            </a:r>
          </a:p>
        </p:txBody>
      </p:sp>
      <p:sp>
        <p:nvSpPr>
          <p:cNvPr id="19460" name="Text Box 4"/>
          <p:cNvSpPr txBox="1">
            <a:spLocks noChangeArrowheads="1"/>
          </p:cNvSpPr>
          <p:nvPr/>
        </p:nvSpPr>
        <p:spPr bwMode="auto">
          <a:xfrm>
            <a:off x="2362200" y="1066800"/>
            <a:ext cx="7924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dirty="0"/>
              <a:t>Answer:</a:t>
            </a:r>
            <a:r>
              <a:rPr lang="en-US" dirty="0"/>
              <a:t> A lot! </a:t>
            </a:r>
          </a:p>
          <a:p>
            <a:endParaRPr lang="en-US" dirty="0"/>
          </a:p>
          <a:p>
            <a:r>
              <a:rPr lang="en-US" dirty="0"/>
              <a:t>(You are tasked with give a formula for the exact number)</a:t>
            </a:r>
          </a:p>
        </p:txBody>
      </p:sp>
      <p:sp>
        <p:nvSpPr>
          <p:cNvPr id="19493" name="Text Box 37"/>
          <p:cNvSpPr txBox="1">
            <a:spLocks noChangeArrowheads="1"/>
          </p:cNvSpPr>
          <p:nvPr/>
        </p:nvSpPr>
        <p:spPr bwMode="auto">
          <a:xfrm>
            <a:off x="2133600" y="2819401"/>
            <a:ext cx="83548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 </a:t>
            </a:r>
            <a:r>
              <a:rPr lang="en-US" b="1" dirty="0"/>
              <a:t>Danger (not just for decision trees but for learning in general): </a:t>
            </a:r>
          </a:p>
          <a:p>
            <a:pPr marL="342900" indent="-342900">
              <a:buFont typeface="Arial" pitchFamily="34" charset="0"/>
              <a:buChar char="•"/>
            </a:pPr>
            <a:r>
              <a:rPr lang="en-US" b="1" dirty="0" err="1"/>
              <a:t>Overfitting</a:t>
            </a:r>
            <a:r>
              <a:rPr lang="en-US" dirty="0"/>
              <a:t>: learner adjust to features of the data that do not reflect the target function</a:t>
            </a:r>
          </a:p>
          <a:p>
            <a:pPr marL="342900" indent="-342900">
              <a:buFont typeface="Arial" pitchFamily="34" charset="0"/>
              <a:buChar char="•"/>
            </a:pPr>
            <a:r>
              <a:rPr lang="en-US" dirty="0"/>
              <a:t>Infamous example</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8626" y="5038726"/>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1002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utoUpdateAnimBg="0"/>
      <p:bldP spid="1949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365126"/>
            <a:ext cx="10515600" cy="1081120"/>
          </a:xfrm>
        </p:spPr>
        <p:txBody>
          <a:bodyPr/>
          <a:lstStyle/>
          <a:p>
            <a:pPr eaLnBrk="1" hangingPunct="1"/>
            <a:r>
              <a:rPr lang="en-US" dirty="0" smtClean="0">
                <a:latin typeface="Comic Sans MS" pitchFamily="66" charset="0"/>
              </a:rPr>
              <a:t>Inductive learning method</a:t>
            </a:r>
          </a:p>
        </p:txBody>
      </p:sp>
      <p:sp>
        <p:nvSpPr>
          <p:cNvPr id="38915" name="Rectangle 3"/>
          <p:cNvSpPr>
            <a:spLocks noGrp="1" noChangeArrowheads="1"/>
          </p:cNvSpPr>
          <p:nvPr>
            <p:ph type="body" idx="1"/>
          </p:nvPr>
        </p:nvSpPr>
        <p:spPr>
          <a:xfrm>
            <a:off x="1752600" y="1371600"/>
            <a:ext cx="8229600" cy="4876800"/>
          </a:xfrm>
        </p:spPr>
        <p:txBody>
          <a:bodyPr/>
          <a:lstStyle/>
          <a:p>
            <a:pPr algn="r" rtl="1" eaLnBrk="1" hangingPunct="1"/>
            <a:r>
              <a:rPr lang="he-IL">
                <a:latin typeface="Comic Sans MS" pitchFamily="66" charset="0"/>
              </a:rPr>
              <a:t> נבנה את </a:t>
            </a:r>
            <a:r>
              <a:rPr lang="en-US">
                <a:latin typeface="Comic Sans MS" pitchFamily="66" charset="0"/>
              </a:rPr>
              <a:t>h </a:t>
            </a:r>
            <a:r>
              <a:rPr lang="he-IL">
                <a:latin typeface="Comic Sans MS" pitchFamily="66" charset="0"/>
              </a:rPr>
              <a:t>  כך שתתתאים\ תהסכים עם </a:t>
            </a:r>
            <a:r>
              <a:rPr lang="en-US">
                <a:latin typeface="Comic Sans MS" pitchFamily="66" charset="0"/>
              </a:rPr>
              <a:t>f</a:t>
            </a:r>
            <a:r>
              <a:rPr lang="he-IL">
                <a:latin typeface="Comic Sans MS" pitchFamily="66" charset="0"/>
              </a:rPr>
              <a:t> על סט אימון</a:t>
            </a:r>
          </a:p>
          <a:p>
            <a:pPr algn="r" rtl="1" eaLnBrk="1" hangingPunct="1"/>
            <a:r>
              <a:rPr lang="he-IL">
                <a:latin typeface="Comic Sans MS" pitchFamily="66" charset="0"/>
              </a:rPr>
              <a:t>(</a:t>
            </a:r>
            <a:r>
              <a:rPr lang="en-US">
                <a:latin typeface="Comic Sans MS" pitchFamily="66" charset="0"/>
              </a:rPr>
              <a:t>h</a:t>
            </a:r>
            <a:r>
              <a:rPr lang="he-IL">
                <a:latin typeface="Comic Sans MS" pitchFamily="66" charset="0"/>
              </a:rPr>
              <a:t>  יקרא </a:t>
            </a:r>
            <a:r>
              <a:rPr lang="en-US">
                <a:solidFill>
                  <a:schemeClr val="accent2"/>
                </a:solidFill>
                <a:latin typeface="Comic Sans MS" pitchFamily="66" charset="0"/>
              </a:rPr>
              <a:t>consistent </a:t>
            </a:r>
            <a:r>
              <a:rPr lang="he-IL">
                <a:solidFill>
                  <a:schemeClr val="accent2"/>
                </a:solidFill>
                <a:latin typeface="Comic Sans MS" pitchFamily="66" charset="0"/>
              </a:rPr>
              <a:t> </a:t>
            </a:r>
            <a:r>
              <a:rPr lang="he-IL">
                <a:latin typeface="Comic Sans MS" pitchFamily="66" charset="0"/>
              </a:rPr>
              <a:t>אם הוא מתאים לכל </a:t>
            </a:r>
            <a:r>
              <a:rPr lang="en-US">
                <a:latin typeface="Comic Sans MS" pitchFamily="66" charset="0"/>
              </a:rPr>
              <a:t>f</a:t>
            </a:r>
            <a:r>
              <a:rPr lang="he-IL">
                <a:latin typeface="Comic Sans MS" pitchFamily="66" charset="0"/>
              </a:rPr>
              <a:t> בסט הדוגמאותדוגמאות)</a:t>
            </a:r>
            <a:endParaRPr lang="en-US">
              <a:latin typeface="Comic Sans MS" pitchFamily="66" charset="0"/>
            </a:endParaRPr>
          </a:p>
          <a:p>
            <a:pPr eaLnBrk="1" hangingPunct="1">
              <a:lnSpc>
                <a:spcPct val="90000"/>
              </a:lnSpc>
            </a:pPr>
            <a:r>
              <a:rPr lang="en-US">
                <a:latin typeface="Comic Sans MS" pitchFamily="66" charset="0"/>
              </a:rPr>
              <a:t>E.g., curve fitting:</a:t>
            </a:r>
          </a:p>
          <a:p>
            <a:pPr eaLnBrk="1" hangingPunct="1">
              <a:lnSpc>
                <a:spcPct val="90000"/>
              </a:lnSpc>
            </a:pPr>
            <a:endParaRPr lang="en-US">
              <a:latin typeface="Comic Sans MS" pitchFamily="66" charset="0"/>
            </a:endParaRPr>
          </a:p>
          <a:p>
            <a:pPr eaLnBrk="1" hangingPunct="1">
              <a:lnSpc>
                <a:spcPct val="90000"/>
              </a:lnSpc>
            </a:pPr>
            <a:endParaRPr lang="en-US">
              <a:latin typeface="Comic Sans MS" pitchFamily="66" charset="0"/>
            </a:endParaRPr>
          </a:p>
          <a:p>
            <a:pPr eaLnBrk="1" hangingPunct="1">
              <a:lnSpc>
                <a:spcPct val="90000"/>
              </a:lnSpc>
            </a:pPr>
            <a:endParaRPr lang="en-US">
              <a:latin typeface="Comic Sans MS" pitchFamily="66" charset="0"/>
            </a:endParaRPr>
          </a:p>
          <a:p>
            <a:pPr eaLnBrk="1" hangingPunct="1">
              <a:lnSpc>
                <a:spcPct val="90000"/>
              </a:lnSpc>
            </a:pPr>
            <a:endParaRPr lang="en-US">
              <a:latin typeface="Comic Sans MS" pitchFamily="66" charset="0"/>
            </a:endParaRPr>
          </a:p>
          <a:p>
            <a:pPr eaLnBrk="1" hangingPunct="1">
              <a:lnSpc>
                <a:spcPct val="90000"/>
              </a:lnSpc>
            </a:pPr>
            <a:endParaRPr lang="en-US">
              <a:latin typeface="Comic Sans MS" pitchFamily="66" charset="0"/>
            </a:endParaRPr>
          </a:p>
          <a:p>
            <a:pPr eaLnBrk="1" hangingPunct="1">
              <a:lnSpc>
                <a:spcPct val="90000"/>
              </a:lnSpc>
            </a:pPr>
            <a:endParaRPr lang="en-US">
              <a:latin typeface="Comic Sans MS" pitchFamily="66" charset="0"/>
            </a:endParaRPr>
          </a:p>
          <a:p>
            <a:pPr eaLnBrk="1" hangingPunct="1">
              <a:lnSpc>
                <a:spcPct val="90000"/>
              </a:lnSpc>
            </a:pPr>
            <a:endParaRPr lang="en-US">
              <a:latin typeface="Comic Sans MS" pitchFamily="66" charset="0"/>
            </a:endParaRPr>
          </a:p>
          <a:p>
            <a:pPr eaLnBrk="1" hangingPunct="1">
              <a:lnSpc>
                <a:spcPct val="90000"/>
              </a:lnSpc>
              <a:buFontTx/>
              <a:buNone/>
            </a:pPr>
            <a:endParaRPr lang="en-US">
              <a:latin typeface="Comic Sans MS" pitchFamily="66" charset="0"/>
            </a:endParaRPr>
          </a:p>
        </p:txBody>
      </p:sp>
      <p:pic>
        <p:nvPicPr>
          <p:cNvPr id="38916" name="Picture 2" descr="curve-fitting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733800"/>
            <a:ext cx="34290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7"/>
          <p:cNvSpPr/>
          <p:nvPr/>
        </p:nvSpPr>
        <p:spPr>
          <a:xfrm>
            <a:off x="2362200" y="2514600"/>
            <a:ext cx="7772400" cy="1447800"/>
          </a:xfrm>
          <a:prstGeom prst="cloudCallout">
            <a:avLst>
              <a:gd name="adj1" fmla="val 63717"/>
              <a:gd name="adj2" fmla="val 23493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a:defRPr/>
            </a:pPr>
            <a:r>
              <a:rPr lang="en-US" dirty="0">
                <a:solidFill>
                  <a:prstClr val="white"/>
                </a:solidFill>
                <a:latin typeface="Century Schoolbook"/>
              </a:rPr>
              <a:t>Ockham’s razor:  </a:t>
            </a:r>
            <a:r>
              <a:rPr lang="he-IL" dirty="0">
                <a:solidFill>
                  <a:prstClr val="white"/>
                </a:solidFill>
                <a:latin typeface="Century Schoolbook"/>
                <a:cs typeface="Times New Roman" panose="02020603050405020304" pitchFamily="18" charset="0"/>
              </a:rPr>
              <a:t>מעדיף את ההשערה הפשוטה ביותר בקנה אחד עם הנתונים</a:t>
            </a:r>
            <a:endParaRPr lang="en-US" dirty="0">
              <a:solidFill>
                <a:prstClr val="white"/>
              </a:solidFill>
              <a:latin typeface="Century Schoolbook"/>
            </a:endParaRPr>
          </a:p>
        </p:txBody>
      </p:sp>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3" name="Slide Number Placeholder 2"/>
          <p:cNvSpPr>
            <a:spLocks noGrp="1"/>
          </p:cNvSpPr>
          <p:nvPr>
            <p:ph type="sldNum" sz="quarter" idx="4294967295"/>
          </p:nvPr>
        </p:nvSpPr>
        <p:spPr/>
        <p:txBody>
          <a:bodyPr/>
          <a:lstStyle/>
          <a:p>
            <a:pPr rtl="0"/>
            <a:fld id="{6EDAB462-8378-4A72-B037-15DB491BC9D5}" type="slidenum">
              <a:rPr lang="en-US">
                <a:latin typeface="Century Schoolbook"/>
              </a:rPr>
              <a:pPr rtl="0"/>
              <a:t>22</a:t>
            </a:fld>
            <a:endParaRPr lang="en-US">
              <a:latin typeface="Century Schoolbook"/>
            </a:endParaRPr>
          </a:p>
        </p:txBody>
      </p:sp>
    </p:spTree>
    <p:extLst>
      <p:ext uri="{BB962C8B-B14F-4D97-AF65-F5344CB8AC3E}">
        <p14:creationId xmlns:p14="http://schemas.microsoft.com/office/powerpoint/2010/main" val="268663705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457200"/>
            <a:ext cx="8077200" cy="6400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50033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6"/>
          <p:cNvSpPr>
            <a:spLocks noGrp="1"/>
          </p:cNvSpPr>
          <p:nvPr>
            <p:ph type="sldNum" sz="quarter" idx="10"/>
          </p:nvPr>
        </p:nvSpPr>
        <p:spPr/>
        <p:txBody>
          <a:bodyPr/>
          <a:lstStyle/>
          <a:p>
            <a:fld id="{D0026D76-15A4-4DF8-A437-51553487D40F}" type="slidenum">
              <a:rPr lang="en-US" altLang="he-IL"/>
              <a:pPr/>
              <a:t>221</a:t>
            </a:fld>
            <a:endParaRPr lang="en-US" altLang="he-IL"/>
          </a:p>
        </p:txBody>
      </p:sp>
      <p:sp>
        <p:nvSpPr>
          <p:cNvPr id="331851" name="Rectangle 75" descr="60%"/>
          <p:cNvSpPr>
            <a:spLocks noChangeArrowheads="1"/>
          </p:cNvSpPr>
          <p:nvPr/>
        </p:nvSpPr>
        <p:spPr bwMode="auto">
          <a:xfrm>
            <a:off x="5943600" y="4800600"/>
            <a:ext cx="1447800" cy="1752600"/>
          </a:xfrm>
          <a:prstGeom prst="rect">
            <a:avLst/>
          </a:prstGeom>
          <a:pattFill prst="pct60">
            <a:fgClr>
              <a:schemeClr val="accent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50" name="Rectangle 74" descr="60%"/>
          <p:cNvSpPr>
            <a:spLocks noChangeArrowheads="1"/>
          </p:cNvSpPr>
          <p:nvPr/>
        </p:nvSpPr>
        <p:spPr bwMode="auto">
          <a:xfrm>
            <a:off x="8991600" y="4267200"/>
            <a:ext cx="1447800" cy="2286000"/>
          </a:xfrm>
          <a:prstGeom prst="rect">
            <a:avLst/>
          </a:prstGeom>
          <a:pattFill prst="pct60">
            <a:fgClr>
              <a:schemeClr val="accent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49" name="Rectangle 73" descr="60%"/>
          <p:cNvSpPr>
            <a:spLocks noChangeArrowheads="1"/>
          </p:cNvSpPr>
          <p:nvPr/>
        </p:nvSpPr>
        <p:spPr bwMode="auto">
          <a:xfrm>
            <a:off x="8991600" y="3352800"/>
            <a:ext cx="1447800" cy="762000"/>
          </a:xfrm>
          <a:prstGeom prst="rect">
            <a:avLst/>
          </a:prstGeom>
          <a:pattFill prst="pct60">
            <a:fgClr>
              <a:schemeClr val="accent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48" name="Rectangle 72" descr="60%"/>
          <p:cNvSpPr>
            <a:spLocks noChangeArrowheads="1"/>
          </p:cNvSpPr>
          <p:nvPr/>
        </p:nvSpPr>
        <p:spPr bwMode="auto">
          <a:xfrm>
            <a:off x="7543800" y="1981200"/>
            <a:ext cx="1295400" cy="4572000"/>
          </a:xfrm>
          <a:prstGeom prst="rect">
            <a:avLst/>
          </a:prstGeom>
          <a:pattFill prst="pct60">
            <a:fgClr>
              <a:schemeClr val="accent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47" name="Rectangle 71" descr="60%"/>
          <p:cNvSpPr>
            <a:spLocks noChangeArrowheads="1"/>
          </p:cNvSpPr>
          <p:nvPr/>
        </p:nvSpPr>
        <p:spPr bwMode="auto">
          <a:xfrm>
            <a:off x="8991600" y="1981200"/>
            <a:ext cx="1447800" cy="1219200"/>
          </a:xfrm>
          <a:prstGeom prst="rect">
            <a:avLst/>
          </a:prstGeom>
          <a:pattFill prst="pct60">
            <a:fgClr>
              <a:srgbClr val="FF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46" name="Rectangle 70" descr="60%"/>
          <p:cNvSpPr>
            <a:spLocks noChangeArrowheads="1"/>
          </p:cNvSpPr>
          <p:nvPr/>
        </p:nvSpPr>
        <p:spPr bwMode="auto">
          <a:xfrm>
            <a:off x="5943600" y="1981200"/>
            <a:ext cx="1447800" cy="2667000"/>
          </a:xfrm>
          <a:prstGeom prst="rect">
            <a:avLst/>
          </a:prstGeom>
          <a:pattFill prst="pct60">
            <a:fgClr>
              <a:srgbClr val="FF0000"/>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25" name="Rectangle 49"/>
          <p:cNvSpPr>
            <a:spLocks noGrp="1" noChangeArrowheads="1"/>
          </p:cNvSpPr>
          <p:nvPr>
            <p:ph type="title"/>
          </p:nvPr>
        </p:nvSpPr>
        <p:spPr/>
        <p:txBody>
          <a:bodyPr>
            <a:normAutofit/>
          </a:bodyPr>
          <a:lstStyle/>
          <a:p>
            <a:r>
              <a:rPr lang="en-US" altLang="he-IL" sz="3600"/>
              <a:t>Decision tree-induced partition – example</a:t>
            </a:r>
          </a:p>
        </p:txBody>
      </p:sp>
      <p:grpSp>
        <p:nvGrpSpPr>
          <p:cNvPr id="331796" name="Group 20"/>
          <p:cNvGrpSpPr>
            <a:grpSpLocks/>
          </p:cNvGrpSpPr>
          <p:nvPr/>
        </p:nvGrpSpPr>
        <p:grpSpPr bwMode="auto">
          <a:xfrm>
            <a:off x="2051050" y="2362200"/>
            <a:ext cx="3695700" cy="3048000"/>
            <a:chOff x="3164" y="1440"/>
            <a:chExt cx="2328" cy="1920"/>
          </a:xfrm>
        </p:grpSpPr>
        <p:sp>
          <p:nvSpPr>
            <p:cNvPr id="331797" name="Line 21"/>
            <p:cNvSpPr>
              <a:spLocks noChangeShapeType="1"/>
            </p:cNvSpPr>
            <p:nvPr/>
          </p:nvSpPr>
          <p:spPr bwMode="auto">
            <a:xfrm flipH="1">
              <a:off x="3504" y="1536"/>
              <a:ext cx="768" cy="6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798" name="Line 22"/>
            <p:cNvSpPr>
              <a:spLocks noChangeShapeType="1"/>
            </p:cNvSpPr>
            <p:nvPr/>
          </p:nvSpPr>
          <p:spPr bwMode="auto">
            <a:xfrm flipH="1">
              <a:off x="4224" y="1536"/>
              <a:ext cx="48" cy="6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799" name="Line 23"/>
            <p:cNvSpPr>
              <a:spLocks noChangeShapeType="1"/>
            </p:cNvSpPr>
            <p:nvPr/>
          </p:nvSpPr>
          <p:spPr bwMode="auto">
            <a:xfrm>
              <a:off x="4272" y="1536"/>
              <a:ext cx="768" cy="6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00" name="Line 24"/>
            <p:cNvSpPr>
              <a:spLocks noChangeShapeType="1"/>
            </p:cNvSpPr>
            <p:nvPr/>
          </p:nvSpPr>
          <p:spPr bwMode="auto">
            <a:xfrm flipH="1">
              <a:off x="3312" y="2160"/>
              <a:ext cx="24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01" name="Line 25"/>
            <p:cNvSpPr>
              <a:spLocks noChangeShapeType="1"/>
            </p:cNvSpPr>
            <p:nvPr/>
          </p:nvSpPr>
          <p:spPr bwMode="auto">
            <a:xfrm>
              <a:off x="3552" y="2208"/>
              <a:ext cx="144"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02" name="Line 26"/>
            <p:cNvSpPr>
              <a:spLocks noChangeShapeType="1"/>
            </p:cNvSpPr>
            <p:nvPr/>
          </p:nvSpPr>
          <p:spPr bwMode="auto">
            <a:xfrm flipH="1">
              <a:off x="4416" y="2688"/>
              <a:ext cx="24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03" name="Line 27"/>
            <p:cNvSpPr>
              <a:spLocks noChangeShapeType="1"/>
            </p:cNvSpPr>
            <p:nvPr/>
          </p:nvSpPr>
          <p:spPr bwMode="auto">
            <a:xfrm>
              <a:off x="4656" y="2736"/>
              <a:ext cx="144"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04" name="Line 28"/>
            <p:cNvSpPr>
              <a:spLocks noChangeShapeType="1"/>
            </p:cNvSpPr>
            <p:nvPr/>
          </p:nvSpPr>
          <p:spPr bwMode="auto">
            <a:xfrm flipH="1">
              <a:off x="4656" y="2160"/>
              <a:ext cx="432"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05" name="Line 29"/>
            <p:cNvSpPr>
              <a:spLocks noChangeShapeType="1"/>
            </p:cNvSpPr>
            <p:nvPr/>
          </p:nvSpPr>
          <p:spPr bwMode="auto">
            <a:xfrm>
              <a:off x="5088" y="2160"/>
              <a:ext cx="192"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06" name="Rectangle 30"/>
            <p:cNvSpPr>
              <a:spLocks noChangeArrowheads="1"/>
            </p:cNvSpPr>
            <p:nvPr/>
          </p:nvSpPr>
          <p:spPr bwMode="auto">
            <a:xfrm>
              <a:off x="3936" y="1440"/>
              <a:ext cx="624" cy="24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Color</a:t>
              </a:r>
            </a:p>
          </p:txBody>
        </p:sp>
        <p:sp>
          <p:nvSpPr>
            <p:cNvPr id="331807" name="Rectangle 31"/>
            <p:cNvSpPr>
              <a:spLocks noChangeArrowheads="1"/>
            </p:cNvSpPr>
            <p:nvPr/>
          </p:nvSpPr>
          <p:spPr bwMode="auto">
            <a:xfrm>
              <a:off x="4752" y="2064"/>
              <a:ext cx="624" cy="24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Shape</a:t>
              </a:r>
            </a:p>
          </p:txBody>
        </p:sp>
        <p:sp>
          <p:nvSpPr>
            <p:cNvPr id="331808" name="Rectangle 32"/>
            <p:cNvSpPr>
              <a:spLocks noChangeArrowheads="1"/>
            </p:cNvSpPr>
            <p:nvPr/>
          </p:nvSpPr>
          <p:spPr bwMode="auto">
            <a:xfrm>
              <a:off x="3216" y="2064"/>
              <a:ext cx="624" cy="24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Size</a:t>
              </a:r>
            </a:p>
          </p:txBody>
        </p:sp>
        <p:sp>
          <p:nvSpPr>
            <p:cNvPr id="331809" name="Rectangle 33"/>
            <p:cNvSpPr>
              <a:spLocks noChangeArrowheads="1"/>
            </p:cNvSpPr>
            <p:nvPr/>
          </p:nvSpPr>
          <p:spPr bwMode="auto">
            <a:xfrm>
              <a:off x="4080" y="2064"/>
              <a:ext cx="336" cy="24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a:t>
              </a:r>
            </a:p>
          </p:txBody>
        </p:sp>
        <p:sp>
          <p:nvSpPr>
            <p:cNvPr id="331810" name="Rectangle 34"/>
            <p:cNvSpPr>
              <a:spLocks noChangeArrowheads="1"/>
            </p:cNvSpPr>
            <p:nvPr/>
          </p:nvSpPr>
          <p:spPr bwMode="auto">
            <a:xfrm>
              <a:off x="3552" y="2592"/>
              <a:ext cx="336" cy="24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a:t>
              </a:r>
            </a:p>
          </p:txBody>
        </p:sp>
        <p:sp>
          <p:nvSpPr>
            <p:cNvPr id="331811" name="Rectangle 35"/>
            <p:cNvSpPr>
              <a:spLocks noChangeArrowheads="1"/>
            </p:cNvSpPr>
            <p:nvPr/>
          </p:nvSpPr>
          <p:spPr bwMode="auto">
            <a:xfrm>
              <a:off x="3168" y="2592"/>
              <a:ext cx="336" cy="24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a:t>
              </a:r>
            </a:p>
          </p:txBody>
        </p:sp>
        <p:sp>
          <p:nvSpPr>
            <p:cNvPr id="331812" name="Rectangle 36"/>
            <p:cNvSpPr>
              <a:spLocks noChangeArrowheads="1"/>
            </p:cNvSpPr>
            <p:nvPr/>
          </p:nvSpPr>
          <p:spPr bwMode="auto">
            <a:xfrm>
              <a:off x="4320" y="2592"/>
              <a:ext cx="624" cy="24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Size</a:t>
              </a:r>
            </a:p>
          </p:txBody>
        </p:sp>
        <p:sp>
          <p:nvSpPr>
            <p:cNvPr id="331813" name="Rectangle 37"/>
            <p:cNvSpPr>
              <a:spLocks noChangeArrowheads="1"/>
            </p:cNvSpPr>
            <p:nvPr/>
          </p:nvSpPr>
          <p:spPr bwMode="auto">
            <a:xfrm>
              <a:off x="4656" y="3120"/>
              <a:ext cx="336" cy="24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a:t>
              </a:r>
            </a:p>
          </p:txBody>
        </p:sp>
        <p:sp>
          <p:nvSpPr>
            <p:cNvPr id="331814" name="Rectangle 38"/>
            <p:cNvSpPr>
              <a:spLocks noChangeArrowheads="1"/>
            </p:cNvSpPr>
            <p:nvPr/>
          </p:nvSpPr>
          <p:spPr bwMode="auto">
            <a:xfrm>
              <a:off x="4272" y="3120"/>
              <a:ext cx="336" cy="24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a:t>
              </a:r>
            </a:p>
          </p:txBody>
        </p:sp>
        <p:sp>
          <p:nvSpPr>
            <p:cNvPr id="331815" name="Rectangle 39"/>
            <p:cNvSpPr>
              <a:spLocks noChangeArrowheads="1"/>
            </p:cNvSpPr>
            <p:nvPr/>
          </p:nvSpPr>
          <p:spPr bwMode="auto">
            <a:xfrm>
              <a:off x="5136" y="2592"/>
              <a:ext cx="336" cy="24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he-IL" b="1"/>
                <a:t>+</a:t>
              </a:r>
            </a:p>
          </p:txBody>
        </p:sp>
        <p:sp>
          <p:nvSpPr>
            <p:cNvPr id="331816" name="Text Box 40"/>
            <p:cNvSpPr txBox="1">
              <a:spLocks noChangeArrowheads="1"/>
            </p:cNvSpPr>
            <p:nvPr/>
          </p:nvSpPr>
          <p:spPr bwMode="auto">
            <a:xfrm>
              <a:off x="4268" y="2832"/>
              <a:ext cx="30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big</a:t>
              </a:r>
            </a:p>
          </p:txBody>
        </p:sp>
        <p:sp>
          <p:nvSpPr>
            <p:cNvPr id="331817" name="Text Box 41"/>
            <p:cNvSpPr txBox="1">
              <a:spLocks noChangeArrowheads="1"/>
            </p:cNvSpPr>
            <p:nvPr/>
          </p:nvSpPr>
          <p:spPr bwMode="auto">
            <a:xfrm>
              <a:off x="3164" y="2361"/>
              <a:ext cx="30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big</a:t>
              </a:r>
            </a:p>
          </p:txBody>
        </p:sp>
        <p:sp>
          <p:nvSpPr>
            <p:cNvPr id="331818" name="Text Box 42"/>
            <p:cNvSpPr txBox="1">
              <a:spLocks noChangeArrowheads="1"/>
            </p:cNvSpPr>
            <p:nvPr/>
          </p:nvSpPr>
          <p:spPr bwMode="auto">
            <a:xfrm>
              <a:off x="3547" y="2361"/>
              <a:ext cx="4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small</a:t>
              </a:r>
            </a:p>
          </p:txBody>
        </p:sp>
        <p:sp>
          <p:nvSpPr>
            <p:cNvPr id="331819" name="Text Box 43"/>
            <p:cNvSpPr txBox="1">
              <a:spLocks noChangeArrowheads="1"/>
            </p:cNvSpPr>
            <p:nvPr/>
          </p:nvSpPr>
          <p:spPr bwMode="auto">
            <a:xfrm>
              <a:off x="4651" y="2832"/>
              <a:ext cx="4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small</a:t>
              </a:r>
            </a:p>
          </p:txBody>
        </p:sp>
        <p:sp>
          <p:nvSpPr>
            <p:cNvPr id="331820" name="Text Box 44"/>
            <p:cNvSpPr txBox="1">
              <a:spLocks noChangeArrowheads="1"/>
            </p:cNvSpPr>
            <p:nvPr/>
          </p:nvSpPr>
          <p:spPr bwMode="auto">
            <a:xfrm>
              <a:off x="5019" y="2361"/>
              <a:ext cx="47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round</a:t>
              </a:r>
            </a:p>
          </p:txBody>
        </p:sp>
        <p:sp>
          <p:nvSpPr>
            <p:cNvPr id="331821" name="Text Box 45"/>
            <p:cNvSpPr txBox="1">
              <a:spLocks noChangeArrowheads="1"/>
            </p:cNvSpPr>
            <p:nvPr/>
          </p:nvSpPr>
          <p:spPr bwMode="auto">
            <a:xfrm>
              <a:off x="4533" y="2361"/>
              <a:ext cx="5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square</a:t>
              </a:r>
            </a:p>
          </p:txBody>
        </p:sp>
        <p:sp>
          <p:nvSpPr>
            <p:cNvPr id="331822" name="Text Box 46"/>
            <p:cNvSpPr txBox="1">
              <a:spLocks noChangeArrowheads="1"/>
            </p:cNvSpPr>
            <p:nvPr/>
          </p:nvSpPr>
          <p:spPr bwMode="auto">
            <a:xfrm>
              <a:off x="4161" y="1776"/>
              <a:ext cx="31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red</a:t>
              </a:r>
            </a:p>
          </p:txBody>
        </p:sp>
        <p:sp>
          <p:nvSpPr>
            <p:cNvPr id="331823" name="Text Box 47"/>
            <p:cNvSpPr txBox="1">
              <a:spLocks noChangeArrowheads="1"/>
            </p:cNvSpPr>
            <p:nvPr/>
          </p:nvSpPr>
          <p:spPr bwMode="auto">
            <a:xfrm>
              <a:off x="3428" y="1728"/>
              <a:ext cx="46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green</a:t>
              </a:r>
            </a:p>
          </p:txBody>
        </p:sp>
        <p:sp>
          <p:nvSpPr>
            <p:cNvPr id="331824" name="Text Box 48"/>
            <p:cNvSpPr txBox="1">
              <a:spLocks noChangeArrowheads="1"/>
            </p:cNvSpPr>
            <p:nvPr/>
          </p:nvSpPr>
          <p:spPr bwMode="auto">
            <a:xfrm>
              <a:off x="4596" y="1728"/>
              <a:ext cx="3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blue</a:t>
              </a:r>
            </a:p>
          </p:txBody>
        </p:sp>
      </p:grpSp>
      <p:sp>
        <p:nvSpPr>
          <p:cNvPr id="331826" name="Rectangle 50"/>
          <p:cNvSpPr>
            <a:spLocks noChangeArrowheads="1"/>
          </p:cNvSpPr>
          <p:nvPr/>
        </p:nvSpPr>
        <p:spPr bwMode="auto">
          <a:xfrm>
            <a:off x="6248400" y="2209800"/>
            <a:ext cx="914400" cy="8382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27" name="Rectangle 51"/>
          <p:cNvSpPr>
            <a:spLocks noChangeArrowheads="1"/>
          </p:cNvSpPr>
          <p:nvPr/>
        </p:nvSpPr>
        <p:spPr bwMode="auto">
          <a:xfrm>
            <a:off x="6629400" y="5029200"/>
            <a:ext cx="304800" cy="3048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28" name="Oval 52"/>
          <p:cNvSpPr>
            <a:spLocks noChangeArrowheads="1"/>
          </p:cNvSpPr>
          <p:nvPr/>
        </p:nvSpPr>
        <p:spPr bwMode="auto">
          <a:xfrm>
            <a:off x="6172200" y="3429000"/>
            <a:ext cx="1143000" cy="1143000"/>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29" name="Oval 53"/>
          <p:cNvSpPr>
            <a:spLocks noChangeArrowheads="1"/>
          </p:cNvSpPr>
          <p:nvPr/>
        </p:nvSpPr>
        <p:spPr bwMode="auto">
          <a:xfrm>
            <a:off x="6629400" y="5867400"/>
            <a:ext cx="381000" cy="381000"/>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0" name="Rectangle 54"/>
          <p:cNvSpPr>
            <a:spLocks noChangeArrowheads="1"/>
          </p:cNvSpPr>
          <p:nvPr/>
        </p:nvSpPr>
        <p:spPr bwMode="auto">
          <a:xfrm>
            <a:off x="7696200" y="2209800"/>
            <a:ext cx="914400" cy="838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1" name="Rectangle 55"/>
          <p:cNvSpPr>
            <a:spLocks noChangeArrowheads="1"/>
          </p:cNvSpPr>
          <p:nvPr/>
        </p:nvSpPr>
        <p:spPr bwMode="auto">
          <a:xfrm>
            <a:off x="8077200" y="5029200"/>
            <a:ext cx="304800" cy="304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2" name="Oval 56"/>
          <p:cNvSpPr>
            <a:spLocks noChangeArrowheads="1"/>
          </p:cNvSpPr>
          <p:nvPr/>
        </p:nvSpPr>
        <p:spPr bwMode="auto">
          <a:xfrm>
            <a:off x="7620000" y="3429000"/>
            <a:ext cx="1143000" cy="11430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3" name="Oval 57"/>
          <p:cNvSpPr>
            <a:spLocks noChangeArrowheads="1"/>
          </p:cNvSpPr>
          <p:nvPr/>
        </p:nvSpPr>
        <p:spPr bwMode="auto">
          <a:xfrm>
            <a:off x="8077200" y="5867400"/>
            <a:ext cx="381000" cy="3810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4" name="Rectangle 58"/>
          <p:cNvSpPr>
            <a:spLocks noChangeArrowheads="1"/>
          </p:cNvSpPr>
          <p:nvPr/>
        </p:nvSpPr>
        <p:spPr bwMode="auto">
          <a:xfrm>
            <a:off x="9144000" y="2209800"/>
            <a:ext cx="914400" cy="8382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5" name="Rectangle 59"/>
          <p:cNvSpPr>
            <a:spLocks noChangeArrowheads="1"/>
          </p:cNvSpPr>
          <p:nvPr/>
        </p:nvSpPr>
        <p:spPr bwMode="auto">
          <a:xfrm>
            <a:off x="9525000" y="3581400"/>
            <a:ext cx="3048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6" name="Oval 60"/>
          <p:cNvSpPr>
            <a:spLocks noChangeArrowheads="1"/>
          </p:cNvSpPr>
          <p:nvPr/>
        </p:nvSpPr>
        <p:spPr bwMode="auto">
          <a:xfrm>
            <a:off x="9067800" y="4495800"/>
            <a:ext cx="1143000" cy="1143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7" name="Oval 61"/>
          <p:cNvSpPr>
            <a:spLocks noChangeArrowheads="1"/>
          </p:cNvSpPr>
          <p:nvPr/>
        </p:nvSpPr>
        <p:spPr bwMode="auto">
          <a:xfrm>
            <a:off x="9448800" y="59436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8" name="Rectangle 62"/>
          <p:cNvSpPr>
            <a:spLocks noChangeArrowheads="1"/>
          </p:cNvSpPr>
          <p:nvPr/>
        </p:nvSpPr>
        <p:spPr bwMode="auto">
          <a:xfrm>
            <a:off x="5867400" y="1905000"/>
            <a:ext cx="4648200" cy="472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331839" name="Text Box 63"/>
          <p:cNvSpPr txBox="1">
            <a:spLocks noChangeArrowheads="1"/>
          </p:cNvSpPr>
          <p:nvPr/>
        </p:nvSpPr>
        <p:spPr bwMode="auto">
          <a:xfrm>
            <a:off x="5912380" y="1905000"/>
            <a:ext cx="2407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I</a:t>
            </a:r>
          </a:p>
        </p:txBody>
      </p:sp>
      <p:sp>
        <p:nvSpPr>
          <p:cNvPr id="331841" name="Line 65"/>
          <p:cNvSpPr>
            <a:spLocks noChangeShapeType="1"/>
          </p:cNvSpPr>
          <p:nvPr/>
        </p:nvSpPr>
        <p:spPr bwMode="auto">
          <a:xfrm>
            <a:off x="7467600" y="1905000"/>
            <a:ext cx="0" cy="472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31842" name="Line 66"/>
          <p:cNvSpPr>
            <a:spLocks noChangeShapeType="1"/>
          </p:cNvSpPr>
          <p:nvPr/>
        </p:nvSpPr>
        <p:spPr bwMode="auto">
          <a:xfrm>
            <a:off x="8915400" y="1905000"/>
            <a:ext cx="0" cy="472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31843" name="Line 67"/>
          <p:cNvSpPr>
            <a:spLocks noChangeShapeType="1"/>
          </p:cNvSpPr>
          <p:nvPr/>
        </p:nvSpPr>
        <p:spPr bwMode="auto">
          <a:xfrm>
            <a:off x="5867400" y="4724400"/>
            <a:ext cx="16002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31844" name="Line 68"/>
          <p:cNvSpPr>
            <a:spLocks noChangeShapeType="1"/>
          </p:cNvSpPr>
          <p:nvPr/>
        </p:nvSpPr>
        <p:spPr bwMode="auto">
          <a:xfrm>
            <a:off x="8915400" y="4191000"/>
            <a:ext cx="16002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31845" name="Line 69"/>
          <p:cNvSpPr>
            <a:spLocks noChangeShapeType="1"/>
          </p:cNvSpPr>
          <p:nvPr/>
        </p:nvSpPr>
        <p:spPr bwMode="auto">
          <a:xfrm>
            <a:off x="8915400" y="3276600"/>
            <a:ext cx="1752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extLst>
      <p:ext uri="{BB962C8B-B14F-4D97-AF65-F5344CB8AC3E}">
        <p14:creationId xmlns:p14="http://schemas.microsoft.com/office/powerpoint/2010/main" val="377911541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smtClean="0">
                <a:latin typeface="Comic Sans MS" pitchFamily="66" charset="0"/>
              </a:rPr>
              <a:t>Learning decision trees</a:t>
            </a:r>
          </a:p>
        </p:txBody>
      </p:sp>
      <p:sp>
        <p:nvSpPr>
          <p:cNvPr id="15363" name="Rectangle 3"/>
          <p:cNvSpPr>
            <a:spLocks noGrp="1" noChangeArrowheads="1"/>
          </p:cNvSpPr>
          <p:nvPr>
            <p:ph type="body" idx="1"/>
          </p:nvPr>
        </p:nvSpPr>
        <p:spPr>
          <a:xfrm>
            <a:off x="1981200" y="1600200"/>
            <a:ext cx="8229600" cy="3886200"/>
          </a:xfrm>
        </p:spPr>
        <p:txBody>
          <a:bodyPr>
            <a:normAutofit fontScale="92500" lnSpcReduction="10000"/>
          </a:bodyPr>
          <a:lstStyle/>
          <a:p>
            <a:pPr marL="381000" indent="-381000">
              <a:buNone/>
              <a:defRPr/>
            </a:pPr>
            <a:r>
              <a:rPr lang="en-US" sz="2400" dirty="0">
                <a:latin typeface="Comic Sans MS" pitchFamily="66" charset="0"/>
              </a:rPr>
              <a:t>Problem: decide whether to wait for a table at a restaurant, based on the following attributes:</a:t>
            </a:r>
          </a:p>
          <a:p>
            <a:pPr marL="800100" lvl="1" indent="-342900">
              <a:buFontTx/>
              <a:buAutoNum type="arabicPeriod"/>
              <a:defRPr/>
            </a:pPr>
            <a:r>
              <a:rPr lang="en-US" sz="2000" dirty="0">
                <a:latin typeface="Comic Sans MS" pitchFamily="66" charset="0"/>
              </a:rPr>
              <a:t>Alternate: is there an alternative restaurant nearby?</a:t>
            </a:r>
          </a:p>
          <a:p>
            <a:pPr marL="800100" lvl="1" indent="-342900">
              <a:buFontTx/>
              <a:buAutoNum type="arabicPeriod"/>
              <a:defRPr/>
            </a:pPr>
            <a:r>
              <a:rPr lang="en-US" sz="2000" dirty="0">
                <a:latin typeface="Comic Sans MS" pitchFamily="66" charset="0"/>
              </a:rPr>
              <a:t>Bar: is there a comfortable bar area to wait in?</a:t>
            </a:r>
          </a:p>
          <a:p>
            <a:pPr marL="800100" lvl="1" indent="-342900">
              <a:buFontTx/>
              <a:buAutoNum type="arabicPeriod"/>
              <a:defRPr/>
            </a:pPr>
            <a:r>
              <a:rPr lang="en-US" sz="2000" dirty="0">
                <a:latin typeface="Comic Sans MS" pitchFamily="66" charset="0"/>
              </a:rPr>
              <a:t>Fri/Sat: is today Friday or Saturday?</a:t>
            </a:r>
          </a:p>
          <a:p>
            <a:pPr marL="800100" lvl="1" indent="-342900">
              <a:buFontTx/>
              <a:buAutoNum type="arabicPeriod"/>
              <a:defRPr/>
            </a:pPr>
            <a:r>
              <a:rPr lang="en-US" sz="2000" dirty="0">
                <a:latin typeface="Comic Sans MS" pitchFamily="66" charset="0"/>
              </a:rPr>
              <a:t>Hungry: are we hungry?</a:t>
            </a:r>
          </a:p>
          <a:p>
            <a:pPr marL="800100" lvl="1" indent="-342900">
              <a:buFontTx/>
              <a:buAutoNum type="arabicPeriod"/>
              <a:defRPr/>
            </a:pPr>
            <a:r>
              <a:rPr lang="en-US" sz="2000" dirty="0">
                <a:latin typeface="Comic Sans MS" pitchFamily="66" charset="0"/>
              </a:rPr>
              <a:t>Patrons: number of people in the restaurant (None, Some, Full)</a:t>
            </a:r>
          </a:p>
          <a:p>
            <a:pPr marL="800100" lvl="1" indent="-342900">
              <a:buFontTx/>
              <a:buAutoNum type="arabicPeriod"/>
              <a:defRPr/>
            </a:pPr>
            <a:r>
              <a:rPr lang="en-US" sz="2000" dirty="0">
                <a:latin typeface="Comic Sans MS" pitchFamily="66" charset="0"/>
              </a:rPr>
              <a:t>Price: price range ($, $$, $$$)</a:t>
            </a:r>
          </a:p>
          <a:p>
            <a:pPr marL="800100" lvl="1" indent="-342900">
              <a:buFontTx/>
              <a:buAutoNum type="arabicPeriod"/>
              <a:defRPr/>
            </a:pPr>
            <a:r>
              <a:rPr lang="en-US" sz="2000" dirty="0">
                <a:latin typeface="Comic Sans MS" pitchFamily="66" charset="0"/>
              </a:rPr>
              <a:t>Raining: is it raining outside?</a:t>
            </a:r>
          </a:p>
          <a:p>
            <a:pPr marL="800100" lvl="1" indent="-342900">
              <a:buFontTx/>
              <a:buAutoNum type="arabicPeriod"/>
              <a:defRPr/>
            </a:pPr>
            <a:r>
              <a:rPr lang="en-US" sz="2000" dirty="0">
                <a:latin typeface="Comic Sans MS" pitchFamily="66" charset="0"/>
              </a:rPr>
              <a:t>Reservation: have we made a reservation?</a:t>
            </a:r>
          </a:p>
          <a:p>
            <a:pPr marL="800100" lvl="1" indent="-342900">
              <a:buFontTx/>
              <a:buAutoNum type="arabicPeriod"/>
              <a:defRPr/>
            </a:pPr>
            <a:r>
              <a:rPr lang="en-US" sz="2000" dirty="0">
                <a:latin typeface="Comic Sans MS" pitchFamily="66" charset="0"/>
              </a:rPr>
              <a:t>Type: kind of restaurant (French, Italian, Thai, Burger)</a:t>
            </a:r>
          </a:p>
          <a:p>
            <a:pPr marL="800100" lvl="1" indent="-342900">
              <a:buFontTx/>
              <a:buAutoNum type="arabicPeriod"/>
              <a:defRPr/>
            </a:pPr>
            <a:r>
              <a:rPr lang="en-US" sz="2000" dirty="0">
                <a:latin typeface="Comic Sans MS" pitchFamily="66" charset="0"/>
              </a:rPr>
              <a:t> </a:t>
            </a:r>
            <a:r>
              <a:rPr lang="en-US" sz="2000" dirty="0" err="1">
                <a:latin typeface="Comic Sans MS" pitchFamily="66" charset="0"/>
              </a:rPr>
              <a:t>WaitEstimate</a:t>
            </a:r>
            <a:r>
              <a:rPr lang="en-US" sz="2000" dirty="0">
                <a:latin typeface="Comic Sans MS" pitchFamily="66" charset="0"/>
              </a:rPr>
              <a:t>: estimated waiting time (0-10, 10-30, 30-60, &gt;60)</a:t>
            </a:r>
          </a:p>
        </p:txBody>
      </p:sp>
      <p:pic>
        <p:nvPicPr>
          <p:cNvPr id="43012" name="Picture 5" descr="http://gothamist.com/attachments/arts_jamie/aug8ippud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5562600"/>
            <a:ext cx="3048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endParaRPr lang="en-US"/>
          </a:p>
        </p:txBody>
      </p:sp>
      <p:sp>
        <p:nvSpPr>
          <p:cNvPr id="3" name="Slide Number Placeholder 2"/>
          <p:cNvSpPr>
            <a:spLocks noGrp="1"/>
          </p:cNvSpPr>
          <p:nvPr>
            <p:ph type="sldNum" sz="quarter" idx="4294967295"/>
          </p:nvPr>
        </p:nvSpPr>
        <p:spPr/>
        <p:txBody>
          <a:bodyPr/>
          <a:lstStyle/>
          <a:p>
            <a:fld id="{6EDAB462-8378-4A72-B037-15DB491BC9D5}" type="slidenum">
              <a:rPr lang="en-US" smtClean="0"/>
              <a:pPr/>
              <a:t>222</a:t>
            </a:fld>
            <a:endParaRPr lang="en-US"/>
          </a:p>
        </p:txBody>
      </p:sp>
    </p:spTree>
    <p:extLst>
      <p:ext uri="{BB962C8B-B14F-4D97-AF65-F5344CB8AC3E}">
        <p14:creationId xmlns:p14="http://schemas.microsoft.com/office/powerpoint/2010/main" val="87116626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fontScale="90000"/>
          </a:bodyPr>
          <a:lstStyle/>
          <a:p>
            <a:pPr eaLnBrk="1" hangingPunct="1"/>
            <a:r>
              <a:rPr lang="en-US" smtClean="0">
                <a:latin typeface="Comic Sans MS" pitchFamily="66" charset="0"/>
              </a:rPr>
              <a:t>Attribute-based representations</a:t>
            </a:r>
          </a:p>
        </p:txBody>
      </p:sp>
      <p:sp>
        <p:nvSpPr>
          <p:cNvPr id="44035" name="Rectangle 3"/>
          <p:cNvSpPr>
            <a:spLocks noGrp="1" noChangeArrowheads="1"/>
          </p:cNvSpPr>
          <p:nvPr>
            <p:ph type="body" idx="1"/>
          </p:nvPr>
        </p:nvSpPr>
        <p:spPr/>
        <p:txBody>
          <a:bodyPr>
            <a:normAutofit fontScale="85000" lnSpcReduction="20000"/>
          </a:bodyPr>
          <a:lstStyle/>
          <a:p>
            <a:pPr algn="r" rtl="1">
              <a:lnSpc>
                <a:spcPct val="80000"/>
              </a:lnSpc>
            </a:pPr>
            <a:r>
              <a:rPr lang="he-IL" sz="1800" dirty="0">
                <a:latin typeface="Comic Sans MS" pitchFamily="66" charset="0"/>
              </a:rPr>
              <a:t>דוגמאות שתוארו על ידי ערכי תכונות (בוליאנית, בדיד או רציף) </a:t>
            </a:r>
          </a:p>
          <a:p>
            <a:pPr algn="r" rtl="1">
              <a:lnSpc>
                <a:spcPct val="80000"/>
              </a:lnSpc>
            </a:pPr>
            <a:r>
              <a:rPr lang="he-IL" sz="1800" dirty="0">
                <a:latin typeface="Comic Sans MS" pitchFamily="66" charset="0"/>
              </a:rPr>
              <a:t>למשל, מצבים שבו אמתין\לא אמתין לשולחן במסעדה</a:t>
            </a: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r" rtl="1">
              <a:lnSpc>
                <a:spcPct val="80000"/>
              </a:lnSpc>
            </a:pPr>
            <a:endParaRPr lang="he-IL" sz="1800" dirty="0">
              <a:solidFill>
                <a:schemeClr val="accent2"/>
              </a:solidFill>
              <a:latin typeface="Comic Sans MS" pitchFamily="66" charset="0"/>
            </a:endParaRPr>
          </a:p>
          <a:p>
            <a:pPr algn="l">
              <a:lnSpc>
                <a:spcPct val="80000"/>
              </a:lnSpc>
            </a:pPr>
            <a:r>
              <a:rPr lang="en-US" sz="1800" dirty="0">
                <a:solidFill>
                  <a:schemeClr val="accent2"/>
                </a:solidFill>
                <a:latin typeface="Comic Sans MS" pitchFamily="66" charset="0"/>
              </a:rPr>
              <a:t>Classification of examples is positive (T) or negative (F)</a:t>
            </a:r>
          </a:p>
          <a:p>
            <a:pPr algn="l">
              <a:lnSpc>
                <a:spcPct val="80000"/>
              </a:lnSpc>
            </a:pPr>
            <a:endParaRPr lang="en-US" sz="1800" dirty="0">
              <a:solidFill>
                <a:schemeClr val="accent2"/>
              </a:solidFill>
              <a:latin typeface="Comic Sans MS" pitchFamily="66" charset="0"/>
            </a:endParaRPr>
          </a:p>
          <a:p>
            <a:pPr algn="l">
              <a:lnSpc>
                <a:spcPct val="80000"/>
              </a:lnSpc>
            </a:pPr>
            <a:r>
              <a:rPr lang="en-US" sz="1800" dirty="0">
                <a:solidFill>
                  <a:schemeClr val="accent2"/>
                </a:solidFill>
                <a:latin typeface="Comic Sans MS" pitchFamily="66" charset="0"/>
              </a:rPr>
              <a:t>The set of examples used for learning is called training set.</a:t>
            </a:r>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l="53906" t="29167" r="9766" b="19792"/>
          <a:stretch>
            <a:fillRect/>
          </a:stretch>
        </p:blipFill>
        <p:spPr bwMode="auto">
          <a:xfrm>
            <a:off x="2971800" y="2295929"/>
            <a:ext cx="5932512" cy="312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endParaRPr lang="en-US"/>
          </a:p>
        </p:txBody>
      </p:sp>
      <p:sp>
        <p:nvSpPr>
          <p:cNvPr id="3" name="Slide Number Placeholder 2"/>
          <p:cNvSpPr>
            <a:spLocks noGrp="1"/>
          </p:cNvSpPr>
          <p:nvPr>
            <p:ph type="sldNum" sz="quarter" idx="4294967295"/>
          </p:nvPr>
        </p:nvSpPr>
        <p:spPr/>
        <p:txBody>
          <a:bodyPr/>
          <a:lstStyle/>
          <a:p>
            <a:fld id="{6EDAB462-8378-4A72-B037-15DB491BC9D5}" type="slidenum">
              <a:rPr lang="en-US" smtClean="0"/>
              <a:pPr/>
              <a:t>223</a:t>
            </a:fld>
            <a:endParaRPr lang="en-US"/>
          </a:p>
        </p:txBody>
      </p:sp>
    </p:spTree>
    <p:extLst>
      <p:ext uri="{BB962C8B-B14F-4D97-AF65-F5344CB8AC3E}">
        <p14:creationId xmlns:p14="http://schemas.microsoft.com/office/powerpoint/2010/main" val="94818920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restaurant-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286001"/>
            <a:ext cx="579120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pPr eaLnBrk="1" hangingPunct="1"/>
            <a:r>
              <a:rPr lang="en-US" smtClean="0">
                <a:latin typeface="Comic Sans MS" pitchFamily="66" charset="0"/>
              </a:rPr>
              <a:t>Decision trees</a:t>
            </a:r>
          </a:p>
        </p:txBody>
      </p:sp>
      <p:sp>
        <p:nvSpPr>
          <p:cNvPr id="45060" name="Rectangle 3"/>
          <p:cNvSpPr>
            <a:spLocks noGrp="1" noChangeArrowheads="1"/>
          </p:cNvSpPr>
          <p:nvPr>
            <p:ph type="body" idx="1"/>
          </p:nvPr>
        </p:nvSpPr>
        <p:spPr/>
        <p:txBody>
          <a:bodyPr/>
          <a:lstStyle/>
          <a:p>
            <a:pPr eaLnBrk="1" hangingPunct="1"/>
            <a:r>
              <a:rPr lang="en-US" sz="2400">
                <a:latin typeface="Comic Sans MS" pitchFamily="66" charset="0"/>
              </a:rPr>
              <a:t>One possible representation for hypotheses</a:t>
            </a:r>
          </a:p>
          <a:p>
            <a:pPr eaLnBrk="1" hangingPunct="1"/>
            <a:r>
              <a:rPr lang="en-US" sz="2400">
                <a:latin typeface="Comic Sans MS" pitchFamily="66" charset="0"/>
              </a:rPr>
              <a:t>E.g., here is the “true” tree for deciding whether to wait:</a:t>
            </a:r>
          </a:p>
        </p:txBody>
      </p:sp>
      <p:sp>
        <p:nvSpPr>
          <p:cNvPr id="2" name="Footer Placeholder 1"/>
          <p:cNvSpPr>
            <a:spLocks noGrp="1"/>
          </p:cNvSpPr>
          <p:nvPr>
            <p:ph type="ftr" sz="quarter" idx="4294967295"/>
          </p:nvPr>
        </p:nvSpPr>
        <p:spPr/>
        <p:txBody>
          <a:bodyPr/>
          <a:lstStyle/>
          <a:p>
            <a:endParaRPr lang="en-US"/>
          </a:p>
        </p:txBody>
      </p:sp>
      <p:sp>
        <p:nvSpPr>
          <p:cNvPr id="3" name="Slide Number Placeholder 2"/>
          <p:cNvSpPr>
            <a:spLocks noGrp="1"/>
          </p:cNvSpPr>
          <p:nvPr>
            <p:ph type="sldNum" sz="quarter" idx="4294967295"/>
          </p:nvPr>
        </p:nvSpPr>
        <p:spPr/>
        <p:txBody>
          <a:bodyPr/>
          <a:lstStyle/>
          <a:p>
            <a:fld id="{6EDAB462-8378-4A72-B037-15DB491BC9D5}" type="slidenum">
              <a:rPr lang="en-US" smtClean="0"/>
              <a:pPr/>
              <a:t>224</a:t>
            </a:fld>
            <a:endParaRPr lang="en-US"/>
          </a:p>
        </p:txBody>
      </p:sp>
    </p:spTree>
    <p:extLst>
      <p:ext uri="{BB962C8B-B14F-4D97-AF65-F5344CB8AC3E}">
        <p14:creationId xmlns:p14="http://schemas.microsoft.com/office/powerpoint/2010/main" val="428984730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fld id="{9DA82F1E-500F-447F-8EBA-31F5C0D0D097}" type="slidenum">
              <a:rPr lang="en-US">
                <a:cs typeface="Arial" pitchFamily="34" charset="0"/>
              </a:rPr>
              <a:pPr eaLnBrk="1" hangingPunct="1"/>
              <a:t>225</a:t>
            </a:fld>
            <a:endParaRPr lang="en-US">
              <a:cs typeface="Arial" pitchFamily="34" charset="0"/>
            </a:endParaRPr>
          </a:p>
        </p:txBody>
      </p:sp>
      <p:sp>
        <p:nvSpPr>
          <p:cNvPr id="1028" name="Rectangle 2"/>
          <p:cNvSpPr>
            <a:spLocks noGrp="1" noChangeArrowheads="1"/>
          </p:cNvSpPr>
          <p:nvPr>
            <p:ph type="title"/>
          </p:nvPr>
        </p:nvSpPr>
        <p:spPr/>
        <p:txBody>
          <a:bodyPr>
            <a:normAutofit/>
          </a:bodyPr>
          <a:lstStyle/>
          <a:p>
            <a:pPr algn="r" rtl="1"/>
            <a:r>
              <a:rPr lang="he-IL" sz="3200" dirty="0"/>
              <a:t>הכשרת נתונים לדוגמא: המטרה היא חיזוי מתי</a:t>
            </a:r>
            <a:r>
              <a:rPr lang="en-US" sz="3200" dirty="0"/>
              <a:t>   </a:t>
            </a:r>
            <a:r>
              <a:rPr lang="he-IL" sz="3200" dirty="0"/>
              <a:t>שחקן ישחק טניס</a:t>
            </a:r>
            <a:endParaRPr lang="en-US" sz="3200" dirty="0"/>
          </a:p>
        </p:txBody>
      </p:sp>
      <p:graphicFrame>
        <p:nvGraphicFramePr>
          <p:cNvPr id="1026" name="Object 3"/>
          <p:cNvGraphicFramePr>
            <a:graphicFrameLocks noChangeAspect="1"/>
          </p:cNvGraphicFramePr>
          <p:nvPr/>
        </p:nvGraphicFramePr>
        <p:xfrm>
          <a:off x="3276601" y="2209800"/>
          <a:ext cx="5248275" cy="4064000"/>
        </p:xfrm>
        <a:graphic>
          <a:graphicData uri="http://schemas.openxmlformats.org/presentationml/2006/ole">
            <mc:AlternateContent xmlns:mc="http://schemas.openxmlformats.org/markup-compatibility/2006">
              <mc:Choice xmlns:v="urn:schemas-microsoft-com:vml" Requires="v">
                <p:oleObj spid="_x0000_s422923" name="Bitmap Image" r:id="rId3" imgW="11266667" imgH="8723810" progId="Paint.Picture">
                  <p:embed/>
                </p:oleObj>
              </mc:Choice>
              <mc:Fallback>
                <p:oleObj name="Bitmap Image" r:id="rId3" imgW="11266667" imgH="8723810" progId="Paint.Picture">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1" y="2209800"/>
                        <a:ext cx="5248275"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347337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fld id="{0FD25D3A-A56F-487E-BC2B-ACA27170783B}" type="slidenum">
              <a:rPr lang="en-US">
                <a:cs typeface="Arial" pitchFamily="34" charset="0"/>
              </a:rPr>
              <a:pPr eaLnBrk="1" hangingPunct="1"/>
              <a:t>226</a:t>
            </a:fld>
            <a:endParaRPr lang="en-US">
              <a:cs typeface="Arial" pitchFamily="34" charset="0"/>
            </a:endParaRPr>
          </a:p>
        </p:txBody>
      </p:sp>
      <p:graphicFrame>
        <p:nvGraphicFramePr>
          <p:cNvPr id="2050" name="Object 4"/>
          <p:cNvGraphicFramePr>
            <a:graphicFrameLocks noChangeAspect="1"/>
          </p:cNvGraphicFramePr>
          <p:nvPr/>
        </p:nvGraphicFramePr>
        <p:xfrm>
          <a:off x="2438400" y="533401"/>
          <a:ext cx="7010400" cy="5648325"/>
        </p:xfrm>
        <a:graphic>
          <a:graphicData uri="http://schemas.openxmlformats.org/presentationml/2006/ole">
            <mc:AlternateContent xmlns:mc="http://schemas.openxmlformats.org/markup-compatibility/2006">
              <mc:Choice xmlns:v="urn:schemas-microsoft-com:vml" Requires="v">
                <p:oleObj spid="_x0000_s423947" name="Bitmap Image" r:id="rId3" imgW="9907383" imgH="7980952" progId="Paint.Picture">
                  <p:embed/>
                </p:oleObj>
              </mc:Choice>
              <mc:Fallback>
                <p:oleObj name="Bitmap Image" r:id="rId3" imgW="9907383" imgH="7980952" progId="Paint.Picture">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33401"/>
                        <a:ext cx="70104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endParaRPr lang="en-US"/>
          </a:p>
        </p:txBody>
      </p:sp>
    </p:spTree>
    <p:extLst>
      <p:ext uri="{BB962C8B-B14F-4D97-AF65-F5344CB8AC3E}">
        <p14:creationId xmlns:p14="http://schemas.microsoft.com/office/powerpoint/2010/main" val="197050771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fld id="{BDB33F36-8E3B-41EE-AC73-30E6D2D5E55B}" type="slidenum">
              <a:rPr lang="en-US">
                <a:cs typeface="Arial" pitchFamily="34" charset="0"/>
              </a:rPr>
              <a:pPr eaLnBrk="1" hangingPunct="1"/>
              <a:t>227</a:t>
            </a:fld>
            <a:endParaRPr lang="en-US">
              <a:cs typeface="Arial" pitchFamily="34" charset="0"/>
            </a:endParaRPr>
          </a:p>
        </p:txBody>
      </p:sp>
      <p:graphicFrame>
        <p:nvGraphicFramePr>
          <p:cNvPr id="3074" name="Object 4"/>
          <p:cNvGraphicFramePr>
            <a:graphicFrameLocks noChangeAspect="1"/>
          </p:cNvGraphicFramePr>
          <p:nvPr>
            <p:extLst/>
          </p:nvPr>
        </p:nvGraphicFramePr>
        <p:xfrm>
          <a:off x="1828800" y="1447800"/>
          <a:ext cx="8382000" cy="3887788"/>
        </p:xfrm>
        <a:graphic>
          <a:graphicData uri="http://schemas.openxmlformats.org/presentationml/2006/ole">
            <mc:AlternateContent xmlns:mc="http://schemas.openxmlformats.org/markup-compatibility/2006">
              <mc:Choice xmlns:v="urn:schemas-microsoft-com:vml" Requires="v">
                <p:oleObj spid="_x0000_s424971" name="Bitmap Image" r:id="rId3" imgW="9877320" imgH="4581360" progId="Paint.Picture">
                  <p:embed/>
                </p:oleObj>
              </mc:Choice>
              <mc:Fallback>
                <p:oleObj name="Bitmap Image" r:id="rId3" imgW="9877320" imgH="4581360" progId="Paint.Picture">
                  <p:embed/>
                  <p:pic>
                    <p:nvPicPr>
                      <p:cNvPr id="3074" name="Object 4"/>
                      <p:cNvPicPr>
                        <a:picLocks noChangeAspect="1" noChangeArrowheads="1"/>
                      </p:cNvPicPr>
                      <p:nvPr/>
                    </p:nvPicPr>
                    <p:blipFill>
                      <a:blip r:embed="rId4"/>
                      <a:srcRect/>
                      <a:stretch>
                        <a:fillRect/>
                      </a:stretch>
                    </p:blipFill>
                    <p:spPr bwMode="auto">
                      <a:xfrm>
                        <a:off x="1828800" y="1447800"/>
                        <a:ext cx="8382000"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endParaRPr lang="en-US"/>
          </a:p>
        </p:txBody>
      </p:sp>
    </p:spTree>
    <p:extLst>
      <p:ext uri="{BB962C8B-B14F-4D97-AF65-F5344CB8AC3E}">
        <p14:creationId xmlns:p14="http://schemas.microsoft.com/office/powerpoint/2010/main" val="233603592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fld id="{8B92B285-EEB5-4644-BB17-C68649FEF718}" type="slidenum">
              <a:rPr lang="en-US">
                <a:cs typeface="Arial" pitchFamily="34" charset="0"/>
              </a:rPr>
              <a:pPr eaLnBrk="1" hangingPunct="1"/>
              <a:t>228</a:t>
            </a:fld>
            <a:endParaRPr lang="en-US">
              <a:cs typeface="Arial" pitchFamily="34" charset="0"/>
            </a:endParaRPr>
          </a:p>
        </p:txBody>
      </p:sp>
      <p:graphicFrame>
        <p:nvGraphicFramePr>
          <p:cNvPr id="4098" name="Object 4"/>
          <p:cNvGraphicFramePr>
            <a:graphicFrameLocks noChangeAspect="1"/>
          </p:cNvGraphicFramePr>
          <p:nvPr/>
        </p:nvGraphicFramePr>
        <p:xfrm>
          <a:off x="2057400" y="685801"/>
          <a:ext cx="7696200" cy="5186363"/>
        </p:xfrm>
        <a:graphic>
          <a:graphicData uri="http://schemas.openxmlformats.org/presentationml/2006/ole">
            <mc:AlternateContent xmlns:mc="http://schemas.openxmlformats.org/markup-compatibility/2006">
              <mc:Choice xmlns:v="urn:schemas-microsoft-com:vml" Requires="v">
                <p:oleObj spid="_x0000_s425995" name="Bitmap Image" r:id="rId3" imgW="10104762" imgH="6811326" progId="Paint.Picture">
                  <p:embed/>
                </p:oleObj>
              </mc:Choice>
              <mc:Fallback>
                <p:oleObj name="Bitmap Image" r:id="rId3" imgW="10104762" imgH="6811326" progId="Paint.Picture">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685801"/>
                        <a:ext cx="7696200" cy="518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endParaRPr lang="en-US"/>
          </a:p>
        </p:txBody>
      </p:sp>
    </p:spTree>
    <p:extLst>
      <p:ext uri="{BB962C8B-B14F-4D97-AF65-F5344CB8AC3E}">
        <p14:creationId xmlns:p14="http://schemas.microsoft.com/office/powerpoint/2010/main" val="35947895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fld id="{A8B3D160-4EEA-4FAA-B74E-1FED7BE3BBE5}" type="slidenum">
              <a:rPr lang="en-US">
                <a:cs typeface="Arial" pitchFamily="34" charset="0"/>
              </a:rPr>
              <a:pPr eaLnBrk="1" hangingPunct="1"/>
              <a:t>229</a:t>
            </a:fld>
            <a:endParaRPr lang="en-US">
              <a:cs typeface="Arial" pitchFamily="34" charset="0"/>
            </a:endParaRPr>
          </a:p>
        </p:txBody>
      </p:sp>
      <p:graphicFrame>
        <p:nvGraphicFramePr>
          <p:cNvPr id="5122" name="Object 4"/>
          <p:cNvGraphicFramePr>
            <a:graphicFrameLocks noChangeAspect="1"/>
          </p:cNvGraphicFramePr>
          <p:nvPr/>
        </p:nvGraphicFramePr>
        <p:xfrm>
          <a:off x="2362200" y="1524001"/>
          <a:ext cx="7696200" cy="3300413"/>
        </p:xfrm>
        <a:graphic>
          <a:graphicData uri="http://schemas.openxmlformats.org/presentationml/2006/ole">
            <mc:AlternateContent xmlns:mc="http://schemas.openxmlformats.org/markup-compatibility/2006">
              <mc:Choice xmlns:v="urn:schemas-microsoft-com:vml" Requires="v">
                <p:oleObj spid="_x0000_s427019" name="Bitmap Image" r:id="rId3" imgW="9723810" imgH="4172532" progId="Paint.Picture">
                  <p:embed/>
                </p:oleObj>
              </mc:Choice>
              <mc:Fallback>
                <p:oleObj name="Bitmap Image" r:id="rId3" imgW="9723810" imgH="4172532" progId="Paint.Picture">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524001"/>
                        <a:ext cx="7696200" cy="330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5"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eaLnBrk="1" hangingPunct="1"/>
            <a:endParaRPr lang="en-US"/>
          </a:p>
        </p:txBody>
      </p:sp>
    </p:spTree>
    <p:extLst>
      <p:ext uri="{BB962C8B-B14F-4D97-AF65-F5344CB8AC3E}">
        <p14:creationId xmlns:p14="http://schemas.microsoft.com/office/powerpoint/2010/main" val="1759760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z="3600" b="1"/>
              <a:t>Motivation # 1: Analysis Tool</a:t>
            </a:r>
          </a:p>
        </p:txBody>
      </p:sp>
      <p:sp>
        <p:nvSpPr>
          <p:cNvPr id="5123" name="Text Box 3"/>
          <p:cNvSpPr txBox="1">
            <a:spLocks noChangeArrowheads="1"/>
          </p:cNvSpPr>
          <p:nvPr/>
        </p:nvSpPr>
        <p:spPr bwMode="auto">
          <a:xfrm>
            <a:off x="429208" y="2359933"/>
            <a:ext cx="9982201" cy="1477328"/>
          </a:xfrm>
          <a:prstGeom prst="rect">
            <a:avLst/>
          </a:prstGeom>
          <a:ln/>
          <a:extLst/>
        </p:spPr>
        <p:style>
          <a:lnRef idx="2">
            <a:schemeClr val="dk1"/>
          </a:lnRef>
          <a:fillRef idx="1">
            <a:schemeClr val="lt1"/>
          </a:fillRef>
          <a:effectRef idx="0">
            <a:schemeClr val="dk1"/>
          </a:effectRef>
          <a:fontRef idx="minor">
            <a:schemeClr val="dk1"/>
          </a:fontRef>
        </p:style>
        <p:txBody>
          <a:bodyPr wrap="square">
            <a:spAutoFit/>
          </a:bodyPr>
          <a:lstStyle/>
          <a:p>
            <a:pPr algn="l" rtl="0">
              <a:buFontTx/>
              <a:buChar char="•"/>
            </a:pPr>
            <a:r>
              <a:rPr lang="en-US" dirty="0">
                <a:solidFill>
                  <a:prstClr val="black"/>
                </a:solidFill>
                <a:latin typeface="Century Schoolbook"/>
              </a:rPr>
              <a:t>Suppose that a company have a data base of sales data, lots of sales data</a:t>
            </a:r>
          </a:p>
          <a:p>
            <a:pPr algn="l" rtl="0">
              <a:buFontTx/>
              <a:buChar char="•"/>
            </a:pPr>
            <a:endParaRPr lang="en-US" dirty="0">
              <a:solidFill>
                <a:prstClr val="black"/>
              </a:solidFill>
              <a:latin typeface="Century Schoolbook"/>
            </a:endParaRPr>
          </a:p>
          <a:p>
            <a:pPr algn="l" rtl="0">
              <a:buFontTx/>
              <a:buChar char="•"/>
            </a:pPr>
            <a:r>
              <a:rPr lang="en-US" dirty="0">
                <a:solidFill>
                  <a:prstClr val="black"/>
                </a:solidFill>
                <a:latin typeface="Century Schoolbook"/>
              </a:rPr>
              <a:t>How can that company’s CEO use this data to figure out an effective sales strategy</a:t>
            </a:r>
          </a:p>
          <a:p>
            <a:pPr algn="l" rtl="0">
              <a:buFontTx/>
              <a:buChar char="•"/>
            </a:pPr>
            <a:endParaRPr lang="en-US" dirty="0">
              <a:solidFill>
                <a:prstClr val="black"/>
              </a:solidFill>
              <a:latin typeface="Century Schoolbook"/>
            </a:endParaRPr>
          </a:p>
          <a:p>
            <a:pPr algn="l" rtl="0">
              <a:buFontTx/>
              <a:buChar char="•"/>
            </a:pPr>
            <a:r>
              <a:rPr lang="en-US" dirty="0">
                <a:solidFill>
                  <a:prstClr val="black"/>
                </a:solidFill>
                <a:latin typeface="Century Schoolbook"/>
              </a:rPr>
              <a:t>Safeway, Giant, </a:t>
            </a:r>
            <a:r>
              <a:rPr lang="en-US" dirty="0" err="1">
                <a:solidFill>
                  <a:prstClr val="black"/>
                </a:solidFill>
                <a:latin typeface="Century Schoolbook"/>
              </a:rPr>
              <a:t>etc</a:t>
            </a:r>
            <a:r>
              <a:rPr lang="en-US" dirty="0">
                <a:solidFill>
                  <a:prstClr val="black"/>
                </a:solidFill>
                <a:latin typeface="Century Schoolbook"/>
              </a:rPr>
              <a:t> cards: what is that for?</a:t>
            </a:r>
          </a:p>
        </p:txBody>
      </p:sp>
    </p:spTree>
    <p:extLst>
      <p:ext uri="{BB962C8B-B14F-4D97-AF65-F5344CB8AC3E}">
        <p14:creationId xmlns:p14="http://schemas.microsoft.com/office/powerpoint/2010/main" val="22396112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63000" y="6553200"/>
            <a:ext cx="1905000" cy="304800"/>
          </a:xfrm>
          <a:prstGeom prst="rect">
            <a:avLst/>
          </a:prstGeom>
        </p:spPr>
        <p:txBody>
          <a:bodyPr/>
          <a:lstStyle/>
          <a:p>
            <a:fld id="{73B9F2A3-1D01-4202-97A1-73ECD1125941}" type="slidenum">
              <a:rPr lang="en-US" altLang="he-IL"/>
              <a:pPr/>
              <a:t>230</a:t>
            </a:fld>
            <a:endParaRPr lang="en-US" altLang="he-IL"/>
          </a:p>
        </p:txBody>
      </p:sp>
      <p:sp>
        <p:nvSpPr>
          <p:cNvPr id="285698" name="Rectangle 2"/>
          <p:cNvSpPr>
            <a:spLocks noGrp="1" noChangeArrowheads="1"/>
          </p:cNvSpPr>
          <p:nvPr>
            <p:ph type="title"/>
          </p:nvPr>
        </p:nvSpPr>
        <p:spPr>
          <a:xfrm>
            <a:off x="2209800" y="228600"/>
            <a:ext cx="7772400" cy="1143000"/>
          </a:xfrm>
        </p:spPr>
        <p:txBody>
          <a:bodyPr/>
          <a:lstStyle/>
          <a:p>
            <a:r>
              <a:rPr lang="en-US" altLang="he-IL"/>
              <a:t>ID3</a:t>
            </a:r>
          </a:p>
        </p:txBody>
      </p:sp>
      <p:sp>
        <p:nvSpPr>
          <p:cNvPr id="285699" name="Rectangle 3"/>
          <p:cNvSpPr>
            <a:spLocks noGrp="1" noChangeArrowheads="1"/>
          </p:cNvSpPr>
          <p:nvPr>
            <p:ph type="body" idx="1"/>
          </p:nvPr>
        </p:nvSpPr>
        <p:spPr>
          <a:xfrm>
            <a:off x="2286000" y="1371600"/>
            <a:ext cx="7772400" cy="5181600"/>
          </a:xfrm>
        </p:spPr>
        <p:txBody>
          <a:bodyPr>
            <a:normAutofit fontScale="92500"/>
          </a:bodyPr>
          <a:lstStyle/>
          <a:p>
            <a:r>
              <a:rPr lang="en-US" altLang="he-IL" dirty="0"/>
              <a:t>A greedy algorithm for decision tree construction developed by Ross Quinlan, 1987 </a:t>
            </a:r>
          </a:p>
          <a:p>
            <a:r>
              <a:rPr lang="en-US" altLang="he-IL" dirty="0"/>
              <a:t>Top-down construction of the decision tree by recursively selecting the “best attribute” to use at the current node in the tree</a:t>
            </a:r>
          </a:p>
          <a:p>
            <a:pPr lvl="1"/>
            <a:r>
              <a:rPr lang="en-US" altLang="he-IL" dirty="0"/>
              <a:t>Once the attribute is selected for the current node, generate children nodes, one for each possible value of the selected attribute</a:t>
            </a:r>
          </a:p>
          <a:p>
            <a:pPr lvl="1"/>
            <a:r>
              <a:rPr lang="en-US" altLang="he-IL" dirty="0"/>
              <a:t>Partition the examples using the possible values of this attribute, and assign these subsets of the examples to the appropriate child node</a:t>
            </a:r>
          </a:p>
          <a:p>
            <a:pPr lvl="1"/>
            <a:r>
              <a:rPr lang="en-US" altLang="he-IL" dirty="0"/>
              <a:t>Repeat for each child node until all examples associated with a node are either all positive or all negative</a:t>
            </a:r>
          </a:p>
        </p:txBody>
      </p:sp>
    </p:spTree>
    <p:extLst>
      <p:ext uri="{BB962C8B-B14F-4D97-AF65-F5344CB8AC3E}">
        <p14:creationId xmlns:p14="http://schemas.microsoft.com/office/powerpoint/2010/main" val="325654779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25"/>
          <p:cNvSpPr>
            <a:spLocks noGrp="1"/>
          </p:cNvSpPr>
          <p:nvPr>
            <p:ph type="sldNum" sz="quarter" idx="10"/>
          </p:nvPr>
        </p:nvSpPr>
        <p:spPr/>
        <p:txBody>
          <a:bodyPr/>
          <a:lstStyle/>
          <a:p>
            <a:fld id="{31D7B968-034E-4FE4-A6DF-F4B6A1A3DC18}" type="slidenum">
              <a:rPr lang="en-US" altLang="he-IL"/>
              <a:pPr/>
              <a:t>231</a:t>
            </a:fld>
            <a:endParaRPr lang="en-US" altLang="he-IL"/>
          </a:p>
        </p:txBody>
      </p:sp>
      <p:sp>
        <p:nvSpPr>
          <p:cNvPr id="333826" name="Rectangle 2"/>
          <p:cNvSpPr>
            <a:spLocks noGrp="1" noChangeArrowheads="1"/>
          </p:cNvSpPr>
          <p:nvPr>
            <p:ph type="title"/>
          </p:nvPr>
        </p:nvSpPr>
        <p:spPr>
          <a:xfrm>
            <a:off x="2209800" y="228600"/>
            <a:ext cx="7772400" cy="1143000"/>
          </a:xfrm>
        </p:spPr>
        <p:txBody>
          <a:bodyPr/>
          <a:lstStyle/>
          <a:p>
            <a:r>
              <a:rPr lang="en-US" altLang="he-IL"/>
              <a:t>Restaurant example</a:t>
            </a:r>
          </a:p>
        </p:txBody>
      </p:sp>
      <p:grpSp>
        <p:nvGrpSpPr>
          <p:cNvPr id="333853" name="Group 29"/>
          <p:cNvGrpSpPr>
            <a:grpSpLocks/>
          </p:cNvGrpSpPr>
          <p:nvPr/>
        </p:nvGrpSpPr>
        <p:grpSpPr bwMode="auto">
          <a:xfrm>
            <a:off x="1920875" y="1863726"/>
            <a:ext cx="7424738" cy="4525963"/>
            <a:chOff x="250" y="1174"/>
            <a:chExt cx="4677" cy="2851"/>
          </a:xfrm>
        </p:grpSpPr>
        <p:sp>
          <p:nvSpPr>
            <p:cNvPr id="333828" name="Line 4"/>
            <p:cNvSpPr>
              <a:spLocks noChangeShapeType="1"/>
            </p:cNvSpPr>
            <p:nvPr/>
          </p:nvSpPr>
          <p:spPr bwMode="auto">
            <a:xfrm>
              <a:off x="816" y="1222"/>
              <a:ext cx="0" cy="24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33829" name="Line 5"/>
            <p:cNvSpPr>
              <a:spLocks noChangeShapeType="1"/>
            </p:cNvSpPr>
            <p:nvPr/>
          </p:nvSpPr>
          <p:spPr bwMode="auto">
            <a:xfrm>
              <a:off x="816" y="3670"/>
              <a:ext cx="40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33830" name="Text Box 6"/>
            <p:cNvSpPr txBox="1">
              <a:spLocks noChangeArrowheads="1"/>
            </p:cNvSpPr>
            <p:nvPr/>
          </p:nvSpPr>
          <p:spPr bwMode="auto">
            <a:xfrm>
              <a:off x="254" y="1200"/>
              <a:ext cx="5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French</a:t>
              </a:r>
            </a:p>
          </p:txBody>
        </p:sp>
        <p:sp>
          <p:nvSpPr>
            <p:cNvPr id="333831" name="Text Box 7"/>
            <p:cNvSpPr txBox="1">
              <a:spLocks noChangeArrowheads="1"/>
            </p:cNvSpPr>
            <p:nvPr/>
          </p:nvSpPr>
          <p:spPr bwMode="auto">
            <a:xfrm>
              <a:off x="250" y="1942"/>
              <a:ext cx="4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Italian</a:t>
              </a:r>
            </a:p>
          </p:txBody>
        </p:sp>
        <p:sp>
          <p:nvSpPr>
            <p:cNvPr id="333832" name="Text Box 8"/>
            <p:cNvSpPr txBox="1">
              <a:spLocks noChangeArrowheads="1"/>
            </p:cNvSpPr>
            <p:nvPr/>
          </p:nvSpPr>
          <p:spPr bwMode="auto">
            <a:xfrm>
              <a:off x="375" y="2662"/>
              <a:ext cx="38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Thai</a:t>
              </a:r>
            </a:p>
          </p:txBody>
        </p:sp>
        <p:sp>
          <p:nvSpPr>
            <p:cNvPr id="333833" name="Text Box 9"/>
            <p:cNvSpPr txBox="1">
              <a:spLocks noChangeArrowheads="1"/>
            </p:cNvSpPr>
            <p:nvPr/>
          </p:nvSpPr>
          <p:spPr bwMode="auto">
            <a:xfrm>
              <a:off x="259" y="3504"/>
              <a:ext cx="52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Burger</a:t>
              </a:r>
            </a:p>
          </p:txBody>
        </p:sp>
        <p:sp>
          <p:nvSpPr>
            <p:cNvPr id="333834" name="Text Box 10"/>
            <p:cNvSpPr txBox="1">
              <a:spLocks noChangeArrowheads="1"/>
            </p:cNvSpPr>
            <p:nvPr/>
          </p:nvSpPr>
          <p:spPr bwMode="auto">
            <a:xfrm>
              <a:off x="824" y="3792"/>
              <a:ext cx="51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Empty</a:t>
              </a:r>
            </a:p>
          </p:txBody>
        </p:sp>
        <p:sp>
          <p:nvSpPr>
            <p:cNvPr id="333835" name="Text Box 11"/>
            <p:cNvSpPr txBox="1">
              <a:spLocks noChangeArrowheads="1"/>
            </p:cNvSpPr>
            <p:nvPr/>
          </p:nvSpPr>
          <p:spPr bwMode="auto">
            <a:xfrm>
              <a:off x="2620" y="3792"/>
              <a:ext cx="4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Some</a:t>
              </a:r>
            </a:p>
          </p:txBody>
        </p:sp>
        <p:sp>
          <p:nvSpPr>
            <p:cNvPr id="333836" name="Text Box 12"/>
            <p:cNvSpPr txBox="1">
              <a:spLocks noChangeArrowheads="1"/>
            </p:cNvSpPr>
            <p:nvPr/>
          </p:nvSpPr>
          <p:spPr bwMode="auto">
            <a:xfrm>
              <a:off x="4595" y="3792"/>
              <a:ext cx="3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Full</a:t>
              </a:r>
            </a:p>
          </p:txBody>
        </p:sp>
        <p:sp>
          <p:nvSpPr>
            <p:cNvPr id="333837" name="Text Box 13"/>
            <p:cNvSpPr txBox="1">
              <a:spLocks noChangeArrowheads="1"/>
            </p:cNvSpPr>
            <p:nvPr/>
          </p:nvSpPr>
          <p:spPr bwMode="auto">
            <a:xfrm>
              <a:off x="2745" y="1200"/>
              <a:ext cx="2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Y</a:t>
              </a:r>
            </a:p>
          </p:txBody>
        </p:sp>
        <p:sp>
          <p:nvSpPr>
            <p:cNvPr id="333838" name="Text Box 14"/>
            <p:cNvSpPr txBox="1">
              <a:spLocks noChangeArrowheads="1"/>
            </p:cNvSpPr>
            <p:nvPr/>
          </p:nvSpPr>
          <p:spPr bwMode="auto">
            <a:xfrm>
              <a:off x="2740" y="1846"/>
              <a:ext cx="2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Y</a:t>
              </a:r>
            </a:p>
          </p:txBody>
        </p:sp>
        <p:sp>
          <p:nvSpPr>
            <p:cNvPr id="333839" name="Text Box 15"/>
            <p:cNvSpPr txBox="1">
              <a:spLocks noChangeArrowheads="1"/>
            </p:cNvSpPr>
            <p:nvPr/>
          </p:nvSpPr>
          <p:spPr bwMode="auto">
            <a:xfrm>
              <a:off x="2755" y="2662"/>
              <a:ext cx="2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Y</a:t>
              </a:r>
            </a:p>
          </p:txBody>
        </p:sp>
        <p:sp>
          <p:nvSpPr>
            <p:cNvPr id="333840" name="Text Box 16"/>
            <p:cNvSpPr txBox="1">
              <a:spLocks noChangeArrowheads="1"/>
            </p:cNvSpPr>
            <p:nvPr/>
          </p:nvSpPr>
          <p:spPr bwMode="auto">
            <a:xfrm>
              <a:off x="2688" y="3441"/>
              <a:ext cx="25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he-IL"/>
                <a:t>Y</a:t>
              </a:r>
            </a:p>
          </p:txBody>
        </p:sp>
        <p:sp>
          <p:nvSpPr>
            <p:cNvPr id="333841" name="Text Box 17"/>
            <p:cNvSpPr txBox="1">
              <a:spLocks noChangeArrowheads="1"/>
            </p:cNvSpPr>
            <p:nvPr/>
          </p:nvSpPr>
          <p:spPr bwMode="auto">
            <a:xfrm>
              <a:off x="4645" y="2662"/>
              <a:ext cx="2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Y</a:t>
              </a:r>
            </a:p>
          </p:txBody>
        </p:sp>
        <p:sp>
          <p:nvSpPr>
            <p:cNvPr id="333842" name="Text Box 18"/>
            <p:cNvSpPr txBox="1">
              <a:spLocks noChangeArrowheads="1"/>
            </p:cNvSpPr>
            <p:nvPr/>
          </p:nvSpPr>
          <p:spPr bwMode="auto">
            <a:xfrm>
              <a:off x="4660" y="3430"/>
              <a:ext cx="2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Y</a:t>
              </a:r>
            </a:p>
          </p:txBody>
        </p:sp>
        <p:sp>
          <p:nvSpPr>
            <p:cNvPr id="333843" name="Text Box 19"/>
            <p:cNvSpPr txBox="1">
              <a:spLocks noChangeArrowheads="1"/>
            </p:cNvSpPr>
            <p:nvPr/>
          </p:nvSpPr>
          <p:spPr bwMode="auto">
            <a:xfrm>
              <a:off x="4454" y="3430"/>
              <a:ext cx="21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N</a:t>
              </a:r>
            </a:p>
          </p:txBody>
        </p:sp>
        <p:sp>
          <p:nvSpPr>
            <p:cNvPr id="333844" name="Text Box 20"/>
            <p:cNvSpPr txBox="1">
              <a:spLocks noChangeArrowheads="1"/>
            </p:cNvSpPr>
            <p:nvPr/>
          </p:nvSpPr>
          <p:spPr bwMode="auto">
            <a:xfrm>
              <a:off x="4454" y="2662"/>
              <a:ext cx="21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N</a:t>
              </a:r>
            </a:p>
          </p:txBody>
        </p:sp>
        <p:sp>
          <p:nvSpPr>
            <p:cNvPr id="333845" name="Text Box 21"/>
            <p:cNvSpPr txBox="1">
              <a:spLocks noChangeArrowheads="1"/>
            </p:cNvSpPr>
            <p:nvPr/>
          </p:nvSpPr>
          <p:spPr bwMode="auto">
            <a:xfrm>
              <a:off x="4487" y="1846"/>
              <a:ext cx="21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N</a:t>
              </a:r>
            </a:p>
          </p:txBody>
        </p:sp>
        <p:sp>
          <p:nvSpPr>
            <p:cNvPr id="333846" name="Text Box 22"/>
            <p:cNvSpPr txBox="1">
              <a:spLocks noChangeArrowheads="1"/>
            </p:cNvSpPr>
            <p:nvPr/>
          </p:nvSpPr>
          <p:spPr bwMode="auto">
            <a:xfrm>
              <a:off x="4502" y="1174"/>
              <a:ext cx="21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N</a:t>
              </a:r>
            </a:p>
          </p:txBody>
        </p:sp>
        <p:sp>
          <p:nvSpPr>
            <p:cNvPr id="333847" name="Text Box 23"/>
            <p:cNvSpPr txBox="1">
              <a:spLocks noChangeArrowheads="1"/>
            </p:cNvSpPr>
            <p:nvPr/>
          </p:nvSpPr>
          <p:spPr bwMode="auto">
            <a:xfrm>
              <a:off x="806" y="2662"/>
              <a:ext cx="21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N</a:t>
              </a:r>
            </a:p>
          </p:txBody>
        </p:sp>
        <p:sp>
          <p:nvSpPr>
            <p:cNvPr id="333848" name="Text Box 24"/>
            <p:cNvSpPr txBox="1">
              <a:spLocks noChangeArrowheads="1"/>
            </p:cNvSpPr>
            <p:nvPr/>
          </p:nvSpPr>
          <p:spPr bwMode="auto">
            <a:xfrm>
              <a:off x="806" y="3430"/>
              <a:ext cx="21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N</a:t>
              </a:r>
            </a:p>
          </p:txBody>
        </p:sp>
      </p:grpSp>
      <p:sp>
        <p:nvSpPr>
          <p:cNvPr id="333852" name="Text Box 28"/>
          <p:cNvSpPr txBox="1">
            <a:spLocks noChangeArrowheads="1"/>
          </p:cNvSpPr>
          <p:nvPr/>
        </p:nvSpPr>
        <p:spPr bwMode="auto">
          <a:xfrm>
            <a:off x="5386692" y="1143000"/>
            <a:ext cx="20697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Patrons versus Type</a:t>
            </a:r>
          </a:p>
        </p:txBody>
      </p:sp>
    </p:spTree>
    <p:extLst>
      <p:ext uri="{BB962C8B-B14F-4D97-AF65-F5344CB8AC3E}">
        <p14:creationId xmlns:p14="http://schemas.microsoft.com/office/powerpoint/2010/main" val="140086004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763000" y="6553200"/>
            <a:ext cx="1905000" cy="304800"/>
          </a:xfrm>
          <a:prstGeom prst="rect">
            <a:avLst/>
          </a:prstGeom>
        </p:spPr>
        <p:txBody>
          <a:bodyPr/>
          <a:lstStyle/>
          <a:p>
            <a:fld id="{C0092073-B245-4A80-AF77-4040750E4BF6}" type="slidenum">
              <a:rPr lang="en-US" altLang="he-IL"/>
              <a:pPr/>
              <a:t>232</a:t>
            </a:fld>
            <a:endParaRPr lang="en-US" altLang="he-IL"/>
          </a:p>
        </p:txBody>
      </p:sp>
      <p:sp>
        <p:nvSpPr>
          <p:cNvPr id="266242" name="Rectangle 2"/>
          <p:cNvSpPr>
            <a:spLocks noGrp="1" noChangeArrowheads="1"/>
          </p:cNvSpPr>
          <p:nvPr>
            <p:ph type="title"/>
          </p:nvPr>
        </p:nvSpPr>
        <p:spPr>
          <a:xfrm>
            <a:off x="1524000" y="304800"/>
            <a:ext cx="2590800" cy="6096000"/>
          </a:xfrm>
        </p:spPr>
        <p:txBody>
          <a:bodyPr/>
          <a:lstStyle/>
          <a:p>
            <a:r>
              <a:rPr lang="en-US" altLang="he-IL"/>
              <a:t>Splitting examples </a:t>
            </a:r>
            <a:br>
              <a:rPr lang="en-US" altLang="he-IL"/>
            </a:br>
            <a:r>
              <a:rPr lang="en-US" altLang="he-IL"/>
              <a:t>by testing attributes</a:t>
            </a:r>
          </a:p>
        </p:txBody>
      </p:sp>
      <p:pic>
        <p:nvPicPr>
          <p:cNvPr id="266244" name="Picture 4" descr="img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533400"/>
            <a:ext cx="5565775" cy="6324600"/>
          </a:xfrm>
          <a:prstGeom prst="rect">
            <a:avLst/>
          </a:prstGeom>
          <a:noFill/>
          <a:extLst>
            <a:ext uri="{909E8E84-426E-40DD-AFC4-6F175D3DCCD1}">
              <a14:hiddenFill xmlns:a14="http://schemas.microsoft.com/office/drawing/2010/main">
                <a:solidFill>
                  <a:srgbClr val="FFFFFF"/>
                </a:solidFill>
              </a14:hiddenFill>
            </a:ext>
          </a:extLst>
        </p:spPr>
      </p:pic>
      <p:sp>
        <p:nvSpPr>
          <p:cNvPr id="266245" name="Rectangle 5"/>
          <p:cNvSpPr>
            <a:spLocks noChangeArrowheads="1"/>
          </p:cNvSpPr>
          <p:nvPr/>
        </p:nvSpPr>
        <p:spPr bwMode="auto">
          <a:xfrm>
            <a:off x="4194175" y="4103689"/>
            <a:ext cx="6078538" cy="2962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Tree>
    <p:extLst>
      <p:ext uri="{BB962C8B-B14F-4D97-AF65-F5344CB8AC3E}">
        <p14:creationId xmlns:p14="http://schemas.microsoft.com/office/powerpoint/2010/main" val="2377740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6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63000" y="6553200"/>
            <a:ext cx="1905000" cy="304800"/>
          </a:xfrm>
          <a:prstGeom prst="rect">
            <a:avLst/>
          </a:prstGeom>
        </p:spPr>
        <p:txBody>
          <a:bodyPr/>
          <a:lstStyle/>
          <a:p>
            <a:fld id="{A6D4B857-E400-4158-AD25-5C8032610E51}" type="slidenum">
              <a:rPr lang="en-US" altLang="he-IL"/>
              <a:pPr/>
              <a:t>233</a:t>
            </a:fld>
            <a:endParaRPr lang="en-US" altLang="he-IL"/>
          </a:p>
        </p:txBody>
      </p:sp>
      <p:sp>
        <p:nvSpPr>
          <p:cNvPr id="267266" name="Rectangle 2"/>
          <p:cNvSpPr>
            <a:spLocks noGrp="1" noChangeArrowheads="1"/>
          </p:cNvSpPr>
          <p:nvPr>
            <p:ph type="title"/>
          </p:nvPr>
        </p:nvSpPr>
        <p:spPr>
          <a:xfrm>
            <a:off x="2743200" y="152400"/>
            <a:ext cx="7772400" cy="1143000"/>
          </a:xfrm>
        </p:spPr>
        <p:txBody>
          <a:bodyPr>
            <a:normAutofit fontScale="90000"/>
          </a:bodyPr>
          <a:lstStyle/>
          <a:p>
            <a:pPr algn="r"/>
            <a:r>
              <a:rPr lang="en-US" altLang="he-IL"/>
              <a:t>ID3-induced </a:t>
            </a:r>
            <a:br>
              <a:rPr lang="en-US" altLang="he-IL"/>
            </a:br>
            <a:r>
              <a:rPr lang="en-US" altLang="he-IL"/>
              <a:t>decision tree</a:t>
            </a:r>
          </a:p>
        </p:txBody>
      </p:sp>
      <p:pic>
        <p:nvPicPr>
          <p:cNvPr id="267268" name="Picture 4" descr="img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81001"/>
            <a:ext cx="8458200" cy="613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7755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63000" y="6553200"/>
            <a:ext cx="1905000" cy="304800"/>
          </a:xfrm>
          <a:prstGeom prst="rect">
            <a:avLst/>
          </a:prstGeom>
        </p:spPr>
        <p:txBody>
          <a:bodyPr/>
          <a:lstStyle/>
          <a:p>
            <a:fld id="{54EE0B1C-0286-4CB5-BFB0-E74A59529423}" type="slidenum">
              <a:rPr lang="en-US" altLang="he-IL"/>
              <a:pPr/>
              <a:t>234</a:t>
            </a:fld>
            <a:endParaRPr lang="en-US" altLang="he-IL"/>
          </a:p>
        </p:txBody>
      </p:sp>
      <p:sp>
        <p:nvSpPr>
          <p:cNvPr id="303106" name="Rectangle 2"/>
          <p:cNvSpPr>
            <a:spLocks noGrp="1" noChangeArrowheads="1"/>
          </p:cNvSpPr>
          <p:nvPr>
            <p:ph type="title"/>
          </p:nvPr>
        </p:nvSpPr>
        <p:spPr/>
        <p:txBody>
          <a:bodyPr/>
          <a:lstStyle/>
          <a:p>
            <a:r>
              <a:rPr lang="en-US" altLang="he-IL"/>
              <a:t>Information theory</a:t>
            </a:r>
          </a:p>
        </p:txBody>
      </p:sp>
      <p:sp>
        <p:nvSpPr>
          <p:cNvPr id="303107" name="Rectangle 3"/>
          <p:cNvSpPr>
            <a:spLocks noGrp="1" noChangeArrowheads="1"/>
          </p:cNvSpPr>
          <p:nvPr>
            <p:ph type="body" idx="1"/>
          </p:nvPr>
        </p:nvSpPr>
        <p:spPr>
          <a:xfrm>
            <a:off x="1905000" y="1905000"/>
            <a:ext cx="8229600" cy="4114800"/>
          </a:xfrm>
        </p:spPr>
        <p:txBody>
          <a:bodyPr>
            <a:normAutofit fontScale="92500" lnSpcReduction="10000"/>
          </a:bodyPr>
          <a:lstStyle/>
          <a:p>
            <a:pPr>
              <a:lnSpc>
                <a:spcPct val="90000"/>
              </a:lnSpc>
            </a:pPr>
            <a:r>
              <a:rPr lang="en-US" altLang="he-IL"/>
              <a:t>If there are n equally probable possible messages, then the probability p of each is 1/n</a:t>
            </a:r>
          </a:p>
          <a:p>
            <a:pPr>
              <a:lnSpc>
                <a:spcPct val="90000"/>
              </a:lnSpc>
            </a:pPr>
            <a:r>
              <a:rPr lang="en-US" altLang="he-IL"/>
              <a:t>Information conveyed by a message is -log(p) = log(n)</a:t>
            </a:r>
          </a:p>
          <a:p>
            <a:pPr>
              <a:lnSpc>
                <a:spcPct val="90000"/>
              </a:lnSpc>
            </a:pPr>
            <a:r>
              <a:rPr lang="en-US" altLang="he-IL"/>
              <a:t>E.g., if there are 16 messages, then log(16) = 4 and we need 4 bits to identify/send each message</a:t>
            </a:r>
          </a:p>
          <a:p>
            <a:pPr>
              <a:lnSpc>
                <a:spcPct val="90000"/>
              </a:lnSpc>
            </a:pPr>
            <a:r>
              <a:rPr lang="en-US" altLang="he-IL"/>
              <a:t>In general, if we are given a probability distribution </a:t>
            </a:r>
          </a:p>
          <a:p>
            <a:pPr lvl="1">
              <a:lnSpc>
                <a:spcPct val="90000"/>
              </a:lnSpc>
              <a:buFontTx/>
              <a:buNone/>
            </a:pPr>
            <a:r>
              <a:rPr lang="en-US" altLang="he-IL"/>
              <a:t>P = (p</a:t>
            </a:r>
            <a:r>
              <a:rPr lang="en-US" altLang="he-IL" baseline="-25000"/>
              <a:t>1</a:t>
            </a:r>
            <a:r>
              <a:rPr lang="en-US" altLang="he-IL"/>
              <a:t>, p</a:t>
            </a:r>
            <a:r>
              <a:rPr lang="en-US" altLang="he-IL" baseline="-25000"/>
              <a:t>2</a:t>
            </a:r>
            <a:r>
              <a:rPr lang="en-US" altLang="he-IL"/>
              <a:t>, .., p</a:t>
            </a:r>
            <a:r>
              <a:rPr lang="en-US" altLang="he-IL" baseline="-25000"/>
              <a:t>n</a:t>
            </a:r>
            <a:r>
              <a:rPr lang="en-US" altLang="he-IL"/>
              <a:t>)</a:t>
            </a:r>
          </a:p>
          <a:p>
            <a:pPr>
              <a:lnSpc>
                <a:spcPct val="90000"/>
              </a:lnSpc>
            </a:pPr>
            <a:r>
              <a:rPr lang="en-US" altLang="he-IL"/>
              <a:t>Then the information conveyed by the distribution (aka </a:t>
            </a:r>
            <a:r>
              <a:rPr lang="en-US" altLang="he-IL" i="1"/>
              <a:t>entropy</a:t>
            </a:r>
            <a:r>
              <a:rPr lang="en-US" altLang="he-IL"/>
              <a:t> of P) is: </a:t>
            </a:r>
          </a:p>
          <a:p>
            <a:pPr lvl="1">
              <a:lnSpc>
                <a:spcPct val="90000"/>
              </a:lnSpc>
              <a:buFontTx/>
              <a:buNone/>
            </a:pPr>
            <a:r>
              <a:rPr lang="en-US" altLang="he-IL"/>
              <a:t>I(P) = -(p</a:t>
            </a:r>
            <a:r>
              <a:rPr lang="en-US" altLang="he-IL" baseline="-25000"/>
              <a:t>1</a:t>
            </a:r>
            <a:r>
              <a:rPr lang="en-US" altLang="he-IL"/>
              <a:t>*log(p</a:t>
            </a:r>
            <a:r>
              <a:rPr lang="en-US" altLang="he-IL" baseline="-25000"/>
              <a:t>1</a:t>
            </a:r>
            <a:r>
              <a:rPr lang="en-US" altLang="he-IL"/>
              <a:t>) + p</a:t>
            </a:r>
            <a:r>
              <a:rPr lang="en-US" altLang="he-IL" baseline="-25000"/>
              <a:t>2</a:t>
            </a:r>
            <a:r>
              <a:rPr lang="en-US" altLang="he-IL"/>
              <a:t>*log(p</a:t>
            </a:r>
            <a:r>
              <a:rPr lang="en-US" altLang="he-IL" baseline="-25000"/>
              <a:t>2</a:t>
            </a:r>
            <a:r>
              <a:rPr lang="en-US" altLang="he-IL"/>
              <a:t>) + .. + p</a:t>
            </a:r>
            <a:r>
              <a:rPr lang="en-US" altLang="he-IL" baseline="-25000"/>
              <a:t>n</a:t>
            </a:r>
            <a:r>
              <a:rPr lang="en-US" altLang="he-IL"/>
              <a:t>*log(p</a:t>
            </a:r>
            <a:r>
              <a:rPr lang="en-US" altLang="he-IL" baseline="-25000"/>
              <a:t>n</a:t>
            </a:r>
            <a:r>
              <a:rPr lang="en-US" altLang="he-IL"/>
              <a:t>))</a:t>
            </a:r>
          </a:p>
        </p:txBody>
      </p:sp>
    </p:spTree>
    <p:extLst>
      <p:ext uri="{BB962C8B-B14F-4D97-AF65-F5344CB8AC3E}">
        <p14:creationId xmlns:p14="http://schemas.microsoft.com/office/powerpoint/2010/main" val="77863829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763000" y="6553200"/>
            <a:ext cx="1905000" cy="304800"/>
          </a:xfrm>
          <a:prstGeom prst="rect">
            <a:avLst/>
          </a:prstGeom>
        </p:spPr>
        <p:txBody>
          <a:bodyPr/>
          <a:lstStyle/>
          <a:p>
            <a:fld id="{DE3B0F29-B709-4B99-8983-7AF574D8576E}" type="slidenum">
              <a:rPr lang="en-US" altLang="he-IL"/>
              <a:pPr/>
              <a:t>235</a:t>
            </a:fld>
            <a:endParaRPr lang="en-US" altLang="he-IL"/>
          </a:p>
        </p:txBody>
      </p:sp>
      <p:sp>
        <p:nvSpPr>
          <p:cNvPr id="304130" name="Rectangle 2"/>
          <p:cNvSpPr>
            <a:spLocks noGrp="1" noChangeArrowheads="1"/>
          </p:cNvSpPr>
          <p:nvPr>
            <p:ph type="title"/>
          </p:nvPr>
        </p:nvSpPr>
        <p:spPr/>
        <p:txBody>
          <a:bodyPr/>
          <a:lstStyle/>
          <a:p>
            <a:r>
              <a:rPr lang="en-US" altLang="he-IL"/>
              <a:t>Information theory II</a:t>
            </a:r>
          </a:p>
        </p:txBody>
      </p:sp>
      <p:sp>
        <p:nvSpPr>
          <p:cNvPr id="304131" name="Rectangle 3"/>
          <p:cNvSpPr>
            <a:spLocks noGrp="1" noChangeArrowheads="1"/>
          </p:cNvSpPr>
          <p:nvPr>
            <p:ph type="body" idx="1"/>
          </p:nvPr>
        </p:nvSpPr>
        <p:spPr/>
        <p:txBody>
          <a:bodyPr>
            <a:normAutofit fontScale="92500" lnSpcReduction="10000"/>
          </a:bodyPr>
          <a:lstStyle/>
          <a:p>
            <a:r>
              <a:rPr lang="en-US" altLang="he-IL"/>
              <a:t>Information conveyed by distribution (a.k.a. </a:t>
            </a:r>
            <a:r>
              <a:rPr lang="en-US" altLang="he-IL" i="1"/>
              <a:t>entropy</a:t>
            </a:r>
            <a:r>
              <a:rPr lang="en-US" altLang="he-IL"/>
              <a:t> of P): </a:t>
            </a:r>
          </a:p>
          <a:p>
            <a:pPr lvl="1">
              <a:buFontTx/>
              <a:buNone/>
            </a:pPr>
            <a:r>
              <a:rPr lang="en-US" altLang="he-IL"/>
              <a:t>I(P) = -(p</a:t>
            </a:r>
            <a:r>
              <a:rPr lang="en-US" altLang="he-IL" baseline="-25000"/>
              <a:t>1</a:t>
            </a:r>
            <a:r>
              <a:rPr lang="en-US" altLang="he-IL"/>
              <a:t>*log(p</a:t>
            </a:r>
            <a:r>
              <a:rPr lang="en-US" altLang="he-IL" baseline="-25000"/>
              <a:t>1</a:t>
            </a:r>
            <a:r>
              <a:rPr lang="en-US" altLang="he-IL"/>
              <a:t>) + p</a:t>
            </a:r>
            <a:r>
              <a:rPr lang="en-US" altLang="he-IL" baseline="-25000"/>
              <a:t>2</a:t>
            </a:r>
            <a:r>
              <a:rPr lang="en-US" altLang="he-IL"/>
              <a:t>*log(p</a:t>
            </a:r>
            <a:r>
              <a:rPr lang="en-US" altLang="he-IL" baseline="-25000"/>
              <a:t>2</a:t>
            </a:r>
            <a:r>
              <a:rPr lang="en-US" altLang="he-IL"/>
              <a:t>) + .. + p</a:t>
            </a:r>
            <a:r>
              <a:rPr lang="en-US" altLang="he-IL" baseline="-25000"/>
              <a:t>n</a:t>
            </a:r>
            <a:r>
              <a:rPr lang="en-US" altLang="he-IL"/>
              <a:t>*log(p</a:t>
            </a:r>
            <a:r>
              <a:rPr lang="en-US" altLang="he-IL" baseline="-25000"/>
              <a:t>n</a:t>
            </a:r>
            <a:r>
              <a:rPr lang="en-US" altLang="he-IL"/>
              <a:t>))</a:t>
            </a:r>
          </a:p>
          <a:p>
            <a:r>
              <a:rPr lang="en-US" altLang="he-IL"/>
              <a:t>Examples:</a:t>
            </a:r>
          </a:p>
          <a:p>
            <a:pPr lvl="1"/>
            <a:r>
              <a:rPr lang="en-US" altLang="he-IL"/>
              <a:t>If P is (0.5, 0.5) then I(P) is 1</a:t>
            </a:r>
          </a:p>
          <a:p>
            <a:pPr lvl="1"/>
            <a:r>
              <a:rPr lang="en-US" altLang="he-IL"/>
              <a:t>If P is (0.67, 0.33) then I(P) is 0.92</a:t>
            </a:r>
          </a:p>
          <a:p>
            <a:pPr lvl="1"/>
            <a:r>
              <a:rPr lang="en-US" altLang="he-IL"/>
              <a:t>If P is (1, 0) then I(P) is 0</a:t>
            </a:r>
          </a:p>
          <a:p>
            <a:r>
              <a:rPr lang="en-US" altLang="he-IL"/>
              <a:t>The more uniform the probability distribution, the greater its information: More information is conveyed by a message telling you which event actually occurred</a:t>
            </a:r>
          </a:p>
          <a:p>
            <a:r>
              <a:rPr lang="en-US" altLang="he-IL"/>
              <a:t>Entropy is the average number of bits/message needed to represent a stream of messages</a:t>
            </a:r>
          </a:p>
          <a:p>
            <a:endParaRPr lang="en-US" altLang="he-IL"/>
          </a:p>
        </p:txBody>
      </p:sp>
    </p:spTree>
    <p:extLst>
      <p:ext uri="{BB962C8B-B14F-4D97-AF65-F5344CB8AC3E}">
        <p14:creationId xmlns:p14="http://schemas.microsoft.com/office/powerpoint/2010/main" val="40754347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4294967295"/>
          </p:nvPr>
        </p:nvSpPr>
        <p:spPr>
          <a:xfrm>
            <a:off x="8763000" y="6553200"/>
            <a:ext cx="1905000" cy="304800"/>
          </a:xfrm>
          <a:prstGeom prst="rect">
            <a:avLst/>
          </a:prstGeom>
        </p:spPr>
        <p:txBody>
          <a:bodyPr/>
          <a:lstStyle/>
          <a:p>
            <a:fld id="{DDCBE8F6-C5C8-45B6-91EF-996BD4DC0335}" type="slidenum">
              <a:rPr lang="en-US" altLang="he-IL"/>
              <a:pPr/>
              <a:t>236</a:t>
            </a:fld>
            <a:endParaRPr lang="en-US" altLang="he-IL"/>
          </a:p>
        </p:txBody>
      </p:sp>
      <p:sp>
        <p:nvSpPr>
          <p:cNvPr id="496642" name="Rectangle 2"/>
          <p:cNvSpPr>
            <a:spLocks noGrp="1" noChangeArrowheads="1"/>
          </p:cNvSpPr>
          <p:nvPr>
            <p:ph type="title"/>
          </p:nvPr>
        </p:nvSpPr>
        <p:spPr/>
        <p:txBody>
          <a:bodyPr>
            <a:normAutofit/>
          </a:bodyPr>
          <a:lstStyle/>
          <a:p>
            <a:r>
              <a:rPr lang="en-US" altLang="he-IL" sz="3600"/>
              <a:t>The Entropy Function Relative to Boolean Classification</a:t>
            </a:r>
          </a:p>
        </p:txBody>
      </p:sp>
      <p:grpSp>
        <p:nvGrpSpPr>
          <p:cNvPr id="496658" name="Group 18"/>
          <p:cNvGrpSpPr>
            <a:grpSpLocks/>
          </p:cNvGrpSpPr>
          <p:nvPr/>
        </p:nvGrpSpPr>
        <p:grpSpPr bwMode="auto">
          <a:xfrm>
            <a:off x="3135313" y="2057400"/>
            <a:ext cx="6040438" cy="4332288"/>
            <a:chOff x="1015" y="1536"/>
            <a:chExt cx="3805" cy="2729"/>
          </a:xfrm>
        </p:grpSpPr>
        <p:sp>
          <p:nvSpPr>
            <p:cNvPr id="496644" name="Line 4"/>
            <p:cNvSpPr>
              <a:spLocks noChangeShapeType="1"/>
            </p:cNvSpPr>
            <p:nvPr/>
          </p:nvSpPr>
          <p:spPr bwMode="auto">
            <a:xfrm>
              <a:off x="1392" y="1632"/>
              <a:ext cx="0" cy="2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96645" name="Line 5"/>
            <p:cNvSpPr>
              <a:spLocks noChangeShapeType="1"/>
            </p:cNvSpPr>
            <p:nvPr/>
          </p:nvSpPr>
          <p:spPr bwMode="auto">
            <a:xfrm>
              <a:off x="1392" y="3840"/>
              <a:ext cx="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96646" name="Text Box 6"/>
            <p:cNvSpPr txBox="1">
              <a:spLocks noChangeArrowheads="1"/>
            </p:cNvSpPr>
            <p:nvPr/>
          </p:nvSpPr>
          <p:spPr bwMode="auto">
            <a:xfrm>
              <a:off x="1069" y="1536"/>
              <a:ext cx="2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1.0</a:t>
              </a:r>
            </a:p>
          </p:txBody>
        </p:sp>
        <p:sp>
          <p:nvSpPr>
            <p:cNvPr id="496647" name="Text Box 7"/>
            <p:cNvSpPr txBox="1">
              <a:spLocks noChangeArrowheads="1"/>
            </p:cNvSpPr>
            <p:nvPr/>
          </p:nvSpPr>
          <p:spPr bwMode="auto">
            <a:xfrm>
              <a:off x="1060" y="3792"/>
              <a:ext cx="30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0.0</a:t>
              </a:r>
            </a:p>
          </p:txBody>
        </p:sp>
        <p:sp>
          <p:nvSpPr>
            <p:cNvPr id="496648" name="Text Box 8"/>
            <p:cNvSpPr txBox="1">
              <a:spLocks noChangeArrowheads="1"/>
            </p:cNvSpPr>
            <p:nvPr/>
          </p:nvSpPr>
          <p:spPr bwMode="auto">
            <a:xfrm>
              <a:off x="2889" y="3840"/>
              <a:ext cx="29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0.5</a:t>
              </a:r>
            </a:p>
          </p:txBody>
        </p:sp>
        <p:sp>
          <p:nvSpPr>
            <p:cNvPr id="496649" name="Text Box 9"/>
            <p:cNvSpPr txBox="1">
              <a:spLocks noChangeArrowheads="1"/>
            </p:cNvSpPr>
            <p:nvPr/>
          </p:nvSpPr>
          <p:spPr bwMode="auto">
            <a:xfrm>
              <a:off x="4525" y="3840"/>
              <a:ext cx="2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1.0</a:t>
              </a:r>
            </a:p>
          </p:txBody>
        </p:sp>
        <p:sp>
          <p:nvSpPr>
            <p:cNvPr id="496650" name="Text Box 10"/>
            <p:cNvSpPr txBox="1">
              <a:spLocks noChangeArrowheads="1"/>
            </p:cNvSpPr>
            <p:nvPr/>
          </p:nvSpPr>
          <p:spPr bwMode="auto">
            <a:xfrm>
              <a:off x="2374" y="4032"/>
              <a:ext cx="20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a:t>Proportion of positive examples</a:t>
              </a:r>
            </a:p>
          </p:txBody>
        </p:sp>
        <p:sp>
          <p:nvSpPr>
            <p:cNvPr id="496651" name="Text Box 11"/>
            <p:cNvSpPr txBox="1">
              <a:spLocks noChangeArrowheads="1"/>
            </p:cNvSpPr>
            <p:nvPr/>
          </p:nvSpPr>
          <p:spPr bwMode="auto">
            <a:xfrm>
              <a:off x="1015" y="2490"/>
              <a:ext cx="291"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he-IL"/>
                <a:t>Entropy</a:t>
              </a:r>
            </a:p>
          </p:txBody>
        </p:sp>
        <p:sp>
          <p:nvSpPr>
            <p:cNvPr id="496652" name="Line 12"/>
            <p:cNvSpPr>
              <a:spLocks noChangeShapeType="1"/>
            </p:cNvSpPr>
            <p:nvPr/>
          </p:nvSpPr>
          <p:spPr bwMode="auto">
            <a:xfrm>
              <a:off x="1344" y="1680"/>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96653" name="Line 13"/>
            <p:cNvSpPr>
              <a:spLocks noChangeShapeType="1"/>
            </p:cNvSpPr>
            <p:nvPr/>
          </p:nvSpPr>
          <p:spPr bwMode="auto">
            <a:xfrm flipV="1">
              <a:off x="3024" y="379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96654" name="Line 14"/>
            <p:cNvSpPr>
              <a:spLocks noChangeShapeType="1"/>
            </p:cNvSpPr>
            <p:nvPr/>
          </p:nvSpPr>
          <p:spPr bwMode="auto">
            <a:xfrm flipV="1">
              <a:off x="4656" y="379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96657" name="Freeform 17"/>
            <p:cNvSpPr>
              <a:spLocks/>
            </p:cNvSpPr>
            <p:nvPr/>
          </p:nvSpPr>
          <p:spPr bwMode="auto">
            <a:xfrm>
              <a:off x="1392" y="1680"/>
              <a:ext cx="3264" cy="2160"/>
            </a:xfrm>
            <a:custGeom>
              <a:avLst/>
              <a:gdLst>
                <a:gd name="T0" fmla="*/ 0 w 3264"/>
                <a:gd name="T1" fmla="*/ 2160 h 2160"/>
                <a:gd name="T2" fmla="*/ 1632 w 3264"/>
                <a:gd name="T3" fmla="*/ 0 h 2160"/>
                <a:gd name="T4" fmla="*/ 3264 w 3264"/>
                <a:gd name="T5" fmla="*/ 2160 h 2160"/>
              </a:gdLst>
              <a:ahLst/>
              <a:cxnLst>
                <a:cxn ang="0">
                  <a:pos x="T0" y="T1"/>
                </a:cxn>
                <a:cxn ang="0">
                  <a:pos x="T2" y="T3"/>
                </a:cxn>
                <a:cxn ang="0">
                  <a:pos x="T4" y="T5"/>
                </a:cxn>
              </a:cxnLst>
              <a:rect l="0" t="0" r="r" b="b"/>
              <a:pathLst>
                <a:path w="3264" h="2160">
                  <a:moveTo>
                    <a:pt x="0" y="2160"/>
                  </a:moveTo>
                  <a:cubicBezTo>
                    <a:pt x="307" y="854"/>
                    <a:pt x="1088" y="0"/>
                    <a:pt x="1632" y="0"/>
                  </a:cubicBezTo>
                  <a:cubicBezTo>
                    <a:pt x="2176" y="0"/>
                    <a:pt x="2966" y="1008"/>
                    <a:pt x="3264" y="216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496659" name="Text Box 19"/>
          <p:cNvSpPr txBox="1">
            <a:spLocks noChangeArrowheads="1"/>
          </p:cNvSpPr>
          <p:nvPr/>
        </p:nvSpPr>
        <p:spPr bwMode="auto">
          <a:xfrm>
            <a:off x="8484808" y="2667001"/>
            <a:ext cx="189744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1600"/>
              <a:t>Example taken from</a:t>
            </a:r>
          </a:p>
          <a:p>
            <a:r>
              <a:rPr lang="en-US" altLang="he-IL" sz="1600"/>
              <a:t>Tom Mitchell’s</a:t>
            </a:r>
          </a:p>
          <a:p>
            <a:r>
              <a:rPr lang="en-US" altLang="he-IL" sz="1600" i="1"/>
              <a:t>Machine Learning</a:t>
            </a:r>
          </a:p>
        </p:txBody>
      </p:sp>
    </p:spTree>
    <p:extLst>
      <p:ext uri="{BB962C8B-B14F-4D97-AF65-F5344CB8AC3E}">
        <p14:creationId xmlns:p14="http://schemas.microsoft.com/office/powerpoint/2010/main" val="121164920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he-IL" smtClean="0"/>
              <a:t>כושר הביטוי של עצי החלטה</a:t>
            </a:r>
            <a:endParaRPr lang="en-US" smtClean="0"/>
          </a:p>
        </p:txBody>
      </p:sp>
      <p:sp>
        <p:nvSpPr>
          <p:cNvPr id="46083" name="Rectangle 3"/>
          <p:cNvSpPr txBox="1">
            <a:spLocks noChangeArrowheads="1"/>
          </p:cNvSpPr>
          <p:nvPr/>
        </p:nvSpPr>
        <p:spPr bwMode="auto">
          <a:xfrm>
            <a:off x="1981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r" rtl="1" eaLnBrk="1" hangingPunct="1"/>
            <a:r>
              <a:rPr lang="he-IL"/>
              <a:t>נניח כי כל ערכי הקלט והפלט הם בוליאניים. אזי בעזרת עצי החלטה ניתן לייצג את כל הפונקציות הבוליאניות. (ניקח פונקציה בוליאנית, נמיר אותה לטבלת אמת ונבנה עץ החלטה שבו כל שורה בטבלת האמת מתאימה למסלול מהשורש לעלה בעץ ההחלטה). </a:t>
            </a:r>
            <a:endParaRPr lang="en-US"/>
          </a:p>
          <a:p>
            <a:pPr algn="r" rtl="1" eaLnBrk="1" hangingPunct="1"/>
            <a:r>
              <a:rPr lang="he-IL"/>
              <a:t>מספר עצי ההחלטה השונים עם </a:t>
            </a:r>
            <a:r>
              <a:rPr lang="en-US"/>
              <a:t>n</a:t>
            </a:r>
            <a:r>
              <a:rPr lang="he-IL"/>
              <a:t> מאפיינים בוליאניים = מספר הפונקציות הבוליאניות = מספר טבלאות האמת השונות עם </a:t>
            </a:r>
            <a:r>
              <a:rPr lang="en-US"/>
              <a:t>2</a:t>
            </a:r>
            <a:r>
              <a:rPr lang="en-US" baseline="30000"/>
              <a:t>n</a:t>
            </a:r>
            <a:r>
              <a:rPr lang="he-IL"/>
              <a:t> שורות </a:t>
            </a:r>
            <a:r>
              <a:rPr lang="en-US"/>
              <a:t>    </a:t>
            </a:r>
          </a:p>
          <a:p>
            <a:pPr algn="r" rtl="1" eaLnBrk="1" hangingPunct="1"/>
            <a:r>
              <a:rPr lang="he-IL"/>
              <a:t>עבור בעיית ההמתנה במסעדה (10 מאפיינים בוליאניים) יש 2</a:t>
            </a:r>
            <a:r>
              <a:rPr lang="he-IL" baseline="30000"/>
              <a:t>1024</a:t>
            </a:r>
            <a:r>
              <a:rPr lang="he-IL"/>
              <a:t> פונקציות שונות שמתוכן צריך לבחור השערה טובה.</a:t>
            </a:r>
            <a:endParaRPr lang="en-US"/>
          </a:p>
          <a:p>
            <a:pPr algn="r" rtl="1" eaLnBrk="1" hangingPunct="1"/>
            <a:r>
              <a:rPr lang="he-IL"/>
              <a:t> </a:t>
            </a:r>
            <a:endParaRPr lang="en-US"/>
          </a:p>
          <a:p>
            <a:pPr algn="r" rtl="1" eaLnBrk="1" hangingPunct="1"/>
            <a:r>
              <a:rPr lang="he-IL"/>
              <a:t>עצי החלטה יכולים לבטא כל פונקציה של תכונות הקלט. </a:t>
            </a:r>
            <a:endParaRPr lang="en-US"/>
          </a:p>
          <a:p>
            <a:pPr algn="r" rtl="1" eaLnBrk="1" hangingPunct="1"/>
            <a:r>
              <a:rPr lang="he-IL"/>
              <a:t>למשל, עבור פונקציות בוליאניות, שורה בטבלת אמת מתאימה למסלול מהשורש לעלה בעץ.</a:t>
            </a:r>
            <a:endParaRPr lang="en-US"/>
          </a:p>
          <a:p>
            <a:pPr algn="r" rtl="1" eaLnBrk="1" hangingPunct="1"/>
            <a:r>
              <a:rPr lang="he-IL"/>
              <a:t>  </a:t>
            </a:r>
            <a:endParaRPr lang="en-US"/>
          </a:p>
          <a:p>
            <a:pPr algn="r" rtl="1" eaLnBrk="1" hangingPunct="1"/>
            <a:r>
              <a:rPr lang="he-IL"/>
              <a:t>קיים עץ החלטה עקבי לכל קבוצת אימון עם מסלול אחד מהשורש לעלה לכל דוגמה בה, </a:t>
            </a:r>
            <a:r>
              <a:rPr lang="he-IL" b="1"/>
              <a:t>אבל יתכן שלא יתאים לדוגמאות חדשות.</a:t>
            </a:r>
            <a:endParaRPr lang="en-US" b="1"/>
          </a:p>
          <a:p>
            <a:pPr eaLnBrk="1" hangingPunct="1"/>
            <a:endParaRPr lang="en-US"/>
          </a:p>
        </p:txBody>
      </p:sp>
      <p:sp>
        <p:nvSpPr>
          <p:cNvPr id="2" name="Footer Placeholder 1"/>
          <p:cNvSpPr>
            <a:spLocks noGrp="1"/>
          </p:cNvSpPr>
          <p:nvPr>
            <p:ph type="ftr" sz="quarter" idx="12"/>
          </p:nvPr>
        </p:nvSpPr>
        <p:spPr/>
        <p:txBody>
          <a:bodyPr/>
          <a:lstStyle/>
          <a:p>
            <a:endParaRPr lang="en-US"/>
          </a:p>
        </p:txBody>
      </p:sp>
      <p:sp>
        <p:nvSpPr>
          <p:cNvPr id="3" name="Slide Number Placeholder 2"/>
          <p:cNvSpPr>
            <a:spLocks noGrp="1"/>
          </p:cNvSpPr>
          <p:nvPr>
            <p:ph type="sldNum" sz="quarter" idx="11"/>
          </p:nvPr>
        </p:nvSpPr>
        <p:spPr/>
        <p:txBody>
          <a:bodyPr/>
          <a:lstStyle/>
          <a:p>
            <a:fld id="{6EDAB462-8378-4A72-B037-15DB491BC9D5}" type="slidenum">
              <a:rPr lang="en-US" smtClean="0"/>
              <a:pPr/>
              <a:t>237</a:t>
            </a:fld>
            <a:endParaRPr lang="en-US"/>
          </a:p>
        </p:txBody>
      </p:sp>
    </p:spTree>
    <p:extLst>
      <p:ext uri="{BB962C8B-B14F-4D97-AF65-F5344CB8AC3E}">
        <p14:creationId xmlns:p14="http://schemas.microsoft.com/office/powerpoint/2010/main" val="92601315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he-IL" smtClean="0"/>
              <a:t>כושר הביטוי של עצי החלטה</a:t>
            </a:r>
            <a:endParaRPr lang="en-US" smtClean="0">
              <a:latin typeface="Comic Sans MS" pitchFamily="66" charset="0"/>
            </a:endParaRPr>
          </a:p>
        </p:txBody>
      </p:sp>
      <p:sp>
        <p:nvSpPr>
          <p:cNvPr id="47107" name="Rectangle 3"/>
          <p:cNvSpPr>
            <a:spLocks noGrp="1" noChangeArrowheads="1"/>
          </p:cNvSpPr>
          <p:nvPr>
            <p:ph type="body" idx="1"/>
          </p:nvPr>
        </p:nvSpPr>
        <p:spPr/>
        <p:txBody>
          <a:bodyPr>
            <a:normAutofit fontScale="92500" lnSpcReduction="20000"/>
          </a:bodyPr>
          <a:lstStyle/>
          <a:p>
            <a:pPr eaLnBrk="1" hangingPunct="1">
              <a:lnSpc>
                <a:spcPct val="90000"/>
              </a:lnSpc>
            </a:pPr>
            <a:r>
              <a:rPr lang="en-US" sz="1800">
                <a:latin typeface="Comic Sans MS" pitchFamily="66" charset="0"/>
              </a:rPr>
              <a:t>Decision trees can express any function of the input attributes.</a:t>
            </a:r>
          </a:p>
          <a:p>
            <a:pPr eaLnBrk="1" hangingPunct="1">
              <a:lnSpc>
                <a:spcPct val="90000"/>
              </a:lnSpc>
            </a:pPr>
            <a:r>
              <a:rPr lang="en-US" sz="1800">
                <a:latin typeface="Comic Sans MS" pitchFamily="66" charset="0"/>
              </a:rPr>
              <a:t>E.g., for Boolean functions, truth table row </a:t>
            </a:r>
            <a:r>
              <a:rPr lang="en-US" sz="1800">
                <a:latin typeface="Comic Sans MS" pitchFamily="66" charset="0"/>
                <a:cs typeface="Arial" pitchFamily="34" charset="0"/>
              </a:rPr>
              <a:t>→ </a:t>
            </a:r>
            <a:r>
              <a:rPr lang="en-US" sz="1800">
                <a:latin typeface="Comic Sans MS" pitchFamily="66" charset="0"/>
              </a:rPr>
              <a:t>path to leaf:</a:t>
            </a:r>
          </a:p>
          <a:p>
            <a:pPr eaLnBrk="1" hangingPunct="1">
              <a:lnSpc>
                <a:spcPct val="90000"/>
              </a:lnSpc>
            </a:pPr>
            <a:endParaRPr lang="en-US" sz="1800">
              <a:latin typeface="Comic Sans MS" pitchFamily="66" charset="0"/>
            </a:endParaRPr>
          </a:p>
          <a:p>
            <a:pPr eaLnBrk="1" hangingPunct="1">
              <a:lnSpc>
                <a:spcPct val="90000"/>
              </a:lnSpc>
            </a:pPr>
            <a:endParaRPr lang="en-US" sz="1800">
              <a:latin typeface="Comic Sans MS" pitchFamily="66" charset="0"/>
            </a:endParaRPr>
          </a:p>
          <a:p>
            <a:pPr eaLnBrk="1" hangingPunct="1">
              <a:lnSpc>
                <a:spcPct val="90000"/>
              </a:lnSpc>
            </a:pPr>
            <a:endParaRPr lang="en-US" sz="1800">
              <a:latin typeface="Comic Sans MS" pitchFamily="66" charset="0"/>
            </a:endParaRPr>
          </a:p>
          <a:p>
            <a:pPr eaLnBrk="1" hangingPunct="1">
              <a:lnSpc>
                <a:spcPct val="90000"/>
              </a:lnSpc>
            </a:pPr>
            <a:endParaRPr lang="en-US" sz="1800">
              <a:latin typeface="Comic Sans MS" pitchFamily="66" charset="0"/>
            </a:endParaRPr>
          </a:p>
          <a:p>
            <a:pPr eaLnBrk="1" hangingPunct="1">
              <a:lnSpc>
                <a:spcPct val="90000"/>
              </a:lnSpc>
            </a:pPr>
            <a:endParaRPr lang="en-US" sz="1800">
              <a:latin typeface="Comic Sans MS" pitchFamily="66" charset="0"/>
            </a:endParaRPr>
          </a:p>
          <a:p>
            <a:pPr eaLnBrk="1" hangingPunct="1">
              <a:lnSpc>
                <a:spcPct val="90000"/>
              </a:lnSpc>
            </a:pPr>
            <a:endParaRPr lang="en-US" sz="1800">
              <a:latin typeface="Comic Sans MS" pitchFamily="66" charset="0"/>
            </a:endParaRPr>
          </a:p>
          <a:p>
            <a:pPr eaLnBrk="1" hangingPunct="1">
              <a:lnSpc>
                <a:spcPct val="90000"/>
              </a:lnSpc>
            </a:pPr>
            <a:endParaRPr lang="en-US" sz="1800">
              <a:latin typeface="Comic Sans MS" pitchFamily="66" charset="0"/>
            </a:endParaRPr>
          </a:p>
          <a:p>
            <a:pPr eaLnBrk="1" hangingPunct="1">
              <a:lnSpc>
                <a:spcPct val="90000"/>
              </a:lnSpc>
            </a:pPr>
            <a:endParaRPr lang="en-US" sz="1800">
              <a:latin typeface="Comic Sans MS" pitchFamily="66" charset="0"/>
            </a:endParaRPr>
          </a:p>
          <a:p>
            <a:pPr eaLnBrk="1" hangingPunct="1">
              <a:lnSpc>
                <a:spcPct val="90000"/>
              </a:lnSpc>
            </a:pPr>
            <a:r>
              <a:rPr lang="en-US" sz="1800">
                <a:latin typeface="Comic Sans MS" pitchFamily="66" charset="0"/>
              </a:rPr>
              <a:t>Trivially, there is a consistent decision tree for any training set with one path to leaf for each example (unless </a:t>
            </a:r>
            <a:r>
              <a:rPr lang="en-US" sz="1800" i="1">
                <a:latin typeface="Comic Sans MS" pitchFamily="66" charset="0"/>
              </a:rPr>
              <a:t>f</a:t>
            </a:r>
            <a:r>
              <a:rPr lang="en-US" sz="1800">
                <a:latin typeface="Comic Sans MS" pitchFamily="66" charset="0"/>
              </a:rPr>
              <a:t> nondeterministic in </a:t>
            </a:r>
            <a:r>
              <a:rPr lang="en-US" sz="1800" i="1">
                <a:latin typeface="Comic Sans MS" pitchFamily="66" charset="0"/>
              </a:rPr>
              <a:t>x</a:t>
            </a:r>
            <a:r>
              <a:rPr lang="en-US" sz="1800">
                <a:latin typeface="Comic Sans MS" pitchFamily="66" charset="0"/>
              </a:rPr>
              <a:t>) but it probably won't generalize to new examples</a:t>
            </a:r>
          </a:p>
          <a:p>
            <a:pPr eaLnBrk="1" hangingPunct="1">
              <a:lnSpc>
                <a:spcPct val="90000"/>
              </a:lnSpc>
            </a:pPr>
            <a:endParaRPr lang="en-US" sz="1800">
              <a:latin typeface="Comic Sans MS" pitchFamily="66" charset="0"/>
            </a:endParaRPr>
          </a:p>
          <a:p>
            <a:pPr eaLnBrk="1" hangingPunct="1">
              <a:lnSpc>
                <a:spcPct val="90000"/>
              </a:lnSpc>
            </a:pPr>
            <a:r>
              <a:rPr lang="en-US" sz="1800">
                <a:latin typeface="Comic Sans MS" pitchFamily="66" charset="0"/>
              </a:rPr>
              <a:t>Prefer to find more </a:t>
            </a:r>
            <a:r>
              <a:rPr lang="en-US" sz="1800">
                <a:solidFill>
                  <a:schemeClr val="accent2"/>
                </a:solidFill>
                <a:latin typeface="Comic Sans MS" pitchFamily="66" charset="0"/>
              </a:rPr>
              <a:t>compact</a:t>
            </a:r>
            <a:r>
              <a:rPr lang="en-US" sz="1800">
                <a:latin typeface="Comic Sans MS" pitchFamily="66" charset="0"/>
              </a:rPr>
              <a:t> decision trees</a:t>
            </a:r>
          </a:p>
        </p:txBody>
      </p:sp>
      <p:pic>
        <p:nvPicPr>
          <p:cNvPr id="47108" name="Picture 4" descr="xor-decision-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38401"/>
            <a:ext cx="5791200"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4294967295"/>
          </p:nvPr>
        </p:nvSpPr>
        <p:spPr/>
        <p:txBody>
          <a:bodyPr/>
          <a:lstStyle/>
          <a:p>
            <a:endParaRPr lang="en-US"/>
          </a:p>
        </p:txBody>
      </p:sp>
      <p:sp>
        <p:nvSpPr>
          <p:cNvPr id="3" name="Slide Number Placeholder 2"/>
          <p:cNvSpPr>
            <a:spLocks noGrp="1"/>
          </p:cNvSpPr>
          <p:nvPr>
            <p:ph type="sldNum" sz="quarter" idx="4294967295"/>
          </p:nvPr>
        </p:nvSpPr>
        <p:spPr/>
        <p:txBody>
          <a:bodyPr/>
          <a:lstStyle/>
          <a:p>
            <a:fld id="{6EDAB462-8378-4A72-B037-15DB491BC9D5}" type="slidenum">
              <a:rPr lang="en-US" smtClean="0"/>
              <a:pPr/>
              <a:t>238</a:t>
            </a:fld>
            <a:endParaRPr lang="en-US"/>
          </a:p>
        </p:txBody>
      </p:sp>
    </p:spTree>
    <p:extLst>
      <p:ext uri="{BB962C8B-B14F-4D97-AF65-F5344CB8AC3E}">
        <p14:creationId xmlns:p14="http://schemas.microsoft.com/office/powerpoint/2010/main" val="53820165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Inducing decision trees</a:t>
            </a:r>
          </a:p>
        </p:txBody>
      </p:sp>
      <p:sp>
        <p:nvSpPr>
          <p:cNvPr id="3" name="Content Placeholder 2"/>
          <p:cNvSpPr>
            <a:spLocks noGrp="1"/>
          </p:cNvSpPr>
          <p:nvPr>
            <p:ph idx="1"/>
          </p:nvPr>
        </p:nvSpPr>
        <p:spPr>
          <a:ln>
            <a:miter lim="800000"/>
            <a:headEnd/>
            <a:tailEnd/>
          </a:ln>
        </p:spPr>
        <p:txBody>
          <a:bodyPr>
            <a:normAutofit fontScale="92500" lnSpcReduction="10000"/>
          </a:bodyPr>
          <a:lstStyle/>
          <a:p>
            <a:pPr algn="just">
              <a:lnSpc>
                <a:spcPct val="150000"/>
              </a:lnSpc>
              <a:defRPr/>
            </a:pPr>
            <a:r>
              <a:rPr lang="he-IL" dirty="0" smtClean="0">
                <a:latin typeface="Times New Roman"/>
                <a:ea typeface="Calibri"/>
                <a:cs typeface="David"/>
              </a:rPr>
              <a:t>דוגמה עבור עץ החלטה בוליאני מורכבת מזוג </a:t>
            </a:r>
            <a:r>
              <a:rPr lang="en-US" dirty="0">
                <a:latin typeface="Times New Roman"/>
                <a:ea typeface="Calibri"/>
                <a:cs typeface="David"/>
              </a:rPr>
              <a:t>(</a:t>
            </a:r>
            <a:r>
              <a:rPr lang="en-US" dirty="0" err="1">
                <a:latin typeface="Times New Roman"/>
                <a:ea typeface="Calibri"/>
                <a:cs typeface="David"/>
              </a:rPr>
              <a:t>x,y</a:t>
            </a:r>
            <a:r>
              <a:rPr lang="en-US" dirty="0">
                <a:latin typeface="Times New Roman"/>
                <a:ea typeface="Calibri"/>
                <a:cs typeface="David"/>
              </a:rPr>
              <a:t>)</a:t>
            </a:r>
            <a:r>
              <a:rPr lang="he-IL" dirty="0" smtClean="0">
                <a:latin typeface="Times New Roman"/>
                <a:ea typeface="Calibri"/>
                <a:cs typeface="David"/>
              </a:rPr>
              <a:t> כאשר </a:t>
            </a:r>
            <a:r>
              <a:rPr lang="en-US" dirty="0">
                <a:latin typeface="Times New Roman"/>
                <a:ea typeface="Calibri"/>
                <a:cs typeface="David"/>
              </a:rPr>
              <a:t>x</a:t>
            </a:r>
            <a:r>
              <a:rPr lang="he-IL" dirty="0" smtClean="0">
                <a:latin typeface="Times New Roman"/>
                <a:ea typeface="Calibri"/>
                <a:cs typeface="David"/>
              </a:rPr>
              <a:t> הוא וקטור ערכים עבור תכונות הקלט ו-</a:t>
            </a:r>
            <a:r>
              <a:rPr lang="en-US" dirty="0">
                <a:latin typeface="Times New Roman"/>
                <a:ea typeface="Calibri"/>
                <a:cs typeface="David"/>
              </a:rPr>
              <a:t>y</a:t>
            </a:r>
            <a:r>
              <a:rPr lang="he-IL" dirty="0" smtClean="0">
                <a:latin typeface="Times New Roman"/>
                <a:ea typeface="Calibri"/>
                <a:cs typeface="David"/>
              </a:rPr>
              <a:t> הוא ערך פלט בוליאני יחיד.</a:t>
            </a:r>
            <a:endParaRPr lang="en-US" dirty="0">
              <a:latin typeface="Times New Roman"/>
              <a:ea typeface="Calibri"/>
              <a:cs typeface="David"/>
            </a:endParaRPr>
          </a:p>
          <a:p>
            <a:pPr algn="just">
              <a:lnSpc>
                <a:spcPct val="150000"/>
              </a:lnSpc>
              <a:defRPr/>
            </a:pPr>
            <a:r>
              <a:rPr lang="he-IL" dirty="0" smtClean="0">
                <a:latin typeface="Times New Roman"/>
                <a:ea typeface="Calibri"/>
                <a:cs typeface="David"/>
              </a:rPr>
              <a:t>באיור 18.3 מובאת קבוצת אימון בת 12 דוגמאות עבור בעיית המסעדה. נרצה לבנות עץ החלטה שיהיה עקבי עם הדוגמאות וקטן ככל האפשר.</a:t>
            </a:r>
            <a:endParaRPr lang="en-US" dirty="0">
              <a:latin typeface="Times New Roman"/>
              <a:ea typeface="Calibri"/>
              <a:cs typeface="David"/>
            </a:endParaRPr>
          </a:p>
          <a:p>
            <a:pPr algn="just">
              <a:lnSpc>
                <a:spcPct val="150000"/>
              </a:lnSpc>
              <a:defRPr/>
            </a:pPr>
            <a:r>
              <a:rPr lang="he-IL" dirty="0" smtClean="0">
                <a:latin typeface="Times New Roman"/>
                <a:ea typeface="Calibri"/>
                <a:cs typeface="David"/>
              </a:rPr>
              <a:t>מציאת העץ העקבי הקטן ביותר היא בעיה קשה לפתרון (בעיית </a:t>
            </a:r>
            <a:r>
              <a:rPr lang="en-US" dirty="0" smtClean="0">
                <a:latin typeface="Times New Roman"/>
                <a:ea typeface="Calibri"/>
                <a:cs typeface="David"/>
              </a:rPr>
              <a:t>NPC</a:t>
            </a:r>
            <a:r>
              <a:rPr lang="he-IL" dirty="0" smtClean="0">
                <a:latin typeface="Times New Roman"/>
                <a:ea typeface="Calibri"/>
                <a:cs typeface="David"/>
              </a:rPr>
              <a:t>) שכן אין דרך יעילה לבצע חיפוש בין </a:t>
            </a:r>
            <a:r>
              <a:rPr lang="en-US" dirty="0" smtClean="0">
                <a:highlight>
                  <a:srgbClr val="FFFF00"/>
                </a:highlight>
                <a:latin typeface="David"/>
                <a:ea typeface="Calibri"/>
                <a:cs typeface="David"/>
              </a:rPr>
              <a:t> </a:t>
            </a:r>
            <a:r>
              <a:rPr lang="he-IL" dirty="0" smtClean="0">
                <a:latin typeface="Times New Roman"/>
                <a:ea typeface="Calibri"/>
                <a:cs typeface="David"/>
              </a:rPr>
              <a:t>עצי החלטה. בעזרת יוריסטיקה פשוטה, נוכל למצוא קירוב טוב: עץ עקבי קטן (אך לא בהכרח הקטן ביותר).</a:t>
            </a:r>
            <a:endParaRPr lang="en-US" dirty="0">
              <a:latin typeface="Times New Roman"/>
              <a:ea typeface="Calibri"/>
              <a:cs typeface="David"/>
            </a:endParaRPr>
          </a:p>
          <a:p>
            <a:pPr algn="r" rtl="1" eaLnBrk="1" hangingPunct="1">
              <a:defRPr/>
            </a:pPr>
            <a:endParaRPr lang="en-US" dirty="0" smtClean="0"/>
          </a:p>
        </p:txBody>
      </p:sp>
      <p:sp>
        <p:nvSpPr>
          <p:cNvPr id="2" name="Footer Placeholder 1"/>
          <p:cNvSpPr>
            <a:spLocks noGrp="1"/>
          </p:cNvSpPr>
          <p:nvPr>
            <p:ph type="ftr" sz="quarter" idx="4294967295"/>
          </p:nvPr>
        </p:nvSpPr>
        <p:spPr/>
        <p:txBody>
          <a:bodyPr/>
          <a:lstStyle/>
          <a:p>
            <a:endParaRPr lang="en-US"/>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239</a:t>
            </a:fld>
            <a:endParaRPr lang="en-US"/>
          </a:p>
        </p:txBody>
      </p:sp>
    </p:spTree>
    <p:extLst>
      <p:ext uri="{BB962C8B-B14F-4D97-AF65-F5344CB8AC3E}">
        <p14:creationId xmlns:p14="http://schemas.microsoft.com/office/powerpoint/2010/main" val="42350769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09800" y="304800"/>
            <a:ext cx="7772400" cy="1143000"/>
          </a:xfrm>
        </p:spPr>
        <p:txBody>
          <a:bodyPr>
            <a:normAutofit/>
          </a:bodyPr>
          <a:lstStyle/>
          <a:p>
            <a:r>
              <a:rPr lang="en-US" sz="3600" b="1"/>
              <a:t>Motivation # 1: Analysis Tool (cont’d)</a:t>
            </a:r>
          </a:p>
        </p:txBody>
      </p:sp>
      <p:graphicFrame>
        <p:nvGraphicFramePr>
          <p:cNvPr id="7277" name="Group 109"/>
          <p:cNvGraphicFramePr>
            <a:graphicFrameLocks noGrp="1"/>
          </p:cNvGraphicFramePr>
          <p:nvPr/>
        </p:nvGraphicFramePr>
        <p:xfrm>
          <a:off x="2133600" y="2057400"/>
          <a:ext cx="4038600" cy="2590800"/>
        </p:xfrm>
        <a:graphic>
          <a:graphicData uri="http://schemas.openxmlformats.org/drawingml/2006/table">
            <a:tbl>
              <a:tblPr/>
              <a:tblGrid>
                <a:gridCol w="661988">
                  <a:extLst>
                    <a:ext uri="{9D8B030D-6E8A-4147-A177-3AD203B41FA5}">
                      <a16:colId xmlns:a16="http://schemas.microsoft.com/office/drawing/2014/main" val="20000"/>
                    </a:ext>
                  </a:extLst>
                </a:gridCol>
                <a:gridCol w="476250">
                  <a:extLst>
                    <a:ext uri="{9D8B030D-6E8A-4147-A177-3AD203B41FA5}">
                      <a16:colId xmlns:a16="http://schemas.microsoft.com/office/drawing/2014/main" val="20001"/>
                    </a:ext>
                  </a:extLst>
                </a:gridCol>
                <a:gridCol w="439737">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50863">
                  <a:extLst>
                    <a:ext uri="{9D8B030D-6E8A-4147-A177-3AD203B41FA5}">
                      <a16:colId xmlns:a16="http://schemas.microsoft.com/office/drawing/2014/main" val="20004"/>
                    </a:ext>
                  </a:extLst>
                </a:gridCol>
                <a:gridCol w="587375">
                  <a:extLst>
                    <a:ext uri="{9D8B030D-6E8A-4147-A177-3AD203B41FA5}">
                      <a16:colId xmlns:a16="http://schemas.microsoft.com/office/drawing/2014/main" val="20005"/>
                    </a:ext>
                  </a:extLst>
                </a:gridCol>
                <a:gridCol w="403225">
                  <a:extLst>
                    <a:ext uri="{9D8B030D-6E8A-4147-A177-3AD203B41FA5}">
                      <a16:colId xmlns:a16="http://schemas.microsoft.com/office/drawing/2014/main" val="20006"/>
                    </a:ext>
                  </a:extLst>
                </a:gridCol>
                <a:gridCol w="404812">
                  <a:extLst>
                    <a:ext uri="{9D8B030D-6E8A-4147-A177-3AD203B41FA5}">
                      <a16:colId xmlns:a16="http://schemas.microsoft.com/office/drawing/2014/main" val="20007"/>
                    </a:ext>
                  </a:extLst>
                </a:gridCol>
              </a:tblGrid>
              <a:tr h="250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Times New Roman" pitchFamily="18" charset="0"/>
                        </a:rPr>
                        <a:t>Ex’ple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Times New Roman" pitchFamily="18" charset="0"/>
                        </a:rPr>
                        <a:t>  Bar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Times New Roman" pitchFamily="18" charset="0"/>
                        </a:rPr>
                        <a:t>  Fri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Times New Roman" pitchFamily="18" charset="0"/>
                        </a:rPr>
                        <a:t>  Hun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Times New Roman" pitchFamily="18" charset="0"/>
                        </a:rPr>
                        <a:t>   Pat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Times New Roman" pitchFamily="18" charset="0"/>
                        </a:rPr>
                        <a:t>  Type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Times New Roman" pitchFamily="18" charset="0"/>
                        </a:rPr>
                        <a:t>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Times New Roman" pitchFamily="18" charset="0"/>
                        </a:rPr>
                        <a:t>wait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some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french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70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x4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full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thai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x5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full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french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70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x6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6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x7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70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x8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x9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70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x10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rPr>
                        <a:t>    x11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7279" name="Text Box 111"/>
          <p:cNvSpPr txBox="1">
            <a:spLocks noChangeArrowheads="1"/>
          </p:cNvSpPr>
          <p:nvPr/>
        </p:nvSpPr>
        <p:spPr bwMode="auto">
          <a:xfrm>
            <a:off x="3238500" y="1371600"/>
            <a:ext cx="1409360" cy="369332"/>
          </a:xfrm>
          <a:prstGeom prst="rect">
            <a:avLst/>
          </a:prstGeom>
          <a:solidFill>
            <a:schemeClr val="tx1"/>
          </a:solidFill>
          <a:ln>
            <a:noFill/>
          </a:ln>
          <a:effectLst/>
          <a:extLst/>
        </p:spPr>
        <p:txBody>
          <a:bodyPr wrap="none">
            <a:spAutoFit/>
          </a:bodyPr>
          <a:lstStyle/>
          <a:p>
            <a:pPr algn="l" rtl="0"/>
            <a:r>
              <a:rPr lang="en-US" b="1" dirty="0">
                <a:solidFill>
                  <a:prstClr val="black"/>
                </a:solidFill>
                <a:latin typeface="Century Schoolbook"/>
              </a:rPr>
              <a:t>Sales data</a:t>
            </a:r>
          </a:p>
        </p:txBody>
      </p:sp>
      <p:grpSp>
        <p:nvGrpSpPr>
          <p:cNvPr id="7298" name="Group 130"/>
          <p:cNvGrpSpPr>
            <a:grpSpLocks/>
          </p:cNvGrpSpPr>
          <p:nvPr/>
        </p:nvGrpSpPr>
        <p:grpSpPr bwMode="auto">
          <a:xfrm>
            <a:off x="3200400" y="3886202"/>
            <a:ext cx="5943600" cy="1865313"/>
            <a:chOff x="1056" y="2448"/>
            <a:chExt cx="3744" cy="1175"/>
          </a:xfrm>
        </p:grpSpPr>
        <p:sp>
          <p:nvSpPr>
            <p:cNvPr id="7294" name="Line 126"/>
            <p:cNvSpPr>
              <a:spLocks noChangeShapeType="1"/>
            </p:cNvSpPr>
            <p:nvPr/>
          </p:nvSpPr>
          <p:spPr bwMode="auto">
            <a:xfrm flipH="1">
              <a:off x="3360" y="2448"/>
              <a:ext cx="960" cy="624"/>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rtl="0"/>
              <a:endParaRPr lang="en-US">
                <a:solidFill>
                  <a:prstClr val="black"/>
                </a:solidFill>
                <a:latin typeface="Century Schoolbook"/>
              </a:endParaRPr>
            </a:p>
          </p:txBody>
        </p:sp>
        <p:sp>
          <p:nvSpPr>
            <p:cNvPr id="7295" name="Text Box 127"/>
            <p:cNvSpPr txBox="1">
              <a:spLocks noChangeArrowheads="1"/>
            </p:cNvSpPr>
            <p:nvPr/>
          </p:nvSpPr>
          <p:spPr bwMode="auto">
            <a:xfrm>
              <a:off x="1056" y="3216"/>
              <a:ext cx="3744" cy="40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dirty="0">
                  <a:solidFill>
                    <a:prstClr val="black"/>
                  </a:solidFill>
                  <a:latin typeface="Century Schoolbook"/>
                </a:rPr>
                <a:t>“</a:t>
              </a:r>
              <a:r>
                <a:rPr lang="en-US" b="1" dirty="0">
                  <a:solidFill>
                    <a:prstClr val="black"/>
                  </a:solidFill>
                  <a:latin typeface="Century Schoolbook"/>
                </a:rPr>
                <a:t>if</a:t>
              </a:r>
              <a:r>
                <a:rPr lang="en-US" dirty="0">
                  <a:solidFill>
                    <a:prstClr val="black"/>
                  </a:solidFill>
                  <a:latin typeface="Century Schoolbook"/>
                </a:rPr>
                <a:t> buyer is male &amp; and age between 24-35 &amp; married </a:t>
              </a:r>
            </a:p>
            <a:p>
              <a:pPr algn="l" rtl="0"/>
              <a:r>
                <a:rPr lang="en-US" dirty="0">
                  <a:solidFill>
                    <a:prstClr val="black"/>
                  </a:solidFill>
                  <a:latin typeface="Century Schoolbook"/>
                </a:rPr>
                <a:t>  </a:t>
              </a:r>
              <a:r>
                <a:rPr lang="en-US" b="1" dirty="0">
                  <a:solidFill>
                    <a:prstClr val="black"/>
                  </a:solidFill>
                  <a:latin typeface="Century Schoolbook"/>
                </a:rPr>
                <a:t>then</a:t>
              </a:r>
              <a:r>
                <a:rPr lang="en-US" dirty="0">
                  <a:solidFill>
                    <a:prstClr val="black"/>
                  </a:solidFill>
                  <a:latin typeface="Century Schoolbook"/>
                </a:rPr>
                <a:t> he buys sport magazines” </a:t>
              </a:r>
            </a:p>
          </p:txBody>
        </p:sp>
      </p:grpSp>
      <p:grpSp>
        <p:nvGrpSpPr>
          <p:cNvPr id="7297" name="Group 129"/>
          <p:cNvGrpSpPr>
            <a:grpSpLocks/>
          </p:cNvGrpSpPr>
          <p:nvPr/>
        </p:nvGrpSpPr>
        <p:grpSpPr bwMode="auto">
          <a:xfrm>
            <a:off x="6477001" y="1641476"/>
            <a:ext cx="3502025" cy="2473325"/>
            <a:chOff x="3120" y="1034"/>
            <a:chExt cx="2206" cy="1558"/>
          </a:xfrm>
        </p:grpSpPr>
        <p:sp>
          <p:nvSpPr>
            <p:cNvPr id="7278" name="AutoShape 110"/>
            <p:cNvSpPr>
              <a:spLocks noChangeArrowheads="1"/>
            </p:cNvSpPr>
            <p:nvPr/>
          </p:nvSpPr>
          <p:spPr bwMode="auto">
            <a:xfrm>
              <a:off x="3120" y="1632"/>
              <a:ext cx="864" cy="960"/>
            </a:xfrm>
            <a:prstGeom prst="rightArrow">
              <a:avLst>
                <a:gd name="adj1" fmla="val 50000"/>
                <a:gd name="adj2"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a:r>
                <a:rPr lang="en-US">
                  <a:solidFill>
                    <a:prstClr val="white"/>
                  </a:solidFill>
                  <a:latin typeface="Century Schoolbook"/>
                </a:rPr>
                <a:t>induction</a:t>
              </a:r>
            </a:p>
          </p:txBody>
        </p:sp>
        <p:sp>
          <p:nvSpPr>
            <p:cNvPr id="7281" name="Oval 113"/>
            <p:cNvSpPr>
              <a:spLocks noChangeArrowheads="1"/>
            </p:cNvSpPr>
            <p:nvPr/>
          </p:nvSpPr>
          <p:spPr bwMode="auto">
            <a:xfrm>
              <a:off x="4656" y="1440"/>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solidFill>
                  <a:prstClr val="black"/>
                </a:solidFill>
                <a:latin typeface="Century Schoolbook"/>
              </a:endParaRPr>
            </a:p>
          </p:txBody>
        </p:sp>
        <p:sp>
          <p:nvSpPr>
            <p:cNvPr id="7282" name="Oval 114"/>
            <p:cNvSpPr>
              <a:spLocks noChangeArrowheads="1"/>
            </p:cNvSpPr>
            <p:nvPr/>
          </p:nvSpPr>
          <p:spPr bwMode="auto">
            <a:xfrm>
              <a:off x="4512" y="1824"/>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solidFill>
                  <a:prstClr val="black"/>
                </a:solidFill>
                <a:latin typeface="Century Schoolbook"/>
              </a:endParaRPr>
            </a:p>
          </p:txBody>
        </p:sp>
        <p:sp>
          <p:nvSpPr>
            <p:cNvPr id="7283" name="Oval 115"/>
            <p:cNvSpPr>
              <a:spLocks noChangeArrowheads="1"/>
            </p:cNvSpPr>
            <p:nvPr/>
          </p:nvSpPr>
          <p:spPr bwMode="auto">
            <a:xfrm>
              <a:off x="4848" y="1824"/>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solidFill>
                  <a:prstClr val="black"/>
                </a:solidFill>
                <a:latin typeface="Century Schoolbook"/>
              </a:endParaRPr>
            </a:p>
          </p:txBody>
        </p:sp>
        <p:sp>
          <p:nvSpPr>
            <p:cNvPr id="7284" name="Oval 116"/>
            <p:cNvSpPr>
              <a:spLocks noChangeArrowheads="1"/>
            </p:cNvSpPr>
            <p:nvPr/>
          </p:nvSpPr>
          <p:spPr bwMode="auto">
            <a:xfrm>
              <a:off x="4320" y="2256"/>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solidFill>
                  <a:prstClr val="black"/>
                </a:solidFill>
                <a:latin typeface="Century Schoolbook"/>
              </a:endParaRPr>
            </a:p>
          </p:txBody>
        </p:sp>
        <p:sp>
          <p:nvSpPr>
            <p:cNvPr id="7285" name="Oval 117"/>
            <p:cNvSpPr>
              <a:spLocks noChangeArrowheads="1"/>
            </p:cNvSpPr>
            <p:nvPr/>
          </p:nvSpPr>
          <p:spPr bwMode="auto">
            <a:xfrm>
              <a:off x="4560" y="2256"/>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solidFill>
                  <a:prstClr val="black"/>
                </a:solidFill>
                <a:latin typeface="Century Schoolbook"/>
              </a:endParaRPr>
            </a:p>
          </p:txBody>
        </p:sp>
        <p:sp>
          <p:nvSpPr>
            <p:cNvPr id="7286" name="Oval 118"/>
            <p:cNvSpPr>
              <a:spLocks noChangeArrowheads="1"/>
            </p:cNvSpPr>
            <p:nvPr/>
          </p:nvSpPr>
          <p:spPr bwMode="auto">
            <a:xfrm>
              <a:off x="4752" y="2256"/>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solidFill>
                  <a:prstClr val="black"/>
                </a:solidFill>
                <a:latin typeface="Century Schoolbook"/>
              </a:endParaRPr>
            </a:p>
          </p:txBody>
        </p:sp>
        <p:sp>
          <p:nvSpPr>
            <p:cNvPr id="7287" name="Oval 119"/>
            <p:cNvSpPr>
              <a:spLocks noChangeArrowheads="1"/>
            </p:cNvSpPr>
            <p:nvPr/>
          </p:nvSpPr>
          <p:spPr bwMode="auto">
            <a:xfrm>
              <a:off x="5040" y="2256"/>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rtl="0"/>
              <a:endParaRPr lang="en-US">
                <a:solidFill>
                  <a:prstClr val="black"/>
                </a:solidFill>
                <a:latin typeface="Century Schoolbook"/>
              </a:endParaRPr>
            </a:p>
          </p:txBody>
        </p:sp>
        <p:sp>
          <p:nvSpPr>
            <p:cNvPr id="7288" name="Line 120"/>
            <p:cNvSpPr>
              <a:spLocks noChangeShapeType="1"/>
            </p:cNvSpPr>
            <p:nvPr/>
          </p:nvSpPr>
          <p:spPr bwMode="auto">
            <a:xfrm flipH="1">
              <a:off x="4560" y="1584"/>
              <a:ext cx="96"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rtl="0"/>
              <a:endParaRPr lang="en-US">
                <a:solidFill>
                  <a:prstClr val="black"/>
                </a:solidFill>
                <a:latin typeface="Century Schoolbook"/>
              </a:endParaRPr>
            </a:p>
          </p:txBody>
        </p:sp>
        <p:sp>
          <p:nvSpPr>
            <p:cNvPr id="7289" name="Line 121"/>
            <p:cNvSpPr>
              <a:spLocks noChangeShapeType="1"/>
            </p:cNvSpPr>
            <p:nvPr/>
          </p:nvSpPr>
          <p:spPr bwMode="auto">
            <a:xfrm>
              <a:off x="4752" y="1584"/>
              <a:ext cx="144"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rtl="0"/>
              <a:endParaRPr lang="en-US">
                <a:solidFill>
                  <a:prstClr val="black"/>
                </a:solidFill>
                <a:latin typeface="Century Schoolbook"/>
              </a:endParaRPr>
            </a:p>
          </p:txBody>
        </p:sp>
        <p:sp>
          <p:nvSpPr>
            <p:cNvPr id="7290" name="Line 122"/>
            <p:cNvSpPr>
              <a:spLocks noChangeShapeType="1"/>
            </p:cNvSpPr>
            <p:nvPr/>
          </p:nvSpPr>
          <p:spPr bwMode="auto">
            <a:xfrm flipH="1">
              <a:off x="4368" y="1968"/>
              <a:ext cx="144"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rtl="0"/>
              <a:endParaRPr lang="en-US">
                <a:solidFill>
                  <a:prstClr val="black"/>
                </a:solidFill>
                <a:latin typeface="Century Schoolbook"/>
              </a:endParaRPr>
            </a:p>
          </p:txBody>
        </p:sp>
        <p:sp>
          <p:nvSpPr>
            <p:cNvPr id="7291" name="Line 123"/>
            <p:cNvSpPr>
              <a:spLocks noChangeShapeType="1"/>
            </p:cNvSpPr>
            <p:nvPr/>
          </p:nvSpPr>
          <p:spPr bwMode="auto">
            <a:xfrm>
              <a:off x="4560" y="1968"/>
              <a:ext cx="4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rtl="0"/>
              <a:endParaRPr lang="en-US">
                <a:solidFill>
                  <a:prstClr val="black"/>
                </a:solidFill>
                <a:latin typeface="Century Schoolbook"/>
              </a:endParaRPr>
            </a:p>
          </p:txBody>
        </p:sp>
        <p:sp>
          <p:nvSpPr>
            <p:cNvPr id="7292" name="Line 124"/>
            <p:cNvSpPr>
              <a:spLocks noChangeShapeType="1"/>
            </p:cNvSpPr>
            <p:nvPr/>
          </p:nvSpPr>
          <p:spPr bwMode="auto">
            <a:xfrm flipH="1">
              <a:off x="4800" y="1968"/>
              <a:ext cx="9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rtl="0"/>
              <a:endParaRPr lang="en-US">
                <a:solidFill>
                  <a:prstClr val="black"/>
                </a:solidFill>
                <a:latin typeface="Century Schoolbook"/>
              </a:endParaRPr>
            </a:p>
          </p:txBody>
        </p:sp>
        <p:sp>
          <p:nvSpPr>
            <p:cNvPr id="7293" name="Line 125"/>
            <p:cNvSpPr>
              <a:spLocks noChangeShapeType="1"/>
            </p:cNvSpPr>
            <p:nvPr/>
          </p:nvSpPr>
          <p:spPr bwMode="auto">
            <a:xfrm>
              <a:off x="4944" y="1920"/>
              <a:ext cx="144"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rtl="0"/>
              <a:endParaRPr lang="en-US">
                <a:solidFill>
                  <a:prstClr val="black"/>
                </a:solidFill>
                <a:latin typeface="Century Schoolbook"/>
              </a:endParaRPr>
            </a:p>
          </p:txBody>
        </p:sp>
        <p:sp>
          <p:nvSpPr>
            <p:cNvPr id="7296" name="Text Box 128"/>
            <p:cNvSpPr txBox="1">
              <a:spLocks noChangeArrowheads="1"/>
            </p:cNvSpPr>
            <p:nvPr/>
          </p:nvSpPr>
          <p:spPr bwMode="auto">
            <a:xfrm>
              <a:off x="4166" y="1034"/>
              <a:ext cx="1160" cy="23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b="1" dirty="0">
                  <a:solidFill>
                    <a:prstClr val="black"/>
                  </a:solidFill>
                  <a:latin typeface="Century Schoolbook"/>
                </a:rPr>
                <a:t>Decision Tree</a:t>
              </a:r>
            </a:p>
          </p:txBody>
        </p:sp>
      </p:grpSp>
    </p:spTree>
    <p:extLst>
      <p:ext uri="{BB962C8B-B14F-4D97-AF65-F5344CB8AC3E}">
        <p14:creationId xmlns:p14="http://schemas.microsoft.com/office/powerpoint/2010/main" val="3218843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2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latin typeface="Comic Sans MS" pitchFamily="66" charset="0"/>
              </a:rPr>
              <a:t>Hypothesis spaces</a:t>
            </a:r>
          </a:p>
        </p:txBody>
      </p:sp>
      <p:sp>
        <p:nvSpPr>
          <p:cNvPr id="49155" name="Rectangle 3"/>
          <p:cNvSpPr>
            <a:spLocks noGrp="1" noChangeArrowheads="1"/>
          </p:cNvSpPr>
          <p:nvPr>
            <p:ph type="body" idx="1"/>
          </p:nvPr>
        </p:nvSpPr>
        <p:spPr/>
        <p:txBody>
          <a:bodyPr/>
          <a:lstStyle/>
          <a:p>
            <a:pPr eaLnBrk="1" hangingPunct="1">
              <a:buFontTx/>
              <a:buNone/>
            </a:pPr>
            <a:r>
              <a:rPr lang="en-US" sz="2000" u="sng">
                <a:solidFill>
                  <a:srgbClr val="CC0099"/>
                </a:solidFill>
                <a:latin typeface="Comic Sans MS" pitchFamily="66" charset="0"/>
              </a:rPr>
              <a:t>How many distinct decision trees with </a:t>
            </a:r>
            <a:r>
              <a:rPr lang="en-US" sz="2000" i="1" u="sng">
                <a:solidFill>
                  <a:srgbClr val="CC0099"/>
                </a:solidFill>
                <a:latin typeface="Comic Sans MS" pitchFamily="66" charset="0"/>
              </a:rPr>
              <a:t>n</a:t>
            </a:r>
            <a:r>
              <a:rPr lang="en-US" sz="2000" u="sng">
                <a:solidFill>
                  <a:srgbClr val="CC0099"/>
                </a:solidFill>
                <a:latin typeface="Comic Sans MS" pitchFamily="66" charset="0"/>
              </a:rPr>
              <a:t> Boolean attributes?</a:t>
            </a:r>
          </a:p>
          <a:p>
            <a:pPr eaLnBrk="1" hangingPunct="1">
              <a:buFontTx/>
              <a:buNone/>
            </a:pPr>
            <a:r>
              <a:rPr lang="en-US" sz="2000">
                <a:latin typeface="Comic Sans MS" pitchFamily="66" charset="0"/>
              </a:rPr>
              <a:t>= number of Boolean functions</a:t>
            </a:r>
          </a:p>
          <a:p>
            <a:pPr eaLnBrk="1" hangingPunct="1">
              <a:buFontTx/>
              <a:buNone/>
            </a:pPr>
            <a:r>
              <a:rPr lang="en-US" sz="2000">
                <a:latin typeface="Comic Sans MS" pitchFamily="66" charset="0"/>
              </a:rPr>
              <a:t>= number of distinct truth tables with 2</a:t>
            </a:r>
            <a:r>
              <a:rPr lang="en-US" sz="2000" baseline="30000">
                <a:latin typeface="Comic Sans MS" pitchFamily="66" charset="0"/>
              </a:rPr>
              <a:t>n</a:t>
            </a:r>
            <a:r>
              <a:rPr lang="en-US" sz="2000">
                <a:latin typeface="Comic Sans MS" pitchFamily="66" charset="0"/>
              </a:rPr>
              <a:t> rows = 2</a:t>
            </a:r>
            <a:r>
              <a:rPr lang="en-US" sz="2000" baseline="30000">
                <a:latin typeface="Comic Sans MS" pitchFamily="66" charset="0"/>
              </a:rPr>
              <a:t>2</a:t>
            </a:r>
            <a:r>
              <a:rPr lang="en-US" sz="2000" baseline="60000">
                <a:latin typeface="Comic Sans MS" pitchFamily="66" charset="0"/>
              </a:rPr>
              <a:t>n</a:t>
            </a:r>
          </a:p>
          <a:p>
            <a:pPr eaLnBrk="1" hangingPunct="1"/>
            <a:endParaRPr lang="en-US" sz="2000">
              <a:latin typeface="Comic Sans MS" pitchFamily="66" charset="0"/>
            </a:endParaRPr>
          </a:p>
          <a:p>
            <a:pPr eaLnBrk="1" hangingPunct="1"/>
            <a:r>
              <a:rPr lang="en-US" sz="2000">
                <a:latin typeface="Comic Sans MS" pitchFamily="66" charset="0"/>
              </a:rPr>
              <a:t>E.g., with 6 Boolean attributes, there are 18,446,744,073,709,551,616 trees</a:t>
            </a:r>
          </a:p>
        </p:txBody>
      </p:sp>
      <p:sp>
        <p:nvSpPr>
          <p:cNvPr id="2" name="Footer Placeholder 1"/>
          <p:cNvSpPr>
            <a:spLocks noGrp="1"/>
          </p:cNvSpPr>
          <p:nvPr>
            <p:ph type="ftr" sz="quarter" idx="4294967295"/>
          </p:nvPr>
        </p:nvSpPr>
        <p:spPr/>
        <p:txBody>
          <a:bodyPr/>
          <a:lstStyle/>
          <a:p>
            <a:endParaRPr lang="en-US"/>
          </a:p>
        </p:txBody>
      </p:sp>
      <p:sp>
        <p:nvSpPr>
          <p:cNvPr id="3" name="Slide Number Placeholder 2"/>
          <p:cNvSpPr>
            <a:spLocks noGrp="1"/>
          </p:cNvSpPr>
          <p:nvPr>
            <p:ph type="sldNum" sz="quarter" idx="4294967295"/>
          </p:nvPr>
        </p:nvSpPr>
        <p:spPr/>
        <p:txBody>
          <a:bodyPr/>
          <a:lstStyle/>
          <a:p>
            <a:fld id="{6EDAB462-8378-4A72-B037-15DB491BC9D5}" type="slidenum">
              <a:rPr lang="en-US" smtClean="0"/>
              <a:pPr/>
              <a:t>240</a:t>
            </a:fld>
            <a:endParaRPr lang="en-US"/>
          </a:p>
        </p:txBody>
      </p:sp>
    </p:spTree>
    <p:extLst>
      <p:ext uri="{BB962C8B-B14F-4D97-AF65-F5344CB8AC3E}">
        <p14:creationId xmlns:p14="http://schemas.microsoft.com/office/powerpoint/2010/main" val="79278161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latin typeface="Comic Sans MS" pitchFamily="66" charset="0"/>
              </a:rPr>
              <a:t>Hypothesis spaces</a:t>
            </a:r>
          </a:p>
        </p:txBody>
      </p:sp>
      <p:sp>
        <p:nvSpPr>
          <p:cNvPr id="50179" name="Rectangle 3"/>
          <p:cNvSpPr>
            <a:spLocks noGrp="1" noChangeArrowheads="1"/>
          </p:cNvSpPr>
          <p:nvPr>
            <p:ph type="body" idx="1"/>
          </p:nvPr>
        </p:nvSpPr>
        <p:spPr/>
        <p:txBody>
          <a:bodyPr>
            <a:normAutofit lnSpcReduction="10000"/>
          </a:bodyPr>
          <a:lstStyle/>
          <a:p>
            <a:pPr eaLnBrk="1" hangingPunct="1">
              <a:lnSpc>
                <a:spcPct val="80000"/>
              </a:lnSpc>
              <a:buFontTx/>
              <a:buNone/>
            </a:pPr>
            <a:r>
              <a:rPr lang="en-US" sz="2000" u="sng">
                <a:solidFill>
                  <a:srgbClr val="CC0099"/>
                </a:solidFill>
                <a:latin typeface="Comic Sans MS" pitchFamily="66" charset="0"/>
              </a:rPr>
              <a:t>How many distinct decision trees with </a:t>
            </a:r>
            <a:r>
              <a:rPr lang="en-US" sz="2000" i="1" u="sng">
                <a:solidFill>
                  <a:srgbClr val="CC0099"/>
                </a:solidFill>
                <a:latin typeface="Comic Sans MS" pitchFamily="66" charset="0"/>
              </a:rPr>
              <a:t>n</a:t>
            </a:r>
            <a:r>
              <a:rPr lang="en-US" sz="2000" u="sng">
                <a:solidFill>
                  <a:srgbClr val="CC0099"/>
                </a:solidFill>
                <a:latin typeface="Comic Sans MS" pitchFamily="66" charset="0"/>
              </a:rPr>
              <a:t> Boolean attributes?</a:t>
            </a:r>
          </a:p>
          <a:p>
            <a:pPr eaLnBrk="1" hangingPunct="1">
              <a:lnSpc>
                <a:spcPct val="80000"/>
              </a:lnSpc>
              <a:buFontTx/>
              <a:buNone/>
            </a:pPr>
            <a:r>
              <a:rPr lang="en-US" sz="2000">
                <a:latin typeface="Comic Sans MS" pitchFamily="66" charset="0"/>
              </a:rPr>
              <a:t>= number of Boolean functions</a:t>
            </a:r>
          </a:p>
          <a:p>
            <a:pPr eaLnBrk="1" hangingPunct="1">
              <a:lnSpc>
                <a:spcPct val="80000"/>
              </a:lnSpc>
              <a:buFontTx/>
              <a:buNone/>
            </a:pPr>
            <a:r>
              <a:rPr lang="en-US" sz="2000">
                <a:latin typeface="Comic Sans MS" pitchFamily="66" charset="0"/>
              </a:rPr>
              <a:t>= number of distinct truth tables with 2</a:t>
            </a:r>
            <a:r>
              <a:rPr lang="en-US" sz="2000" baseline="30000">
                <a:latin typeface="Comic Sans MS" pitchFamily="66" charset="0"/>
              </a:rPr>
              <a:t>n</a:t>
            </a:r>
            <a:r>
              <a:rPr lang="en-US" sz="2000">
                <a:latin typeface="Comic Sans MS" pitchFamily="66" charset="0"/>
              </a:rPr>
              <a:t> rows = 2</a:t>
            </a:r>
            <a:r>
              <a:rPr lang="en-US" sz="2000" baseline="30000">
                <a:latin typeface="Comic Sans MS" pitchFamily="66" charset="0"/>
              </a:rPr>
              <a:t>2</a:t>
            </a:r>
            <a:r>
              <a:rPr lang="en-US" sz="2000" baseline="60000">
                <a:latin typeface="Comic Sans MS" pitchFamily="66" charset="0"/>
              </a:rPr>
              <a:t>n</a:t>
            </a:r>
          </a:p>
          <a:p>
            <a:pPr eaLnBrk="1" hangingPunct="1">
              <a:lnSpc>
                <a:spcPct val="80000"/>
              </a:lnSpc>
            </a:pPr>
            <a:endParaRPr lang="en-US" sz="2000">
              <a:latin typeface="Comic Sans MS" pitchFamily="66" charset="0"/>
            </a:endParaRPr>
          </a:p>
          <a:p>
            <a:pPr eaLnBrk="1" hangingPunct="1">
              <a:lnSpc>
                <a:spcPct val="80000"/>
              </a:lnSpc>
            </a:pPr>
            <a:r>
              <a:rPr lang="en-US" sz="2000">
                <a:latin typeface="Comic Sans MS" pitchFamily="66" charset="0"/>
              </a:rPr>
              <a:t>E.g., with 6 Boolean attributes, there are 18,446,744,073,709,551,616 trees</a:t>
            </a:r>
          </a:p>
          <a:p>
            <a:pPr eaLnBrk="1" hangingPunct="1">
              <a:lnSpc>
                <a:spcPct val="80000"/>
              </a:lnSpc>
              <a:buFontTx/>
              <a:buNone/>
            </a:pPr>
            <a:endParaRPr lang="en-US" sz="2000" u="sng">
              <a:solidFill>
                <a:srgbClr val="CC0099"/>
              </a:solidFill>
              <a:latin typeface="Comic Sans MS" pitchFamily="66" charset="0"/>
            </a:endParaRPr>
          </a:p>
          <a:p>
            <a:pPr eaLnBrk="1" hangingPunct="1">
              <a:lnSpc>
                <a:spcPct val="80000"/>
              </a:lnSpc>
              <a:buFontTx/>
              <a:buNone/>
            </a:pPr>
            <a:r>
              <a:rPr lang="en-US" sz="2000" u="sng">
                <a:solidFill>
                  <a:srgbClr val="CC0099"/>
                </a:solidFill>
                <a:latin typeface="Comic Sans MS" pitchFamily="66" charset="0"/>
              </a:rPr>
              <a:t>How many purely conjunctive hypotheses (e.g., </a:t>
            </a:r>
            <a:r>
              <a:rPr lang="en-US" sz="2000" i="1" u="sng">
                <a:solidFill>
                  <a:srgbClr val="CC0099"/>
                </a:solidFill>
                <a:latin typeface="Comic Sans MS" pitchFamily="66" charset="0"/>
              </a:rPr>
              <a:t>Hungry </a:t>
            </a:r>
            <a:r>
              <a:rPr lang="en-US" sz="2000" u="sng">
                <a:solidFill>
                  <a:srgbClr val="CC0099"/>
                </a:solidFill>
                <a:latin typeface="Comic Sans MS" pitchFamily="66" charset="0"/>
                <a:sym typeface="Symbol" pitchFamily="18" charset="2"/>
              </a:rPr>
              <a:t> </a:t>
            </a:r>
            <a:r>
              <a:rPr lang="en-US" sz="2000" i="1" u="sng">
                <a:solidFill>
                  <a:srgbClr val="CC0099"/>
                </a:solidFill>
                <a:latin typeface="Comic Sans MS" pitchFamily="66" charset="0"/>
              </a:rPr>
              <a:t>Rain</a:t>
            </a:r>
            <a:r>
              <a:rPr lang="en-US" sz="2000" u="sng">
                <a:solidFill>
                  <a:srgbClr val="CC0099"/>
                </a:solidFill>
                <a:latin typeface="Comic Sans MS" pitchFamily="66" charset="0"/>
              </a:rPr>
              <a:t>)?</a:t>
            </a:r>
          </a:p>
          <a:p>
            <a:pPr eaLnBrk="1" hangingPunct="1">
              <a:lnSpc>
                <a:spcPct val="80000"/>
              </a:lnSpc>
            </a:pPr>
            <a:r>
              <a:rPr lang="en-US" sz="2000">
                <a:latin typeface="Comic Sans MS" pitchFamily="66" charset="0"/>
              </a:rPr>
              <a:t>Each attribute can be in (positive), in (negative), or out</a:t>
            </a:r>
          </a:p>
          <a:p>
            <a:pPr lvl="1" eaLnBrk="1" hangingPunct="1">
              <a:lnSpc>
                <a:spcPct val="80000"/>
              </a:lnSpc>
              <a:buFontTx/>
              <a:buNone/>
            </a:pPr>
            <a:r>
              <a:rPr lang="en-US" sz="1800">
                <a:latin typeface="Comic Sans MS" pitchFamily="66" charset="0"/>
                <a:sym typeface="Symbol" pitchFamily="18" charset="2"/>
              </a:rPr>
              <a:t>		 </a:t>
            </a:r>
            <a:r>
              <a:rPr lang="en-US" sz="1800">
                <a:latin typeface="Comic Sans MS" pitchFamily="66" charset="0"/>
              </a:rPr>
              <a:t>3</a:t>
            </a:r>
            <a:r>
              <a:rPr lang="en-US" sz="1800" baseline="30000">
                <a:latin typeface="Comic Sans MS" pitchFamily="66" charset="0"/>
              </a:rPr>
              <a:t>n</a:t>
            </a:r>
            <a:r>
              <a:rPr lang="en-US" sz="1800">
                <a:latin typeface="Comic Sans MS" pitchFamily="66" charset="0"/>
              </a:rPr>
              <a:t> distinct conjunctive hypotheses</a:t>
            </a:r>
          </a:p>
          <a:p>
            <a:pPr eaLnBrk="1" hangingPunct="1">
              <a:lnSpc>
                <a:spcPct val="80000"/>
              </a:lnSpc>
            </a:pPr>
            <a:r>
              <a:rPr lang="en-US" sz="2000">
                <a:latin typeface="Comic Sans MS" pitchFamily="66" charset="0"/>
              </a:rPr>
              <a:t>More expressive hypothesis space:</a:t>
            </a:r>
          </a:p>
          <a:p>
            <a:pPr lvl="1" eaLnBrk="1" hangingPunct="1">
              <a:lnSpc>
                <a:spcPct val="80000"/>
              </a:lnSpc>
            </a:pPr>
            <a:r>
              <a:rPr lang="en-US" sz="1800">
                <a:latin typeface="Comic Sans MS" pitchFamily="66" charset="0"/>
              </a:rPr>
              <a:t>increases chance that target function can be expressed</a:t>
            </a:r>
          </a:p>
          <a:p>
            <a:pPr lvl="1" eaLnBrk="1" hangingPunct="1">
              <a:lnSpc>
                <a:spcPct val="80000"/>
              </a:lnSpc>
            </a:pPr>
            <a:r>
              <a:rPr lang="en-US" sz="1800">
                <a:latin typeface="Comic Sans MS" pitchFamily="66" charset="0"/>
              </a:rPr>
              <a:t>increases number of hypotheses consistent with training set</a:t>
            </a:r>
          </a:p>
          <a:p>
            <a:pPr lvl="1" eaLnBrk="1" hangingPunct="1">
              <a:lnSpc>
                <a:spcPct val="80000"/>
              </a:lnSpc>
              <a:buFontTx/>
              <a:buNone/>
            </a:pPr>
            <a:r>
              <a:rPr lang="en-US" sz="1800">
                <a:latin typeface="Comic Sans MS" pitchFamily="66" charset="0"/>
                <a:sym typeface="Symbol" pitchFamily="18" charset="2"/>
              </a:rPr>
              <a:t>		</a:t>
            </a:r>
            <a:r>
              <a:rPr lang="en-US" sz="1800">
                <a:latin typeface="Comic Sans MS" pitchFamily="66" charset="0"/>
                <a:cs typeface="Arial" pitchFamily="34" charset="0"/>
              </a:rPr>
              <a:t> </a:t>
            </a:r>
            <a:r>
              <a:rPr lang="en-US" sz="1800">
                <a:latin typeface="Comic Sans MS" pitchFamily="66" charset="0"/>
              </a:rPr>
              <a:t>may get worse predictions</a:t>
            </a:r>
          </a:p>
        </p:txBody>
      </p:sp>
      <p:sp>
        <p:nvSpPr>
          <p:cNvPr id="2" name="Footer Placeholder 1"/>
          <p:cNvSpPr>
            <a:spLocks noGrp="1"/>
          </p:cNvSpPr>
          <p:nvPr>
            <p:ph type="ftr" sz="quarter" idx="4294967295"/>
          </p:nvPr>
        </p:nvSpPr>
        <p:spPr/>
        <p:txBody>
          <a:bodyPr/>
          <a:lstStyle/>
          <a:p>
            <a:endParaRPr lang="en-US"/>
          </a:p>
        </p:txBody>
      </p:sp>
      <p:sp>
        <p:nvSpPr>
          <p:cNvPr id="3" name="Slide Number Placeholder 2"/>
          <p:cNvSpPr>
            <a:spLocks noGrp="1"/>
          </p:cNvSpPr>
          <p:nvPr>
            <p:ph type="sldNum" sz="quarter" idx="4294967295"/>
          </p:nvPr>
        </p:nvSpPr>
        <p:spPr/>
        <p:txBody>
          <a:bodyPr/>
          <a:lstStyle/>
          <a:p>
            <a:fld id="{6EDAB462-8378-4A72-B037-15DB491BC9D5}" type="slidenum">
              <a:rPr lang="en-US" smtClean="0"/>
              <a:pPr/>
              <a:t>241</a:t>
            </a:fld>
            <a:endParaRPr lang="en-US"/>
          </a:p>
        </p:txBody>
      </p:sp>
    </p:spTree>
    <p:extLst>
      <p:ext uri="{BB962C8B-B14F-4D97-AF65-F5344CB8AC3E}">
        <p14:creationId xmlns:p14="http://schemas.microsoft.com/office/powerpoint/2010/main" val="1072446996"/>
      </p:ext>
    </p:extLst>
  </p:cSld>
  <p:clrMapOvr>
    <a:masterClrMapping/>
  </p:clrMapOv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smtClean="0">
                <a:latin typeface="Comic Sans MS" pitchFamily="66" charset="0"/>
              </a:rPr>
              <a:t>Hypothesis spaces</a:t>
            </a:r>
            <a:endParaRPr lang="en-US" smtClean="0"/>
          </a:p>
        </p:txBody>
      </p:sp>
      <p:sp>
        <p:nvSpPr>
          <p:cNvPr id="3" name="Content Placeholder 2"/>
          <p:cNvSpPr>
            <a:spLocks noGrp="1"/>
          </p:cNvSpPr>
          <p:nvPr>
            <p:ph idx="1"/>
          </p:nvPr>
        </p:nvSpPr>
        <p:spPr/>
        <p:txBody>
          <a:bodyPr>
            <a:normAutofit/>
          </a:bodyPr>
          <a:lstStyle/>
          <a:p>
            <a:pPr algn="just">
              <a:lnSpc>
                <a:spcPct val="150000"/>
              </a:lnSpc>
              <a:defRPr/>
            </a:pPr>
            <a:r>
              <a:rPr lang="he-IL" dirty="0" smtClean="0">
                <a:latin typeface="Times New Roman"/>
                <a:ea typeface="Calibri"/>
                <a:cs typeface="David"/>
              </a:rPr>
              <a:t>האלגוריתם ללמידת עץ החלטה (</a:t>
            </a:r>
            <a:r>
              <a:rPr lang="en-US" dirty="0">
                <a:latin typeface="Times New Roman"/>
                <a:ea typeface="Calibri"/>
                <a:cs typeface="Times New Roman"/>
              </a:rPr>
              <a:t>Decision Tree Learning</a:t>
            </a:r>
            <a:r>
              <a:rPr lang="he-IL" dirty="0" smtClean="0">
                <a:latin typeface="Times New Roman"/>
                <a:ea typeface="Calibri"/>
                <a:cs typeface="David"/>
              </a:rPr>
              <a:t>) פועל בעזרת אסטרטגיה חמדנית של הפרד ומשול:</a:t>
            </a:r>
            <a:endParaRPr lang="en-US" dirty="0">
              <a:latin typeface="Times New Roman"/>
              <a:ea typeface="Calibri"/>
              <a:cs typeface="David"/>
            </a:endParaRPr>
          </a:p>
          <a:p>
            <a:pPr lvl="1">
              <a:lnSpc>
                <a:spcPct val="150000"/>
              </a:lnSpc>
              <a:defRPr/>
            </a:pPr>
            <a:r>
              <a:rPr lang="he-IL" dirty="0" smtClean="0">
                <a:latin typeface="Times New Roman"/>
                <a:ea typeface="Calibri"/>
                <a:cs typeface="David"/>
              </a:rPr>
              <a:t>בחר תמיד את התכונה החשובה (המשמעותית) כלומר להפרדה הטובה ביותר) בתור השורש של ה(תת-)עץ.</a:t>
            </a:r>
            <a:endParaRPr lang="en-US" dirty="0">
              <a:latin typeface="Times New Roman"/>
              <a:ea typeface="Calibri"/>
              <a:cs typeface="David"/>
            </a:endParaRPr>
          </a:p>
          <a:p>
            <a:pPr lvl="1">
              <a:lnSpc>
                <a:spcPct val="150000"/>
              </a:lnSpc>
              <a:defRPr/>
            </a:pPr>
            <a:r>
              <a:rPr lang="he-IL" dirty="0" smtClean="0">
                <a:latin typeface="Times New Roman"/>
                <a:ea typeface="Calibri"/>
                <a:cs typeface="David"/>
              </a:rPr>
              <a:t>בחירה זו מחלקת את הבעיה לתת-בעיות קטנות יותר שאותן ניתן לפתור באופן רקורסיבי.</a:t>
            </a:r>
            <a:endParaRPr lang="en-US" dirty="0">
              <a:latin typeface="Times New Roman"/>
              <a:ea typeface="Calibri"/>
              <a:cs typeface="David"/>
            </a:endParaRPr>
          </a:p>
          <a:p>
            <a:pPr algn="r" rtl="1" eaLnBrk="1" hangingPunct="1">
              <a:defRPr/>
            </a:pPr>
            <a:endParaRPr lang="en-US" dirty="0" smtClean="0"/>
          </a:p>
        </p:txBody>
      </p:sp>
      <p:sp>
        <p:nvSpPr>
          <p:cNvPr id="2" name="Footer Placeholder 1"/>
          <p:cNvSpPr>
            <a:spLocks noGrp="1"/>
          </p:cNvSpPr>
          <p:nvPr>
            <p:ph type="ftr" sz="quarter" idx="4294967295"/>
          </p:nvPr>
        </p:nvSpPr>
        <p:spPr/>
        <p:txBody>
          <a:bodyPr/>
          <a:lstStyle/>
          <a:p>
            <a:endParaRPr lang="en-US"/>
          </a:p>
        </p:txBody>
      </p:sp>
      <p:sp>
        <p:nvSpPr>
          <p:cNvPr id="4" name="Slide Number Placeholder 3"/>
          <p:cNvSpPr>
            <a:spLocks noGrp="1"/>
          </p:cNvSpPr>
          <p:nvPr>
            <p:ph type="sldNum" sz="quarter" idx="4294967295"/>
          </p:nvPr>
        </p:nvSpPr>
        <p:spPr/>
        <p:txBody>
          <a:bodyPr/>
          <a:lstStyle/>
          <a:p>
            <a:fld id="{6EDAB462-8378-4A72-B037-15DB491BC9D5}" type="slidenum">
              <a:rPr lang="en-US" smtClean="0"/>
              <a:pPr/>
              <a:t>242</a:t>
            </a:fld>
            <a:endParaRPr lang="en-US"/>
          </a:p>
        </p:txBody>
      </p:sp>
    </p:spTree>
    <p:extLst>
      <p:ext uri="{BB962C8B-B14F-4D97-AF65-F5344CB8AC3E}">
        <p14:creationId xmlns:p14="http://schemas.microsoft.com/office/powerpoint/2010/main" val="295425411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he-IL" dirty="0" smtClean="0"/>
              <a:t>תרגול</a:t>
            </a:r>
            <a:endParaRPr lang="en-US" dirty="0"/>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27126097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dirty="0" smtClean="0"/>
              <a:t>עץ לפי אנטרופיה</a:t>
            </a:r>
            <a:endParaRPr lang="en-US" dirty="0"/>
          </a:p>
        </p:txBody>
      </p:sp>
      <p:sp>
        <p:nvSpPr>
          <p:cNvPr id="4" name="Footer Placeholder 3"/>
          <p:cNvSpPr>
            <a:spLocks noGrp="1"/>
          </p:cNvSpPr>
          <p:nvPr>
            <p:ph type="ftr" sz="quarter" idx="11"/>
          </p:nvPr>
        </p:nvSpPr>
        <p:spPr/>
        <p:txBody>
          <a:bodyPr/>
          <a:lstStyle/>
          <a:p>
            <a:endParaRPr lang="he-IL"/>
          </a:p>
        </p:txBody>
      </p:sp>
      <p:graphicFrame>
        <p:nvGraphicFramePr>
          <p:cNvPr id="5" name="Object 32"/>
          <p:cNvGraphicFramePr>
            <a:graphicFrameLocks noChangeAspect="1"/>
          </p:cNvGraphicFramePr>
          <p:nvPr/>
        </p:nvGraphicFramePr>
        <p:xfrm>
          <a:off x="379090" y="2902598"/>
          <a:ext cx="11555735" cy="1470041"/>
        </p:xfrm>
        <a:graphic>
          <a:graphicData uri="http://schemas.openxmlformats.org/presentationml/2006/ole">
            <mc:AlternateContent xmlns:mc="http://schemas.openxmlformats.org/markup-compatibility/2006">
              <mc:Choice xmlns:v="urn:schemas-microsoft-com:vml" Requires="v">
                <p:oleObj spid="_x0000_s438278" name="Equation" r:id="rId3" imgW="3593880" imgH="457200" progId="Equation.3">
                  <p:embed/>
                </p:oleObj>
              </mc:Choice>
              <mc:Fallback>
                <p:oleObj name="Equation" r:id="rId3" imgW="3593880" imgH="457200" progId="Equation.3">
                  <p:embed/>
                  <p:pic>
                    <p:nvPicPr>
                      <p:cNvPr id="5"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90" y="2902598"/>
                        <a:ext cx="11555735" cy="1470041"/>
                      </a:xfrm>
                      <a:prstGeom prst="rect">
                        <a:avLst/>
                      </a:prstGeom>
                      <a:solidFill>
                        <a:schemeClr val="tx1"/>
                      </a:solidFill>
                      <a:ln>
                        <a:noFill/>
                      </a:ln>
                      <a:effectLst/>
                      <a:extLst/>
                    </p:spPr>
                  </p:pic>
                </p:oleObj>
              </mc:Fallback>
            </mc:AlternateContent>
          </a:graphicData>
        </a:graphic>
      </p:graphicFrame>
    </p:spTree>
    <p:extLst>
      <p:ext uri="{BB962C8B-B14F-4D97-AF65-F5344CB8AC3E}">
        <p14:creationId xmlns:p14="http://schemas.microsoft.com/office/powerpoint/2010/main" val="335328542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865" name="Group 105"/>
          <p:cNvGraphicFramePr>
            <a:graphicFrameLocks noGrp="1"/>
          </p:cNvGraphicFramePr>
          <p:nvPr/>
        </p:nvGraphicFramePr>
        <p:xfrm>
          <a:off x="3211514" y="144463"/>
          <a:ext cx="7229475" cy="5526406"/>
        </p:xfrm>
        <a:graphic>
          <a:graphicData uri="http://schemas.openxmlformats.org/drawingml/2006/table">
            <a:tbl>
              <a:tblPr/>
              <a:tblGrid>
                <a:gridCol w="2409825">
                  <a:extLst>
                    <a:ext uri="{9D8B030D-6E8A-4147-A177-3AD203B41FA5}">
                      <a16:colId xmlns:a16="http://schemas.microsoft.com/office/drawing/2014/main" val="20000"/>
                    </a:ext>
                  </a:extLst>
                </a:gridCol>
                <a:gridCol w="1281112">
                  <a:extLst>
                    <a:ext uri="{9D8B030D-6E8A-4147-A177-3AD203B41FA5}">
                      <a16:colId xmlns:a16="http://schemas.microsoft.com/office/drawing/2014/main" val="20001"/>
                    </a:ext>
                  </a:extLst>
                </a:gridCol>
                <a:gridCol w="1319213">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276350">
                  <a:extLst>
                    <a:ext uri="{9D8B030D-6E8A-4147-A177-3AD203B41FA5}">
                      <a16:colId xmlns:a16="http://schemas.microsoft.com/office/drawing/2014/main" val="20004"/>
                    </a:ext>
                  </a:extLst>
                </a:gridCol>
              </a:tblGrid>
              <a:tr h="712788">
                <a:tc>
                  <a:txBody>
                    <a:bodyPr/>
                    <a:lstStyle>
                      <a:lvl1pPr marL="342900" indent="-342900">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marL="742950" indent="-285750">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marL="1143000" indent="-228600">
                        <a:spcBef>
                          <a:spcPct val="20000"/>
                        </a:spcBef>
                        <a:buClr>
                          <a:schemeClr val="tx2"/>
                        </a:buClr>
                        <a:defRPr sz="2000">
                          <a:solidFill>
                            <a:schemeClr val="tx1"/>
                          </a:solidFill>
                          <a:latin typeface="Verdana" panose="020B0604030504040204" pitchFamily="34" charset="0"/>
                        </a:defRPr>
                      </a:lvl3pPr>
                      <a:lvl4pPr marL="1600200" indent="-228600">
                        <a:spcBef>
                          <a:spcPct val="20000"/>
                        </a:spcBef>
                        <a:buClr>
                          <a:schemeClr val="hlink"/>
                        </a:buClr>
                        <a:defRPr>
                          <a:solidFill>
                            <a:schemeClr val="tx1"/>
                          </a:solidFill>
                          <a:latin typeface="Verdana" panose="020B0604030504040204" pitchFamily="34" charset="0"/>
                        </a:defRPr>
                      </a:lvl4pPr>
                      <a:lvl5pPr marL="2057400" indent="-228600">
                        <a:spcBef>
                          <a:spcPct val="20000"/>
                        </a:spcBef>
                        <a:buClr>
                          <a:schemeClr val="tx1"/>
                        </a:buClr>
                        <a:buSzPct val="85000"/>
                        <a:defRPr>
                          <a:solidFill>
                            <a:schemeClr val="tx1"/>
                          </a:solidFill>
                          <a:latin typeface="Verdana" panose="020B0604030504040204" pitchFamily="34" charset="0"/>
                        </a:defRPr>
                      </a:lvl5pPr>
                      <a:lvl6pPr marL="2514600" indent="-228600"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marL="2971800" indent="-228600"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marL="3429000" indent="-228600"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marL="3886200" indent="-228600"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342900" marR="0" lvl="0" indent="-342900" algn="ctr" defTabSz="914400" rtl="0" eaLnBrk="0" fontAlgn="base" latinLnBrk="0" hangingPunct="0">
                        <a:lnSpc>
                          <a:spcPct val="100000"/>
                        </a:lnSpc>
                        <a:spcBef>
                          <a:spcPct val="0"/>
                        </a:spcBef>
                        <a:spcAft>
                          <a:spcPct val="0"/>
                        </a:spcAft>
                        <a:buClr>
                          <a:schemeClr val="folHlink"/>
                        </a:buClr>
                        <a:buSzPct val="75000"/>
                        <a:buFont typeface="Wingdings" panose="05000000000000000000" pitchFamily="2" charset="2"/>
                        <a:buNone/>
                        <a:tabLst/>
                      </a:pPr>
                      <a:r>
                        <a:rPr kumimoji="0" lang="en-US" altLang="he-IL" sz="3600" b="0" i="0" u="none" strike="noStrike" cap="none" normalizeH="0" baseline="0" smtClean="0">
                          <a:ln>
                            <a:noFill/>
                          </a:ln>
                          <a:solidFill>
                            <a:schemeClr val="tx1"/>
                          </a:solidFill>
                          <a:effectLst/>
                          <a:latin typeface="Verdana" panose="020B0604030504040204" pitchFamily="34" charset="0"/>
                        </a:rPr>
                        <a:t>Person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400" b="0" i="0" u="none" strike="noStrike" cap="none" normalizeH="0" baseline="0" smtClean="0">
                          <a:ln>
                            <a:noFill/>
                          </a:ln>
                          <a:solidFill>
                            <a:schemeClr val="tx1"/>
                          </a:solidFill>
                          <a:effectLst/>
                          <a:latin typeface="Verdana" panose="020B0604030504040204" pitchFamily="34" charset="0"/>
                        </a:rPr>
                        <a:t>Hair Length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400" b="0" i="0" u="none" strike="noStrike" cap="none" normalizeH="0" baseline="0" smtClean="0">
                          <a:ln>
                            <a:noFill/>
                          </a:ln>
                          <a:solidFill>
                            <a:schemeClr val="tx1"/>
                          </a:solidFill>
                          <a:effectLst/>
                          <a:latin typeface="Verdana" panose="020B0604030504040204" pitchFamily="34" charset="0"/>
                        </a:rPr>
                        <a:t>Weight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400" b="0" i="0" u="none" strike="noStrike" cap="none" normalizeH="0" baseline="0" smtClean="0">
                          <a:ln>
                            <a:noFill/>
                          </a:ln>
                          <a:solidFill>
                            <a:schemeClr val="tx1"/>
                          </a:solidFill>
                          <a:effectLst/>
                          <a:latin typeface="Verdana" panose="020B0604030504040204" pitchFamily="34" charset="0"/>
                        </a:rPr>
                        <a:t>Age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400" b="0" i="0" u="none" strike="noStrike" cap="none" normalizeH="0" baseline="0" smtClean="0">
                          <a:ln>
                            <a:noFill/>
                          </a:ln>
                          <a:solidFill>
                            <a:schemeClr val="tx1"/>
                          </a:solidFill>
                          <a:effectLst/>
                          <a:latin typeface="Verdana" panose="020B0604030504040204" pitchFamily="34" charset="0"/>
                        </a:rPr>
                        <a:t>Class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5463">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        Homer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250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36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smtClean="0">
                          <a:ln>
                            <a:noFill/>
                          </a:ln>
                          <a:solidFill>
                            <a:srgbClr val="0000FF"/>
                          </a:solidFill>
                          <a:effectLst/>
                          <a:latin typeface="Verdana" panose="020B0604030504040204" pitchFamily="34" charset="0"/>
                        </a:rPr>
                        <a:t>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3875">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Marge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150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34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smtClean="0">
                          <a:ln>
                            <a:noFill/>
                          </a:ln>
                          <a:solidFill>
                            <a:srgbClr val="FF0000"/>
                          </a:solidFill>
                          <a:effectLst/>
                          <a:latin typeface="Verdana" panose="020B0604030504040204" pitchFamily="34" charset="0"/>
                        </a:rPr>
                        <a:t>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3875">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Bart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90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smtClean="0">
                          <a:ln>
                            <a:noFill/>
                          </a:ln>
                          <a:solidFill>
                            <a:srgbClr val="0000FF"/>
                          </a:solidFill>
                          <a:effectLst/>
                          <a:latin typeface="Verdana" panose="020B0604030504040204" pitchFamily="34" charset="0"/>
                        </a:rPr>
                        <a:t>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2288">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Lisa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78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smtClean="0">
                          <a:ln>
                            <a:noFill/>
                          </a:ln>
                          <a:solidFill>
                            <a:srgbClr val="FF0000"/>
                          </a:solidFill>
                          <a:effectLst/>
                          <a:latin typeface="Verdana" panose="020B0604030504040204" pitchFamily="34" charset="0"/>
                        </a:rPr>
                        <a:t>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3875">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Maggie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smtClean="0">
                          <a:ln>
                            <a:noFill/>
                          </a:ln>
                          <a:solidFill>
                            <a:srgbClr val="FF0000"/>
                          </a:solidFill>
                          <a:effectLst/>
                          <a:latin typeface="Verdana" panose="020B0604030504040204" pitchFamily="34" charset="0"/>
                        </a:rPr>
                        <a:t>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3875">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Abe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170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70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smtClean="0">
                          <a:ln>
                            <a:noFill/>
                          </a:ln>
                          <a:solidFill>
                            <a:srgbClr val="0000FF"/>
                          </a:solidFill>
                          <a:effectLst/>
                          <a:latin typeface="Verdana" panose="020B0604030504040204" pitchFamily="34" charset="0"/>
                        </a:rPr>
                        <a:t>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5">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Selma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160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41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smtClean="0">
                          <a:ln>
                            <a:noFill/>
                          </a:ln>
                          <a:solidFill>
                            <a:srgbClr val="FF0000"/>
                          </a:solidFill>
                          <a:effectLst/>
                          <a:latin typeface="Verdana" panose="020B0604030504040204" pitchFamily="34" charset="0"/>
                        </a:rPr>
                        <a:t>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8475">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Otto</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180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38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smtClean="0">
                          <a:ln>
                            <a:noFill/>
                          </a:ln>
                          <a:solidFill>
                            <a:srgbClr val="0000FF"/>
                          </a:solidFill>
                          <a:effectLst/>
                          <a:latin typeface="Verdana" panose="020B0604030504040204" pitchFamily="34" charset="0"/>
                        </a:rPr>
                        <a:t>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96888">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Krusty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200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45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smtClean="0">
                          <a:ln>
                            <a:noFill/>
                          </a:ln>
                          <a:solidFill>
                            <a:srgbClr val="0000FF"/>
                          </a:solidFill>
                          <a:effectLst/>
                          <a:latin typeface="Verdana" panose="020B0604030504040204" pitchFamily="34" charset="0"/>
                        </a:rPr>
                        <a:t>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17830" name="Rectangle 70"/>
          <p:cNvSpPr>
            <a:spLocks noChangeArrowheads="1"/>
          </p:cNvSpPr>
          <p:nvPr/>
        </p:nvSpPr>
        <p:spPr bwMode="auto">
          <a:xfrm>
            <a:off x="4719639" y="1100138"/>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he-IL"/>
          </a:p>
        </p:txBody>
      </p:sp>
      <p:sp>
        <p:nvSpPr>
          <p:cNvPr id="117831" name="Rectangle 71"/>
          <p:cNvSpPr>
            <a:spLocks noChangeArrowheads="1"/>
          </p:cNvSpPr>
          <p:nvPr/>
        </p:nvSpPr>
        <p:spPr bwMode="auto">
          <a:xfrm>
            <a:off x="4719639" y="1100138"/>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he-IL"/>
          </a:p>
        </p:txBody>
      </p:sp>
      <p:sp>
        <p:nvSpPr>
          <p:cNvPr id="117832" name="Rectangle 72"/>
          <p:cNvSpPr>
            <a:spLocks noChangeArrowheads="1"/>
          </p:cNvSpPr>
          <p:nvPr/>
        </p:nvSpPr>
        <p:spPr bwMode="auto">
          <a:xfrm>
            <a:off x="4719639" y="1100138"/>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he-IL"/>
          </a:p>
        </p:txBody>
      </p:sp>
      <p:sp>
        <p:nvSpPr>
          <p:cNvPr id="117833" name="Rectangle 73"/>
          <p:cNvSpPr>
            <a:spLocks noChangeArrowheads="1"/>
          </p:cNvSpPr>
          <p:nvPr/>
        </p:nvSpPr>
        <p:spPr bwMode="auto">
          <a:xfrm>
            <a:off x="4719639" y="1100138"/>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he-IL"/>
          </a:p>
        </p:txBody>
      </p:sp>
      <p:sp>
        <p:nvSpPr>
          <p:cNvPr id="117834" name="Rectangle 74"/>
          <p:cNvSpPr>
            <a:spLocks noChangeArrowheads="1"/>
          </p:cNvSpPr>
          <p:nvPr/>
        </p:nvSpPr>
        <p:spPr bwMode="auto">
          <a:xfrm>
            <a:off x="4719639" y="1100138"/>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he-IL"/>
          </a:p>
        </p:txBody>
      </p:sp>
      <p:sp>
        <p:nvSpPr>
          <p:cNvPr id="117835" name="Rectangle 75"/>
          <p:cNvSpPr>
            <a:spLocks noChangeArrowheads="1"/>
          </p:cNvSpPr>
          <p:nvPr/>
        </p:nvSpPr>
        <p:spPr bwMode="auto">
          <a:xfrm>
            <a:off x="4719639" y="1100138"/>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he-IL"/>
          </a:p>
        </p:txBody>
      </p:sp>
      <p:sp>
        <p:nvSpPr>
          <p:cNvPr id="117836" name="Rectangle 76"/>
          <p:cNvSpPr>
            <a:spLocks noChangeArrowheads="1"/>
          </p:cNvSpPr>
          <p:nvPr/>
        </p:nvSpPr>
        <p:spPr bwMode="auto">
          <a:xfrm>
            <a:off x="4719639" y="1100138"/>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he-IL"/>
          </a:p>
        </p:txBody>
      </p:sp>
      <p:sp>
        <p:nvSpPr>
          <p:cNvPr id="117837" name="Rectangle 77"/>
          <p:cNvSpPr>
            <a:spLocks noChangeArrowheads="1"/>
          </p:cNvSpPr>
          <p:nvPr/>
        </p:nvSpPr>
        <p:spPr bwMode="auto">
          <a:xfrm>
            <a:off x="4719639" y="1100138"/>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he-IL"/>
          </a:p>
        </p:txBody>
      </p:sp>
      <p:grpSp>
        <p:nvGrpSpPr>
          <p:cNvPr id="117838" name="Group 78"/>
          <p:cNvGrpSpPr>
            <a:grpSpLocks/>
          </p:cNvGrpSpPr>
          <p:nvPr/>
        </p:nvGrpSpPr>
        <p:grpSpPr bwMode="auto">
          <a:xfrm>
            <a:off x="3598864" y="1014413"/>
            <a:ext cx="566737" cy="4667250"/>
            <a:chOff x="1011" y="744"/>
            <a:chExt cx="423" cy="3469"/>
          </a:xfrm>
        </p:grpSpPr>
        <p:pic>
          <p:nvPicPr>
            <p:cNvPr id="117839" name="Picture 79" descr="homer"/>
            <p:cNvPicPr>
              <a:picLocks noChangeAspect="1" noChangeArrowheads="1"/>
            </p:cNvPicPr>
            <p:nvPr/>
          </p:nvPicPr>
          <p:blipFill>
            <a:blip r:embed="rId2">
              <a:clrChange>
                <a:clrFrom>
                  <a:srgbClr val="65CBFF"/>
                </a:clrFrom>
                <a:clrTo>
                  <a:srgbClr val="65CBFF">
                    <a:alpha val="0"/>
                  </a:srgbClr>
                </a:clrTo>
              </a:clrChange>
              <a:extLst>
                <a:ext uri="{28A0092B-C50C-407E-A947-70E740481C1C}">
                  <a14:useLocalDpi xmlns:a14="http://schemas.microsoft.com/office/drawing/2010/main" val="0"/>
                </a:ext>
              </a:extLst>
            </a:blip>
            <a:srcRect b="42667"/>
            <a:stretch>
              <a:fillRect/>
            </a:stretch>
          </p:blipFill>
          <p:spPr bwMode="auto">
            <a:xfrm>
              <a:off x="1019" y="744"/>
              <a:ext cx="406" cy="370"/>
            </a:xfrm>
            <a:prstGeom prst="rect">
              <a:avLst/>
            </a:prstGeom>
            <a:noFill/>
            <a:extLst>
              <a:ext uri="{909E8E84-426E-40DD-AFC4-6F175D3DCCD1}">
                <a14:hiddenFill xmlns:a14="http://schemas.microsoft.com/office/drawing/2010/main">
                  <a:solidFill>
                    <a:srgbClr val="FFFFFF"/>
                  </a:solidFill>
                </a14:hiddenFill>
              </a:ext>
            </a:extLst>
          </p:spPr>
        </p:pic>
        <p:pic>
          <p:nvPicPr>
            <p:cNvPr id="117840" name="Picture 80" descr="marge"/>
            <p:cNvPicPr>
              <a:picLocks noChangeAspect="1" noChangeArrowheads="1"/>
            </p:cNvPicPr>
            <p:nvPr/>
          </p:nvPicPr>
          <p:blipFill>
            <a:blip r:embed="rId3">
              <a:clrChange>
                <a:clrFrom>
                  <a:srgbClr val="65CBFF"/>
                </a:clrFrom>
                <a:clrTo>
                  <a:srgbClr val="65CBFF">
                    <a:alpha val="0"/>
                  </a:srgbClr>
                </a:clrTo>
              </a:clrChange>
              <a:extLst>
                <a:ext uri="{28A0092B-C50C-407E-A947-70E740481C1C}">
                  <a14:useLocalDpi xmlns:a14="http://schemas.microsoft.com/office/drawing/2010/main" val="0"/>
                </a:ext>
              </a:extLst>
            </a:blip>
            <a:srcRect b="40851"/>
            <a:stretch>
              <a:fillRect/>
            </a:stretch>
          </p:blipFill>
          <p:spPr bwMode="auto">
            <a:xfrm>
              <a:off x="1019" y="1099"/>
              <a:ext cx="415" cy="402"/>
            </a:xfrm>
            <a:prstGeom prst="rect">
              <a:avLst/>
            </a:prstGeom>
            <a:noFill/>
            <a:extLst>
              <a:ext uri="{909E8E84-426E-40DD-AFC4-6F175D3DCCD1}">
                <a14:hiddenFill xmlns:a14="http://schemas.microsoft.com/office/drawing/2010/main">
                  <a:solidFill>
                    <a:srgbClr val="FFFFFF"/>
                  </a:solidFill>
                </a14:hiddenFill>
              </a:ext>
            </a:extLst>
          </p:spPr>
        </p:pic>
        <p:pic>
          <p:nvPicPr>
            <p:cNvPr id="117841" name="Picture 81" descr="bart"/>
            <p:cNvPicPr>
              <a:picLocks noChangeAspect="1" noChangeArrowheads="1"/>
            </p:cNvPicPr>
            <p:nvPr/>
          </p:nvPicPr>
          <p:blipFill>
            <a:blip r:embed="rId4">
              <a:clrChange>
                <a:clrFrom>
                  <a:srgbClr val="65CBFF"/>
                </a:clrFrom>
                <a:clrTo>
                  <a:srgbClr val="65CBFF">
                    <a:alpha val="0"/>
                  </a:srgbClr>
                </a:clrTo>
              </a:clrChange>
              <a:extLst>
                <a:ext uri="{28A0092B-C50C-407E-A947-70E740481C1C}">
                  <a14:useLocalDpi xmlns:a14="http://schemas.microsoft.com/office/drawing/2010/main" val="0"/>
                </a:ext>
              </a:extLst>
            </a:blip>
            <a:srcRect b="42667"/>
            <a:stretch>
              <a:fillRect/>
            </a:stretch>
          </p:blipFill>
          <p:spPr bwMode="auto">
            <a:xfrm>
              <a:off x="1019" y="1501"/>
              <a:ext cx="409" cy="367"/>
            </a:xfrm>
            <a:prstGeom prst="rect">
              <a:avLst/>
            </a:prstGeom>
            <a:noFill/>
            <a:extLst>
              <a:ext uri="{909E8E84-426E-40DD-AFC4-6F175D3DCCD1}">
                <a14:hiddenFill xmlns:a14="http://schemas.microsoft.com/office/drawing/2010/main">
                  <a:solidFill>
                    <a:srgbClr val="FFFFFF"/>
                  </a:solidFill>
                </a14:hiddenFill>
              </a:ext>
            </a:extLst>
          </p:spPr>
        </p:pic>
        <p:pic>
          <p:nvPicPr>
            <p:cNvPr id="117842" name="Picture 82" descr="lisa"/>
            <p:cNvPicPr>
              <a:picLocks noChangeAspect="1" noChangeArrowheads="1"/>
            </p:cNvPicPr>
            <p:nvPr/>
          </p:nvPicPr>
          <p:blipFill>
            <a:blip r:embed="rId5">
              <a:clrChange>
                <a:clrFrom>
                  <a:srgbClr val="65CBFF"/>
                </a:clrFrom>
                <a:clrTo>
                  <a:srgbClr val="65CBFF">
                    <a:alpha val="0"/>
                  </a:srgbClr>
                </a:clrTo>
              </a:clrChange>
              <a:extLst>
                <a:ext uri="{28A0092B-C50C-407E-A947-70E740481C1C}">
                  <a14:useLocalDpi xmlns:a14="http://schemas.microsoft.com/office/drawing/2010/main" val="0"/>
                </a:ext>
              </a:extLst>
            </a:blip>
            <a:srcRect b="42667"/>
            <a:stretch>
              <a:fillRect/>
            </a:stretch>
          </p:blipFill>
          <p:spPr bwMode="auto">
            <a:xfrm>
              <a:off x="1019" y="1884"/>
              <a:ext cx="392" cy="374"/>
            </a:xfrm>
            <a:prstGeom prst="rect">
              <a:avLst/>
            </a:prstGeom>
            <a:noFill/>
            <a:extLst>
              <a:ext uri="{909E8E84-426E-40DD-AFC4-6F175D3DCCD1}">
                <a14:hiddenFill xmlns:a14="http://schemas.microsoft.com/office/drawing/2010/main">
                  <a:solidFill>
                    <a:srgbClr val="FFFFFF"/>
                  </a:solidFill>
                </a14:hiddenFill>
              </a:ext>
            </a:extLst>
          </p:spPr>
        </p:pic>
        <p:pic>
          <p:nvPicPr>
            <p:cNvPr id="117843" name="Picture 83" descr="maggie"/>
            <p:cNvPicPr>
              <a:picLocks noChangeAspect="1" noChangeArrowheads="1"/>
            </p:cNvPicPr>
            <p:nvPr/>
          </p:nvPicPr>
          <p:blipFill>
            <a:blip r:embed="rId6">
              <a:clrChange>
                <a:clrFrom>
                  <a:srgbClr val="65CBFF"/>
                </a:clrFrom>
                <a:clrTo>
                  <a:srgbClr val="65CBFF">
                    <a:alpha val="0"/>
                  </a:srgbClr>
                </a:clrTo>
              </a:clrChange>
              <a:extLst>
                <a:ext uri="{28A0092B-C50C-407E-A947-70E740481C1C}">
                  <a14:useLocalDpi xmlns:a14="http://schemas.microsoft.com/office/drawing/2010/main" val="0"/>
                </a:ext>
              </a:extLst>
            </a:blip>
            <a:srcRect b="40851"/>
            <a:stretch>
              <a:fillRect/>
            </a:stretch>
          </p:blipFill>
          <p:spPr bwMode="auto">
            <a:xfrm>
              <a:off x="1019" y="2258"/>
              <a:ext cx="399" cy="401"/>
            </a:xfrm>
            <a:prstGeom prst="rect">
              <a:avLst/>
            </a:prstGeom>
            <a:noFill/>
            <a:extLst>
              <a:ext uri="{909E8E84-426E-40DD-AFC4-6F175D3DCCD1}">
                <a14:hiddenFill xmlns:a14="http://schemas.microsoft.com/office/drawing/2010/main">
                  <a:solidFill>
                    <a:srgbClr val="FFFFFF"/>
                  </a:solidFill>
                </a14:hiddenFill>
              </a:ext>
            </a:extLst>
          </p:spPr>
        </p:pic>
        <p:pic>
          <p:nvPicPr>
            <p:cNvPr id="117844" name="Picture 84" descr="grandpa"/>
            <p:cNvPicPr>
              <a:picLocks noChangeAspect="1" noChangeArrowheads="1"/>
            </p:cNvPicPr>
            <p:nvPr/>
          </p:nvPicPr>
          <p:blipFill>
            <a:blip r:embed="rId7">
              <a:clrChange>
                <a:clrFrom>
                  <a:srgbClr val="65CBFF"/>
                </a:clrFrom>
                <a:clrTo>
                  <a:srgbClr val="65CBFF">
                    <a:alpha val="0"/>
                  </a:srgbClr>
                </a:clrTo>
              </a:clrChange>
              <a:extLst>
                <a:ext uri="{28A0092B-C50C-407E-A947-70E740481C1C}">
                  <a14:useLocalDpi xmlns:a14="http://schemas.microsoft.com/office/drawing/2010/main" val="0"/>
                </a:ext>
              </a:extLst>
            </a:blip>
            <a:srcRect r="3369" b="41739"/>
            <a:stretch>
              <a:fillRect/>
            </a:stretch>
          </p:blipFill>
          <p:spPr bwMode="auto">
            <a:xfrm>
              <a:off x="1019" y="2677"/>
              <a:ext cx="397" cy="388"/>
            </a:xfrm>
            <a:prstGeom prst="rect">
              <a:avLst/>
            </a:prstGeom>
            <a:noFill/>
            <a:extLst>
              <a:ext uri="{909E8E84-426E-40DD-AFC4-6F175D3DCCD1}">
                <a14:hiddenFill xmlns:a14="http://schemas.microsoft.com/office/drawing/2010/main">
                  <a:solidFill>
                    <a:srgbClr val="FFFFFF"/>
                  </a:solidFill>
                </a14:hiddenFill>
              </a:ext>
            </a:extLst>
          </p:spPr>
        </p:pic>
        <p:pic>
          <p:nvPicPr>
            <p:cNvPr id="117845" name="Picture 85" descr="patty"/>
            <p:cNvPicPr>
              <a:picLocks noChangeAspect="1" noChangeArrowheads="1"/>
            </p:cNvPicPr>
            <p:nvPr/>
          </p:nvPicPr>
          <p:blipFill>
            <a:blip r:embed="rId8">
              <a:clrChange>
                <a:clrFrom>
                  <a:srgbClr val="65CBFF"/>
                </a:clrFrom>
                <a:clrTo>
                  <a:srgbClr val="65CBFF">
                    <a:alpha val="0"/>
                  </a:srgbClr>
                </a:clrTo>
              </a:clrChange>
              <a:extLst>
                <a:ext uri="{28A0092B-C50C-407E-A947-70E740481C1C}">
                  <a14:useLocalDpi xmlns:a14="http://schemas.microsoft.com/office/drawing/2010/main" val="0"/>
                </a:ext>
              </a:extLst>
            </a:blip>
            <a:srcRect r="1685" b="41739"/>
            <a:stretch>
              <a:fillRect/>
            </a:stretch>
          </p:blipFill>
          <p:spPr bwMode="auto">
            <a:xfrm>
              <a:off x="1019" y="3060"/>
              <a:ext cx="403" cy="384"/>
            </a:xfrm>
            <a:prstGeom prst="rect">
              <a:avLst/>
            </a:prstGeom>
            <a:noFill/>
            <a:extLst>
              <a:ext uri="{909E8E84-426E-40DD-AFC4-6F175D3DCCD1}">
                <a14:hiddenFill xmlns:a14="http://schemas.microsoft.com/office/drawing/2010/main">
                  <a:solidFill>
                    <a:srgbClr val="FFFFFF"/>
                  </a:solidFill>
                </a14:hiddenFill>
              </a:ext>
            </a:extLst>
          </p:spPr>
        </p:pic>
        <p:pic>
          <p:nvPicPr>
            <p:cNvPr id="117846" name="Picture 86" descr="otto"/>
            <p:cNvPicPr>
              <a:picLocks noChangeAspect="1" noChangeArrowheads="1"/>
            </p:cNvPicPr>
            <p:nvPr/>
          </p:nvPicPr>
          <p:blipFill>
            <a:blip r:embed="rId9">
              <a:clrChange>
                <a:clrFrom>
                  <a:srgbClr val="65CBFF"/>
                </a:clrFrom>
                <a:clrTo>
                  <a:srgbClr val="65CBFF">
                    <a:alpha val="0"/>
                  </a:srgbClr>
                </a:clrTo>
              </a:clrChange>
              <a:extLst>
                <a:ext uri="{28A0092B-C50C-407E-A947-70E740481C1C}">
                  <a14:useLocalDpi xmlns:a14="http://schemas.microsoft.com/office/drawing/2010/main" val="0"/>
                </a:ext>
              </a:extLst>
            </a:blip>
            <a:srcRect l="10521" r="13150" b="41290"/>
            <a:stretch>
              <a:fillRect/>
            </a:stretch>
          </p:blipFill>
          <p:spPr bwMode="auto">
            <a:xfrm>
              <a:off x="1017" y="3443"/>
              <a:ext cx="403" cy="392"/>
            </a:xfrm>
            <a:prstGeom prst="rect">
              <a:avLst/>
            </a:prstGeom>
            <a:noFill/>
            <a:extLst>
              <a:ext uri="{909E8E84-426E-40DD-AFC4-6F175D3DCCD1}">
                <a14:hiddenFill xmlns:a14="http://schemas.microsoft.com/office/drawing/2010/main">
                  <a:solidFill>
                    <a:srgbClr val="FFFFFF"/>
                  </a:solidFill>
                </a14:hiddenFill>
              </a:ext>
            </a:extLst>
          </p:spPr>
        </p:pic>
        <p:pic>
          <p:nvPicPr>
            <p:cNvPr id="117847" name="Picture 87" descr="krusty"/>
            <p:cNvPicPr>
              <a:picLocks noChangeAspect="1" noChangeArrowheads="1"/>
            </p:cNvPicPr>
            <p:nvPr/>
          </p:nvPicPr>
          <p:blipFill>
            <a:blip r:embed="rId10">
              <a:clrChange>
                <a:clrFrom>
                  <a:srgbClr val="65CBFF"/>
                </a:clrFrom>
                <a:clrTo>
                  <a:srgbClr val="65CBFF">
                    <a:alpha val="0"/>
                  </a:srgbClr>
                </a:clrTo>
              </a:clrChange>
              <a:extLst>
                <a:ext uri="{28A0092B-C50C-407E-A947-70E740481C1C}">
                  <a14:useLocalDpi xmlns:a14="http://schemas.microsoft.com/office/drawing/2010/main" val="0"/>
                </a:ext>
              </a:extLst>
            </a:blip>
            <a:srcRect l="11111" t="1613" r="16872" b="39247"/>
            <a:stretch>
              <a:fillRect/>
            </a:stretch>
          </p:blipFill>
          <p:spPr bwMode="auto">
            <a:xfrm>
              <a:off x="1011" y="3818"/>
              <a:ext cx="419" cy="395"/>
            </a:xfrm>
            <a:prstGeom prst="rect">
              <a:avLst/>
            </a:prstGeom>
            <a:noFill/>
            <a:extLst>
              <a:ext uri="{909E8E84-426E-40DD-AFC4-6F175D3DCCD1}">
                <a14:hiddenFill xmlns:a14="http://schemas.microsoft.com/office/drawing/2010/main">
                  <a:solidFill>
                    <a:srgbClr val="FFFFFF"/>
                  </a:solidFill>
                </a14:hiddenFill>
              </a:ext>
            </a:extLst>
          </p:spPr>
        </p:pic>
      </p:grpSp>
      <p:sp>
        <p:nvSpPr>
          <p:cNvPr id="117848" name="Rectangle 88"/>
          <p:cNvSpPr>
            <a:spLocks noChangeArrowheads="1"/>
          </p:cNvSpPr>
          <p:nvPr/>
        </p:nvSpPr>
        <p:spPr bwMode="auto">
          <a:xfrm>
            <a:off x="1595438" y="2736850"/>
            <a:ext cx="9144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he-IL"/>
          </a:p>
        </p:txBody>
      </p:sp>
      <p:pic>
        <p:nvPicPr>
          <p:cNvPr id="117849" name="Picture 89" descr="Comic Book Gu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7055" y="6314124"/>
            <a:ext cx="600075" cy="4857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7850" name="Group 90"/>
          <p:cNvGraphicFramePr>
            <a:graphicFrameLocks noGrp="1"/>
          </p:cNvGraphicFramePr>
          <p:nvPr>
            <p:extLst/>
          </p:nvPr>
        </p:nvGraphicFramePr>
        <p:xfrm>
          <a:off x="3477613" y="6281739"/>
          <a:ext cx="7229475" cy="518160"/>
        </p:xfrm>
        <a:graphic>
          <a:graphicData uri="http://schemas.openxmlformats.org/drawingml/2006/table">
            <a:tbl>
              <a:tblPr/>
              <a:tblGrid>
                <a:gridCol w="2409825">
                  <a:extLst>
                    <a:ext uri="{9D8B030D-6E8A-4147-A177-3AD203B41FA5}">
                      <a16:colId xmlns:a16="http://schemas.microsoft.com/office/drawing/2014/main" val="20000"/>
                    </a:ext>
                  </a:extLst>
                </a:gridCol>
                <a:gridCol w="1281112">
                  <a:extLst>
                    <a:ext uri="{9D8B030D-6E8A-4147-A177-3AD203B41FA5}">
                      <a16:colId xmlns:a16="http://schemas.microsoft.com/office/drawing/2014/main" val="20001"/>
                    </a:ext>
                  </a:extLst>
                </a:gridCol>
                <a:gridCol w="1319213">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276350">
                  <a:extLst>
                    <a:ext uri="{9D8B030D-6E8A-4147-A177-3AD203B41FA5}">
                      <a16:colId xmlns:a16="http://schemas.microsoft.com/office/drawing/2014/main" val="20004"/>
                    </a:ext>
                  </a:extLst>
                </a:gridCol>
              </a:tblGrid>
              <a:tr h="517525">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dirty="0" smtClean="0">
                          <a:ln>
                            <a:noFill/>
                          </a:ln>
                          <a:solidFill>
                            <a:schemeClr val="tx1"/>
                          </a:solidFill>
                          <a:effectLst/>
                          <a:latin typeface="Verdana" panose="020B0604030504040204" pitchFamily="34" charset="0"/>
                        </a:rPr>
                        <a:t>Comic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290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0" i="0" u="none" strike="noStrike" cap="none" normalizeH="0" baseline="0" smtClean="0">
                          <a:ln>
                            <a:noFill/>
                          </a:ln>
                          <a:solidFill>
                            <a:schemeClr val="tx1"/>
                          </a:solidFill>
                          <a:effectLst/>
                          <a:latin typeface="Verdana" panose="020B0604030504040204" pitchFamily="34" charset="0"/>
                        </a:rPr>
                        <a:t>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Verdana" panose="020B060403050404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Verdana" panose="020B0604030504040204" pitchFamily="34" charset="0"/>
                        </a:defRPr>
                      </a:lvl2pPr>
                      <a:lvl3pPr>
                        <a:spcBef>
                          <a:spcPct val="20000"/>
                        </a:spcBef>
                        <a:buClr>
                          <a:schemeClr val="tx2"/>
                        </a:buClr>
                        <a:defRPr sz="2000">
                          <a:solidFill>
                            <a:schemeClr val="tx1"/>
                          </a:solidFill>
                          <a:latin typeface="Verdana" panose="020B0604030504040204" pitchFamily="34" charset="0"/>
                        </a:defRPr>
                      </a:lvl3pPr>
                      <a:lvl4pPr>
                        <a:spcBef>
                          <a:spcPct val="20000"/>
                        </a:spcBef>
                        <a:buClr>
                          <a:schemeClr val="hlink"/>
                        </a:buClr>
                        <a:defRPr>
                          <a:solidFill>
                            <a:schemeClr val="tx1"/>
                          </a:solidFill>
                          <a:latin typeface="Verdana" panose="020B0604030504040204" pitchFamily="34" charset="0"/>
                        </a:defRPr>
                      </a:lvl4pPr>
                      <a:lvl5pPr>
                        <a:spcBef>
                          <a:spcPct val="20000"/>
                        </a:spcBef>
                        <a:buClr>
                          <a:schemeClr val="tx1"/>
                        </a:buClr>
                        <a:buSzPct val="85000"/>
                        <a:defRPr>
                          <a:solidFill>
                            <a:schemeClr val="tx1"/>
                          </a:solidFill>
                          <a:latin typeface="Verdana" panose="020B0604030504040204" pitchFamily="34" charset="0"/>
                        </a:defRPr>
                      </a:lvl5pPr>
                      <a:lvl6pPr algn="l" rtl="0" fontAlgn="base">
                        <a:spcBef>
                          <a:spcPct val="20000"/>
                        </a:spcBef>
                        <a:spcAft>
                          <a:spcPct val="0"/>
                        </a:spcAft>
                        <a:buClr>
                          <a:schemeClr val="tx1"/>
                        </a:buClr>
                        <a:buSzPct val="85000"/>
                        <a:defRPr>
                          <a:solidFill>
                            <a:schemeClr val="tx1"/>
                          </a:solidFill>
                          <a:latin typeface="Verdana" panose="020B0604030504040204" pitchFamily="34" charset="0"/>
                        </a:defRPr>
                      </a:lvl6pPr>
                      <a:lvl7pPr algn="l" rtl="0" fontAlgn="base">
                        <a:spcBef>
                          <a:spcPct val="20000"/>
                        </a:spcBef>
                        <a:spcAft>
                          <a:spcPct val="0"/>
                        </a:spcAft>
                        <a:buClr>
                          <a:schemeClr val="tx1"/>
                        </a:buClr>
                        <a:buSzPct val="85000"/>
                        <a:defRPr>
                          <a:solidFill>
                            <a:schemeClr val="tx1"/>
                          </a:solidFill>
                          <a:latin typeface="Verdana" panose="020B0604030504040204" pitchFamily="34" charset="0"/>
                        </a:defRPr>
                      </a:lvl7pPr>
                      <a:lvl8pPr algn="l" rtl="0" fontAlgn="base">
                        <a:spcBef>
                          <a:spcPct val="20000"/>
                        </a:spcBef>
                        <a:spcAft>
                          <a:spcPct val="0"/>
                        </a:spcAft>
                        <a:buClr>
                          <a:schemeClr val="tx1"/>
                        </a:buClr>
                        <a:buSzPct val="85000"/>
                        <a:defRPr>
                          <a:solidFill>
                            <a:schemeClr val="tx1"/>
                          </a:solidFill>
                          <a:latin typeface="Verdana" panose="020B0604030504040204" pitchFamily="34" charset="0"/>
                        </a:defRPr>
                      </a:lvl8pPr>
                      <a:lvl9pPr algn="l" rtl="0" fontAlgn="base">
                        <a:spcBef>
                          <a:spcPct val="20000"/>
                        </a:spcBef>
                        <a:spcAft>
                          <a:spcPct val="0"/>
                        </a:spcAft>
                        <a:buClr>
                          <a:schemeClr val="tx1"/>
                        </a:buClr>
                        <a:buSzPct val="85000"/>
                        <a:defRPr>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n-US" altLang="he-IL" sz="2800" b="1" i="0" u="none" strike="noStrike" cap="none" normalizeH="0" baseline="0" dirty="0" smtClean="0">
                          <a:ln>
                            <a:noFill/>
                          </a:ln>
                          <a:solidFill>
                            <a:srgbClr val="800080"/>
                          </a:solidFill>
                          <a:effectLst/>
                          <a:latin typeface="Verdana" panose="020B0604030504040204"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92247689"/>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1685925" y="5419725"/>
            <a:ext cx="8782050" cy="1238250"/>
          </a:xfrm>
          <a:prstGeom prst="rect">
            <a:avLst/>
          </a:prstGeom>
          <a:solidFill>
            <a:schemeClr val="accent5">
              <a:lumMod val="60000"/>
              <a:lumOff val="40000"/>
            </a:schemeClr>
          </a:solidFill>
          <a:ln w="0">
            <a:solidFill>
              <a:srgbClr val="C0C0C0"/>
            </a:solidFill>
            <a:miter lim="800000"/>
            <a:headEnd/>
            <a:tailEnd/>
          </a:ln>
          <a:effectLst/>
          <a:extLst/>
        </p:spPr>
        <p:txBody>
          <a:bodyPr wrap="none" anchor="ctr"/>
          <a:lstStyle/>
          <a:p>
            <a:endParaRPr lang="he-IL"/>
          </a:p>
        </p:txBody>
      </p:sp>
      <p:sp>
        <p:nvSpPr>
          <p:cNvPr id="111619" name="Rectangle 3"/>
          <p:cNvSpPr>
            <a:spLocks noChangeArrowheads="1"/>
          </p:cNvSpPr>
          <p:nvPr/>
        </p:nvSpPr>
        <p:spPr bwMode="auto">
          <a:xfrm>
            <a:off x="2239964" y="268288"/>
            <a:ext cx="3303587" cy="1223962"/>
          </a:xfrm>
          <a:prstGeom prst="rect">
            <a:avLst/>
          </a:prstGeom>
          <a:solidFill>
            <a:schemeClr val="bg1"/>
          </a:solidFill>
          <a:ln w="1270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1620" name="Rectangle 4"/>
          <p:cNvSpPr>
            <a:spLocks noChangeArrowheads="1"/>
          </p:cNvSpPr>
          <p:nvPr/>
        </p:nvSpPr>
        <p:spPr bwMode="auto">
          <a:xfrm>
            <a:off x="1712913" y="2266951"/>
            <a:ext cx="1801812"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1621" name="Line 5"/>
          <p:cNvSpPr>
            <a:spLocks noChangeShapeType="1"/>
          </p:cNvSpPr>
          <p:nvPr/>
        </p:nvSpPr>
        <p:spPr bwMode="auto">
          <a:xfrm flipH="1">
            <a:off x="2695575" y="1492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pic>
        <p:nvPicPr>
          <p:cNvPr id="111622" name="Picture 6" descr="maggi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0151" y="1071564"/>
            <a:ext cx="238125" cy="363537"/>
          </a:xfrm>
          <a:prstGeom prst="rect">
            <a:avLst/>
          </a:prstGeom>
          <a:noFill/>
          <a:extLst>
            <a:ext uri="{909E8E84-426E-40DD-AFC4-6F175D3DCCD1}">
              <a14:hiddenFill xmlns:a14="http://schemas.microsoft.com/office/drawing/2010/main">
                <a:solidFill>
                  <a:srgbClr val="FFFFFF"/>
                </a:solidFill>
              </a14:hiddenFill>
            </a:ext>
          </a:extLst>
        </p:spPr>
      </p:pic>
      <p:pic>
        <p:nvPicPr>
          <p:cNvPr id="111623" name="Picture 7" descr="homerthin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25" y="554038"/>
            <a:ext cx="469900" cy="912812"/>
          </a:xfrm>
          <a:prstGeom prst="rect">
            <a:avLst/>
          </a:prstGeom>
          <a:noFill/>
          <a:extLst>
            <a:ext uri="{909E8E84-426E-40DD-AFC4-6F175D3DCCD1}">
              <a14:hiddenFill xmlns:a14="http://schemas.microsoft.com/office/drawing/2010/main">
                <a:solidFill>
                  <a:srgbClr val="FFFFFF"/>
                </a:solidFill>
              </a14:hiddenFill>
            </a:ext>
          </a:extLst>
        </p:spPr>
      </p:pic>
      <p:pic>
        <p:nvPicPr>
          <p:cNvPr id="111624" name="Picture 8" descr="margehopefu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451" y="390526"/>
            <a:ext cx="309563"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11625" name="Picture 9" descr="lisawal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3589" y="887413"/>
            <a:ext cx="452437" cy="565150"/>
          </a:xfrm>
          <a:prstGeom prst="rect">
            <a:avLst/>
          </a:prstGeom>
          <a:noFill/>
          <a:extLst>
            <a:ext uri="{909E8E84-426E-40DD-AFC4-6F175D3DCCD1}">
              <a14:hiddenFill xmlns:a14="http://schemas.microsoft.com/office/drawing/2010/main">
                <a:solidFill>
                  <a:srgbClr val="FFFFFF"/>
                </a:solidFill>
              </a14:hiddenFill>
            </a:ext>
          </a:extLst>
        </p:spPr>
      </p:pic>
      <p:pic>
        <p:nvPicPr>
          <p:cNvPr id="111626" name="Picture 10" descr="bart_loo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2126" y="877888"/>
            <a:ext cx="290513" cy="577850"/>
          </a:xfrm>
          <a:prstGeom prst="rect">
            <a:avLst/>
          </a:prstGeom>
          <a:noFill/>
          <a:extLst>
            <a:ext uri="{909E8E84-426E-40DD-AFC4-6F175D3DCCD1}">
              <a14:hiddenFill xmlns:a14="http://schemas.microsoft.com/office/drawing/2010/main">
                <a:solidFill>
                  <a:srgbClr val="FFFFFF"/>
                </a:solidFill>
              </a14:hiddenFill>
            </a:ext>
          </a:extLst>
        </p:spPr>
      </p:pic>
      <p:pic>
        <p:nvPicPr>
          <p:cNvPr id="111627" name="Picture 11" descr="krust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72063" y="581025"/>
            <a:ext cx="442912" cy="865188"/>
          </a:xfrm>
          <a:prstGeom prst="rect">
            <a:avLst/>
          </a:prstGeom>
          <a:noFill/>
          <a:extLst>
            <a:ext uri="{909E8E84-426E-40DD-AFC4-6F175D3DCCD1}">
              <a14:hiddenFill xmlns:a14="http://schemas.microsoft.com/office/drawing/2010/main">
                <a:solidFill>
                  <a:srgbClr val="FFFFFF"/>
                </a:solidFill>
              </a14:hiddenFill>
            </a:ext>
          </a:extLst>
        </p:spPr>
      </p:pic>
      <p:pic>
        <p:nvPicPr>
          <p:cNvPr id="111628" name="Picture 12" descr="ab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95739" y="633413"/>
            <a:ext cx="300037" cy="779462"/>
          </a:xfrm>
          <a:prstGeom prst="rect">
            <a:avLst/>
          </a:prstGeom>
          <a:noFill/>
          <a:extLst>
            <a:ext uri="{909E8E84-426E-40DD-AFC4-6F175D3DCCD1}">
              <a14:hiddenFill xmlns:a14="http://schemas.microsoft.com/office/drawing/2010/main">
                <a:solidFill>
                  <a:srgbClr val="FFFFFF"/>
                </a:solidFill>
              </a14:hiddenFill>
            </a:ext>
          </a:extLst>
        </p:spPr>
      </p:pic>
      <p:pic>
        <p:nvPicPr>
          <p:cNvPr id="111629" name="Picture 13" descr="ott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79950" y="641351"/>
            <a:ext cx="420688" cy="809625"/>
          </a:xfrm>
          <a:prstGeom prst="rect">
            <a:avLst/>
          </a:prstGeom>
          <a:noFill/>
          <a:extLst>
            <a:ext uri="{909E8E84-426E-40DD-AFC4-6F175D3DCCD1}">
              <a14:hiddenFill xmlns:a14="http://schemas.microsoft.com/office/drawing/2010/main">
                <a:solidFill>
                  <a:srgbClr val="FFFFFF"/>
                </a:solidFill>
              </a14:hiddenFill>
            </a:ext>
          </a:extLst>
        </p:spPr>
      </p:pic>
      <p:pic>
        <p:nvPicPr>
          <p:cNvPr id="111630" name="Picture 14" descr="selm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94188" y="679451"/>
            <a:ext cx="385762" cy="735013"/>
          </a:xfrm>
          <a:prstGeom prst="rect">
            <a:avLst/>
          </a:prstGeom>
          <a:noFill/>
          <a:extLst>
            <a:ext uri="{909E8E84-426E-40DD-AFC4-6F175D3DCCD1}">
              <a14:hiddenFill xmlns:a14="http://schemas.microsoft.com/office/drawing/2010/main">
                <a:solidFill>
                  <a:srgbClr val="FFFFFF"/>
                </a:solidFill>
              </a14:hiddenFill>
            </a:ext>
          </a:extLst>
        </p:spPr>
      </p:pic>
      <p:sp>
        <p:nvSpPr>
          <p:cNvPr id="111631" name="Rectangle 15"/>
          <p:cNvSpPr>
            <a:spLocks noChangeArrowheads="1"/>
          </p:cNvSpPr>
          <p:nvPr/>
        </p:nvSpPr>
        <p:spPr bwMode="auto">
          <a:xfrm flipH="1">
            <a:off x="4122739" y="2266951"/>
            <a:ext cx="1849437"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1632" name="Line 16"/>
          <p:cNvSpPr>
            <a:spLocks noChangeShapeType="1"/>
          </p:cNvSpPr>
          <p:nvPr/>
        </p:nvSpPr>
        <p:spPr bwMode="auto">
          <a:xfrm>
            <a:off x="4505325" y="1492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1633" name="Rectangle 17"/>
          <p:cNvSpPr>
            <a:spLocks noChangeArrowheads="1"/>
          </p:cNvSpPr>
          <p:nvPr/>
        </p:nvSpPr>
        <p:spPr bwMode="auto">
          <a:xfrm>
            <a:off x="3084513" y="1878013"/>
            <a:ext cx="1695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he-IL" sz="1600">
                <a:latin typeface="Times New Roman" panose="02020603050405020304" pitchFamily="18" charset="0"/>
              </a:rPr>
              <a:t>Hair Length &lt;= 5?</a:t>
            </a:r>
          </a:p>
        </p:txBody>
      </p:sp>
      <p:sp>
        <p:nvSpPr>
          <p:cNvPr id="111634" name="Text Box 18"/>
          <p:cNvSpPr txBox="1">
            <a:spLocks noChangeArrowheads="1"/>
          </p:cNvSpPr>
          <p:nvPr/>
        </p:nvSpPr>
        <p:spPr bwMode="auto">
          <a:xfrm>
            <a:off x="2819500" y="1641476"/>
            <a:ext cx="307777"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yes</a:t>
            </a:r>
          </a:p>
        </p:txBody>
      </p:sp>
      <p:sp>
        <p:nvSpPr>
          <p:cNvPr id="111635" name="Text Box 19"/>
          <p:cNvSpPr txBox="1">
            <a:spLocks noChangeArrowheads="1"/>
          </p:cNvSpPr>
          <p:nvPr/>
        </p:nvSpPr>
        <p:spPr bwMode="auto">
          <a:xfrm>
            <a:off x="4705822" y="1593851"/>
            <a:ext cx="230832"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no</a:t>
            </a:r>
          </a:p>
        </p:txBody>
      </p:sp>
      <p:pic>
        <p:nvPicPr>
          <p:cNvPr id="111636" name="Picture 20" descr="homerthin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3075" y="2382838"/>
            <a:ext cx="469900" cy="912812"/>
          </a:xfrm>
          <a:prstGeom prst="rect">
            <a:avLst/>
          </a:prstGeom>
          <a:noFill/>
          <a:extLst>
            <a:ext uri="{909E8E84-426E-40DD-AFC4-6F175D3DCCD1}">
              <a14:hiddenFill xmlns:a14="http://schemas.microsoft.com/office/drawing/2010/main">
                <a:solidFill>
                  <a:srgbClr val="FFFFFF"/>
                </a:solidFill>
              </a14:hiddenFill>
            </a:ext>
          </a:extLst>
        </p:spPr>
      </p:pic>
      <p:pic>
        <p:nvPicPr>
          <p:cNvPr id="111637" name="Picture 21" descr="bart_loo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3451" y="2335213"/>
            <a:ext cx="290513" cy="577850"/>
          </a:xfrm>
          <a:prstGeom prst="rect">
            <a:avLst/>
          </a:prstGeom>
          <a:noFill/>
          <a:extLst>
            <a:ext uri="{909E8E84-426E-40DD-AFC4-6F175D3DCCD1}">
              <a14:hiddenFill xmlns:a14="http://schemas.microsoft.com/office/drawing/2010/main">
                <a:solidFill>
                  <a:srgbClr val="FFFFFF"/>
                </a:solidFill>
              </a14:hiddenFill>
            </a:ext>
          </a:extLst>
        </p:spPr>
      </p:pic>
      <p:pic>
        <p:nvPicPr>
          <p:cNvPr id="111638" name="Picture 22" descr="maggi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8176" y="3052764"/>
            <a:ext cx="238125" cy="363537"/>
          </a:xfrm>
          <a:prstGeom prst="rect">
            <a:avLst/>
          </a:prstGeom>
          <a:noFill/>
          <a:extLst>
            <a:ext uri="{909E8E84-426E-40DD-AFC4-6F175D3DCCD1}">
              <a14:hiddenFill xmlns:a14="http://schemas.microsoft.com/office/drawing/2010/main">
                <a:solidFill>
                  <a:srgbClr val="FFFFFF"/>
                </a:solidFill>
              </a14:hiddenFill>
            </a:ext>
          </a:extLst>
        </p:spPr>
      </p:pic>
      <p:pic>
        <p:nvPicPr>
          <p:cNvPr id="111639" name="Picture 23" descr="ab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2214" y="2566988"/>
            <a:ext cx="300037" cy="779462"/>
          </a:xfrm>
          <a:prstGeom prst="rect">
            <a:avLst/>
          </a:prstGeom>
          <a:noFill/>
          <a:extLst>
            <a:ext uri="{909E8E84-426E-40DD-AFC4-6F175D3DCCD1}">
              <a14:hiddenFill xmlns:a14="http://schemas.microsoft.com/office/drawing/2010/main">
                <a:solidFill>
                  <a:srgbClr val="FFFFFF"/>
                </a:solidFill>
              </a14:hiddenFill>
            </a:ext>
          </a:extLst>
        </p:spPr>
      </p:pic>
      <p:pic>
        <p:nvPicPr>
          <p:cNvPr id="111640" name="Picture 24" descr="margehopefu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8776" y="2352676"/>
            <a:ext cx="309563"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11641" name="Picture 25" descr="krust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0688" y="2324100"/>
            <a:ext cx="442912" cy="865188"/>
          </a:xfrm>
          <a:prstGeom prst="rect">
            <a:avLst/>
          </a:prstGeom>
          <a:noFill/>
          <a:extLst>
            <a:ext uri="{909E8E84-426E-40DD-AFC4-6F175D3DCCD1}">
              <a14:hiddenFill xmlns:a14="http://schemas.microsoft.com/office/drawing/2010/main">
                <a:solidFill>
                  <a:srgbClr val="FFFFFF"/>
                </a:solidFill>
              </a14:hiddenFill>
            </a:ext>
          </a:extLst>
        </p:spPr>
      </p:pic>
      <p:pic>
        <p:nvPicPr>
          <p:cNvPr id="111642" name="Picture 26" descr="lisawal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2339" y="2297113"/>
            <a:ext cx="452437" cy="565150"/>
          </a:xfrm>
          <a:prstGeom prst="rect">
            <a:avLst/>
          </a:prstGeom>
          <a:noFill/>
          <a:extLst>
            <a:ext uri="{909E8E84-426E-40DD-AFC4-6F175D3DCCD1}">
              <a14:hiddenFill xmlns:a14="http://schemas.microsoft.com/office/drawing/2010/main">
                <a:solidFill>
                  <a:srgbClr val="FFFFFF"/>
                </a:solidFill>
              </a14:hiddenFill>
            </a:ext>
          </a:extLst>
        </p:spPr>
      </p:pic>
      <p:pic>
        <p:nvPicPr>
          <p:cNvPr id="111643" name="Picture 27" descr="selm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84688" y="2708276"/>
            <a:ext cx="385762" cy="735013"/>
          </a:xfrm>
          <a:prstGeom prst="rect">
            <a:avLst/>
          </a:prstGeom>
          <a:noFill/>
          <a:extLst>
            <a:ext uri="{909E8E84-426E-40DD-AFC4-6F175D3DCCD1}">
              <a14:hiddenFill xmlns:a14="http://schemas.microsoft.com/office/drawing/2010/main">
                <a:solidFill>
                  <a:srgbClr val="FFFFFF"/>
                </a:solidFill>
              </a14:hiddenFill>
            </a:ext>
          </a:extLst>
        </p:spPr>
      </p:pic>
      <p:pic>
        <p:nvPicPr>
          <p:cNvPr id="111644" name="Picture 28" descr="ott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99050" y="2660651"/>
            <a:ext cx="420688" cy="809625"/>
          </a:xfrm>
          <a:prstGeom prst="rect">
            <a:avLst/>
          </a:prstGeom>
          <a:noFill/>
          <a:extLst>
            <a:ext uri="{909E8E84-426E-40DD-AFC4-6F175D3DCCD1}">
              <a14:hiddenFill xmlns:a14="http://schemas.microsoft.com/office/drawing/2010/main">
                <a:solidFill>
                  <a:srgbClr val="FFFFFF"/>
                </a:solidFill>
              </a14:hiddenFill>
            </a:ext>
          </a:extLst>
        </p:spPr>
      </p:pic>
      <p:sp>
        <p:nvSpPr>
          <p:cNvPr id="111645" name="Text Box 29"/>
          <p:cNvSpPr txBox="1">
            <a:spLocks noChangeArrowheads="1"/>
          </p:cNvSpPr>
          <p:nvPr/>
        </p:nvSpPr>
        <p:spPr bwMode="auto">
          <a:xfrm>
            <a:off x="5600700" y="1009650"/>
            <a:ext cx="4738688" cy="641350"/>
          </a:xfrm>
          <a:prstGeom prst="rect">
            <a:avLst/>
          </a:prstGeom>
          <a:solidFill>
            <a:schemeClr val="tx1">
              <a:lumMod val="75000"/>
            </a:schemeClr>
          </a:solidFill>
          <a:ln>
            <a:noFill/>
          </a:ln>
          <a:effectLst/>
          <a:extLst/>
        </p:spPr>
        <p:txBody>
          <a:bodyPr wrap="none">
            <a:spAutoFit/>
          </a:bodyPr>
          <a:lstStyle/>
          <a:p>
            <a:pPr eaLnBrk="0" hangingPunct="0"/>
            <a:r>
              <a:rPr lang="en-US" altLang="he-IL" i="1" dirty="0">
                <a:latin typeface="Times New Roman" panose="02020603050405020304" pitchFamily="18" charset="0"/>
              </a:rPr>
              <a:t>Entropy</a:t>
            </a:r>
            <a:r>
              <a:rPr lang="en-US" altLang="he-IL" dirty="0">
                <a:latin typeface="Times New Roman" panose="02020603050405020304" pitchFamily="18" charset="0"/>
              </a:rPr>
              <a:t>(4</a:t>
            </a:r>
            <a:r>
              <a:rPr lang="en-US" altLang="he-IL" b="1" dirty="0">
                <a:solidFill>
                  <a:srgbClr val="FF0000"/>
                </a:solidFill>
                <a:latin typeface="Times New Roman" panose="02020603050405020304" pitchFamily="18" charset="0"/>
              </a:rPr>
              <a:t>F</a:t>
            </a:r>
            <a:r>
              <a:rPr lang="en-US" altLang="he-IL" dirty="0">
                <a:latin typeface="Times New Roman" panose="02020603050405020304" pitchFamily="18" charset="0"/>
              </a:rPr>
              <a:t>,5</a:t>
            </a:r>
            <a:r>
              <a:rPr lang="en-US" altLang="he-IL" b="1" dirty="0">
                <a:solidFill>
                  <a:srgbClr val="0000FF"/>
                </a:solidFill>
                <a:latin typeface="Times New Roman" panose="02020603050405020304" pitchFamily="18" charset="0"/>
              </a:rPr>
              <a:t>M</a:t>
            </a:r>
            <a:r>
              <a:rPr lang="en-US" altLang="he-IL" dirty="0">
                <a:latin typeface="Times New Roman" panose="02020603050405020304" pitchFamily="18" charset="0"/>
              </a:rPr>
              <a:t>) = -(4/9)log</a:t>
            </a:r>
            <a:r>
              <a:rPr lang="en-US" altLang="he-IL" baseline="-25000" dirty="0">
                <a:latin typeface="Times New Roman" panose="02020603050405020304" pitchFamily="18" charset="0"/>
              </a:rPr>
              <a:t>2</a:t>
            </a:r>
            <a:r>
              <a:rPr lang="en-US" altLang="he-IL" dirty="0">
                <a:latin typeface="Times New Roman" panose="02020603050405020304" pitchFamily="18" charset="0"/>
              </a:rPr>
              <a:t>(4/9) - (5/9)log</a:t>
            </a:r>
            <a:r>
              <a:rPr lang="en-US" altLang="he-IL" baseline="-25000" dirty="0">
                <a:latin typeface="Times New Roman" panose="02020603050405020304" pitchFamily="18" charset="0"/>
              </a:rPr>
              <a:t>2</a:t>
            </a:r>
            <a:r>
              <a:rPr lang="en-US" altLang="he-IL" dirty="0">
                <a:latin typeface="Times New Roman" panose="02020603050405020304" pitchFamily="18" charset="0"/>
              </a:rPr>
              <a:t>(5/9)</a:t>
            </a:r>
          </a:p>
          <a:p>
            <a:pPr eaLnBrk="0" hangingPunct="0"/>
            <a:r>
              <a:rPr lang="en-US" altLang="he-IL" dirty="0">
                <a:latin typeface="Times New Roman" panose="02020603050405020304" pitchFamily="18" charset="0"/>
              </a:rPr>
              <a:t>	            =  </a:t>
            </a:r>
            <a:r>
              <a:rPr lang="en-US" altLang="he-IL" b="1" dirty="0">
                <a:solidFill>
                  <a:srgbClr val="FF33CC"/>
                </a:solidFill>
                <a:latin typeface="Times New Roman" panose="02020603050405020304" pitchFamily="18" charset="0"/>
              </a:rPr>
              <a:t>0.9911</a:t>
            </a:r>
            <a:r>
              <a:rPr lang="en-US" altLang="he-IL" dirty="0">
                <a:latin typeface="Times New Roman" panose="02020603050405020304" pitchFamily="18" charset="0"/>
              </a:rPr>
              <a:t>	</a:t>
            </a:r>
            <a:endParaRPr lang="en-US" altLang="he-IL" sz="2000" dirty="0">
              <a:latin typeface="Times New Roman" panose="02020603050405020304" pitchFamily="18" charset="0"/>
            </a:endParaRPr>
          </a:p>
        </p:txBody>
      </p:sp>
      <p:sp>
        <p:nvSpPr>
          <p:cNvPr id="111646" name="Text Box 30"/>
          <p:cNvSpPr txBox="1">
            <a:spLocks noChangeArrowheads="1"/>
          </p:cNvSpPr>
          <p:nvPr/>
        </p:nvSpPr>
        <p:spPr bwMode="auto">
          <a:xfrm rot="703679">
            <a:off x="1701800" y="4033838"/>
            <a:ext cx="4738688" cy="671512"/>
          </a:xfrm>
          <a:prstGeom prst="rect">
            <a:avLst/>
          </a:prstGeom>
          <a:solidFill>
            <a:schemeClr val="tx1">
              <a:lumMod val="75000"/>
            </a:schemeClr>
          </a:solidFill>
          <a:ln>
            <a:noFill/>
          </a:ln>
          <a:effectLst/>
          <a:extLst/>
        </p:spPr>
        <p:txBody>
          <a:bodyPr wrap="none">
            <a:spAutoFit/>
          </a:bodyPr>
          <a:lstStyle/>
          <a:p>
            <a:pPr eaLnBrk="0" hangingPunct="0"/>
            <a:r>
              <a:rPr lang="en-US" altLang="he-IL" i="1" dirty="0">
                <a:latin typeface="Times New Roman" panose="02020603050405020304" pitchFamily="18" charset="0"/>
              </a:rPr>
              <a:t>Entropy</a:t>
            </a:r>
            <a:r>
              <a:rPr lang="en-US" altLang="he-IL" dirty="0">
                <a:latin typeface="Times New Roman" panose="02020603050405020304" pitchFamily="18" charset="0"/>
              </a:rPr>
              <a:t>(1</a:t>
            </a:r>
            <a:r>
              <a:rPr lang="en-US" altLang="he-IL" b="1" dirty="0">
                <a:solidFill>
                  <a:srgbClr val="FF0000"/>
                </a:solidFill>
                <a:latin typeface="Times New Roman" panose="02020603050405020304" pitchFamily="18" charset="0"/>
              </a:rPr>
              <a:t>F</a:t>
            </a:r>
            <a:r>
              <a:rPr lang="en-US" altLang="he-IL" dirty="0">
                <a:latin typeface="Times New Roman" panose="02020603050405020304" pitchFamily="18" charset="0"/>
              </a:rPr>
              <a:t>,3</a:t>
            </a:r>
            <a:r>
              <a:rPr lang="en-US" altLang="he-IL" b="1" dirty="0">
                <a:solidFill>
                  <a:srgbClr val="0000FF"/>
                </a:solidFill>
                <a:latin typeface="Times New Roman" panose="02020603050405020304" pitchFamily="18" charset="0"/>
              </a:rPr>
              <a:t>M</a:t>
            </a:r>
            <a:r>
              <a:rPr lang="en-US" altLang="he-IL" dirty="0">
                <a:latin typeface="Times New Roman" panose="02020603050405020304" pitchFamily="18" charset="0"/>
              </a:rPr>
              <a:t>) = -(1/4)log</a:t>
            </a:r>
            <a:r>
              <a:rPr lang="en-US" altLang="he-IL" baseline="-25000" dirty="0">
                <a:latin typeface="Times New Roman" panose="02020603050405020304" pitchFamily="18" charset="0"/>
              </a:rPr>
              <a:t>2</a:t>
            </a:r>
            <a:r>
              <a:rPr lang="en-US" altLang="he-IL" dirty="0">
                <a:latin typeface="Times New Roman" panose="02020603050405020304" pitchFamily="18" charset="0"/>
              </a:rPr>
              <a:t>(1/4) - (3/4)log</a:t>
            </a:r>
            <a:r>
              <a:rPr lang="en-US" altLang="he-IL" baseline="-25000" dirty="0">
                <a:latin typeface="Times New Roman" panose="02020603050405020304" pitchFamily="18" charset="0"/>
              </a:rPr>
              <a:t>2</a:t>
            </a:r>
            <a:r>
              <a:rPr lang="en-US" altLang="he-IL" dirty="0">
                <a:latin typeface="Times New Roman" panose="02020603050405020304" pitchFamily="18" charset="0"/>
              </a:rPr>
              <a:t>(3/4)</a:t>
            </a:r>
          </a:p>
          <a:p>
            <a:pPr eaLnBrk="0" hangingPunct="0"/>
            <a:r>
              <a:rPr lang="en-US" altLang="he-IL" dirty="0">
                <a:latin typeface="Times New Roman" panose="02020603050405020304" pitchFamily="18" charset="0"/>
              </a:rPr>
              <a:t>	            =  </a:t>
            </a:r>
            <a:r>
              <a:rPr lang="en-US" altLang="he-IL" sz="2000" b="1" dirty="0">
                <a:solidFill>
                  <a:srgbClr val="006600"/>
                </a:solidFill>
                <a:latin typeface="Times New Roman" panose="02020603050405020304" pitchFamily="18" charset="0"/>
              </a:rPr>
              <a:t>0.8113</a:t>
            </a:r>
          </a:p>
        </p:txBody>
      </p:sp>
      <p:sp>
        <p:nvSpPr>
          <p:cNvPr id="111647" name="Text Box 31"/>
          <p:cNvSpPr txBox="1">
            <a:spLocks noChangeArrowheads="1"/>
          </p:cNvSpPr>
          <p:nvPr/>
        </p:nvSpPr>
        <p:spPr bwMode="auto">
          <a:xfrm rot="814016">
            <a:off x="5205414" y="4019551"/>
            <a:ext cx="4738687" cy="671513"/>
          </a:xfrm>
          <a:prstGeom prst="rect">
            <a:avLst/>
          </a:prstGeom>
          <a:solidFill>
            <a:schemeClr val="tx1">
              <a:lumMod val="75000"/>
            </a:schemeClr>
          </a:solidFill>
          <a:ln>
            <a:noFill/>
          </a:ln>
          <a:effectLst/>
          <a:extLst/>
        </p:spPr>
        <p:txBody>
          <a:bodyPr wrap="none">
            <a:spAutoFit/>
          </a:bodyPr>
          <a:lstStyle/>
          <a:p>
            <a:pPr eaLnBrk="0" hangingPunct="0"/>
            <a:r>
              <a:rPr lang="en-US" altLang="he-IL" i="1" dirty="0">
                <a:latin typeface="Times New Roman" panose="02020603050405020304" pitchFamily="18" charset="0"/>
              </a:rPr>
              <a:t>Entropy</a:t>
            </a:r>
            <a:r>
              <a:rPr lang="en-US" altLang="he-IL" dirty="0">
                <a:latin typeface="Times New Roman" panose="02020603050405020304" pitchFamily="18" charset="0"/>
              </a:rPr>
              <a:t>(3</a:t>
            </a:r>
            <a:r>
              <a:rPr lang="en-US" altLang="he-IL" b="1" dirty="0">
                <a:solidFill>
                  <a:srgbClr val="FF0000"/>
                </a:solidFill>
                <a:latin typeface="Times New Roman" panose="02020603050405020304" pitchFamily="18" charset="0"/>
              </a:rPr>
              <a:t>F</a:t>
            </a:r>
            <a:r>
              <a:rPr lang="en-US" altLang="he-IL" dirty="0">
                <a:latin typeface="Times New Roman" panose="02020603050405020304" pitchFamily="18" charset="0"/>
              </a:rPr>
              <a:t>,2</a:t>
            </a:r>
            <a:r>
              <a:rPr lang="en-US" altLang="he-IL" b="1" dirty="0">
                <a:solidFill>
                  <a:srgbClr val="0000FF"/>
                </a:solidFill>
                <a:latin typeface="Times New Roman" panose="02020603050405020304" pitchFamily="18" charset="0"/>
              </a:rPr>
              <a:t>M</a:t>
            </a:r>
            <a:r>
              <a:rPr lang="en-US" altLang="he-IL" dirty="0">
                <a:latin typeface="Times New Roman" panose="02020603050405020304" pitchFamily="18" charset="0"/>
              </a:rPr>
              <a:t>) = -(3/5)log</a:t>
            </a:r>
            <a:r>
              <a:rPr lang="en-US" altLang="he-IL" baseline="-25000" dirty="0">
                <a:latin typeface="Times New Roman" panose="02020603050405020304" pitchFamily="18" charset="0"/>
              </a:rPr>
              <a:t>2</a:t>
            </a:r>
            <a:r>
              <a:rPr lang="en-US" altLang="he-IL" dirty="0">
                <a:latin typeface="Times New Roman" panose="02020603050405020304" pitchFamily="18" charset="0"/>
              </a:rPr>
              <a:t>(3/5) - (2/5)log</a:t>
            </a:r>
            <a:r>
              <a:rPr lang="en-US" altLang="he-IL" baseline="-25000" dirty="0">
                <a:latin typeface="Times New Roman" panose="02020603050405020304" pitchFamily="18" charset="0"/>
              </a:rPr>
              <a:t>2</a:t>
            </a:r>
            <a:r>
              <a:rPr lang="en-US" altLang="he-IL" dirty="0">
                <a:latin typeface="Times New Roman" panose="02020603050405020304" pitchFamily="18" charset="0"/>
              </a:rPr>
              <a:t>(2/5)</a:t>
            </a:r>
          </a:p>
          <a:p>
            <a:pPr eaLnBrk="0" hangingPunct="0"/>
            <a:r>
              <a:rPr lang="en-US" altLang="he-IL" dirty="0">
                <a:latin typeface="Times New Roman" panose="02020603050405020304" pitchFamily="18" charset="0"/>
              </a:rPr>
              <a:t>	            =  </a:t>
            </a:r>
            <a:r>
              <a:rPr lang="en-US" altLang="he-IL" sz="2000" b="1" dirty="0">
                <a:solidFill>
                  <a:srgbClr val="990099"/>
                </a:solidFill>
                <a:latin typeface="Times New Roman" panose="02020603050405020304" pitchFamily="18" charset="0"/>
              </a:rPr>
              <a:t>0.9710</a:t>
            </a:r>
          </a:p>
        </p:txBody>
      </p:sp>
      <p:graphicFrame>
        <p:nvGraphicFramePr>
          <p:cNvPr id="111648" name="Object 32"/>
          <p:cNvGraphicFramePr>
            <a:graphicFrameLocks noChangeAspect="1"/>
          </p:cNvGraphicFramePr>
          <p:nvPr/>
        </p:nvGraphicFramePr>
        <p:xfrm>
          <a:off x="5640389" y="169863"/>
          <a:ext cx="4841875" cy="615950"/>
        </p:xfrm>
        <a:graphic>
          <a:graphicData uri="http://schemas.openxmlformats.org/presentationml/2006/ole">
            <mc:AlternateContent xmlns:mc="http://schemas.openxmlformats.org/markup-compatibility/2006">
              <mc:Choice xmlns:v="urn:schemas-microsoft-com:vml" Requires="v">
                <p:oleObj spid="_x0000_s439306" name="Equation" r:id="rId12" imgW="3593880" imgH="457200" progId="Equation.3">
                  <p:embed/>
                </p:oleObj>
              </mc:Choice>
              <mc:Fallback>
                <p:oleObj name="Equation" r:id="rId12" imgW="3593880" imgH="457200" progId="Equation.3">
                  <p:embed/>
                  <p:pic>
                    <p:nvPicPr>
                      <p:cNvPr id="111648"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0389" y="169863"/>
                        <a:ext cx="4841875" cy="615950"/>
                      </a:xfrm>
                      <a:prstGeom prst="rect">
                        <a:avLst/>
                      </a:prstGeom>
                      <a:solidFill>
                        <a:schemeClr val="tx1"/>
                      </a:solidFill>
                      <a:ln>
                        <a:noFill/>
                      </a:ln>
                      <a:effectLst/>
                      <a:extLst/>
                    </p:spPr>
                  </p:pic>
                </p:oleObj>
              </mc:Fallback>
            </mc:AlternateContent>
          </a:graphicData>
        </a:graphic>
      </p:graphicFrame>
      <p:sp>
        <p:nvSpPr>
          <p:cNvPr id="111649" name="Text Box 33"/>
          <p:cNvSpPr txBox="1">
            <a:spLocks noChangeArrowheads="1"/>
          </p:cNvSpPr>
          <p:nvPr/>
        </p:nvSpPr>
        <p:spPr bwMode="auto">
          <a:xfrm>
            <a:off x="1660526" y="6116639"/>
            <a:ext cx="929322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he-IL" sz="2200" i="1" dirty="0">
                <a:latin typeface="Times New Roman" panose="02020603050405020304" pitchFamily="18" charset="0"/>
              </a:rPr>
              <a:t>Gain</a:t>
            </a:r>
            <a:r>
              <a:rPr lang="en-US" altLang="he-IL" sz="2200" dirty="0">
                <a:latin typeface="Times New Roman" panose="02020603050405020304" pitchFamily="18" charset="0"/>
              </a:rPr>
              <a:t>(Hair Length &lt;= 5) = </a:t>
            </a:r>
            <a:r>
              <a:rPr lang="en-US" altLang="he-IL" sz="2200" b="1" dirty="0">
                <a:solidFill>
                  <a:srgbClr val="FF33CC"/>
                </a:solidFill>
                <a:latin typeface="Times New Roman" panose="02020603050405020304" pitchFamily="18" charset="0"/>
              </a:rPr>
              <a:t>0.9911</a:t>
            </a:r>
            <a:r>
              <a:rPr lang="en-US" altLang="he-IL" sz="2200" dirty="0">
                <a:latin typeface="Times New Roman" panose="02020603050405020304" pitchFamily="18" charset="0"/>
              </a:rPr>
              <a:t> – (4/9 * </a:t>
            </a:r>
            <a:r>
              <a:rPr lang="en-US" altLang="he-IL" sz="2200" b="1" dirty="0">
                <a:solidFill>
                  <a:srgbClr val="006600"/>
                </a:solidFill>
                <a:latin typeface="Times New Roman" panose="02020603050405020304" pitchFamily="18" charset="0"/>
              </a:rPr>
              <a:t>0.8113</a:t>
            </a:r>
            <a:r>
              <a:rPr lang="en-US" altLang="he-IL" sz="2200" dirty="0">
                <a:latin typeface="Times New Roman" panose="02020603050405020304" pitchFamily="18" charset="0"/>
              </a:rPr>
              <a:t> + 5/9 * </a:t>
            </a:r>
            <a:r>
              <a:rPr lang="en-US" altLang="he-IL" sz="2200" b="1" dirty="0">
                <a:solidFill>
                  <a:srgbClr val="990099"/>
                </a:solidFill>
                <a:latin typeface="Times New Roman" panose="02020603050405020304" pitchFamily="18" charset="0"/>
              </a:rPr>
              <a:t>0.9710</a:t>
            </a:r>
            <a:r>
              <a:rPr lang="en-US" altLang="he-IL" sz="2200" dirty="0">
                <a:latin typeface="Times New Roman" panose="02020603050405020304" pitchFamily="18" charset="0"/>
              </a:rPr>
              <a:t> ) = </a:t>
            </a:r>
            <a:r>
              <a:rPr lang="en-US" altLang="he-IL" sz="2200" b="1" dirty="0">
                <a:latin typeface="Times New Roman" panose="02020603050405020304" pitchFamily="18" charset="0"/>
              </a:rPr>
              <a:t>0.0911</a:t>
            </a:r>
          </a:p>
        </p:txBody>
      </p:sp>
      <p:graphicFrame>
        <p:nvGraphicFramePr>
          <p:cNvPr id="111650" name="Object 34"/>
          <p:cNvGraphicFramePr>
            <a:graphicFrameLocks noChangeAspect="1"/>
          </p:cNvGraphicFramePr>
          <p:nvPr/>
        </p:nvGraphicFramePr>
        <p:xfrm>
          <a:off x="1778000" y="5553076"/>
          <a:ext cx="5746750" cy="479425"/>
        </p:xfrm>
        <a:graphic>
          <a:graphicData uri="http://schemas.openxmlformats.org/presentationml/2006/ole">
            <mc:AlternateContent xmlns:mc="http://schemas.openxmlformats.org/markup-compatibility/2006">
              <mc:Choice xmlns:v="urn:schemas-microsoft-com:vml" Requires="v">
                <p:oleObj spid="_x0000_s439307" name="Equation" r:id="rId14" imgW="3022560" imgH="253800" progId="Equation.3">
                  <p:embed/>
                </p:oleObj>
              </mc:Choice>
              <mc:Fallback>
                <p:oleObj name="Equation" r:id="rId14" imgW="3022560" imgH="253800" progId="Equation.3">
                  <p:embed/>
                  <p:pic>
                    <p:nvPicPr>
                      <p:cNvPr id="11165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8000" y="5553076"/>
                        <a:ext cx="57467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51" name="Text Box 35"/>
          <p:cNvSpPr txBox="1">
            <a:spLocks noChangeArrowheads="1"/>
          </p:cNvSpPr>
          <p:nvPr/>
        </p:nvSpPr>
        <p:spPr bwMode="auto">
          <a:xfrm>
            <a:off x="7175241" y="2336801"/>
            <a:ext cx="2970472" cy="646331"/>
          </a:xfrm>
          <a:prstGeom prst="rect">
            <a:avLst/>
          </a:prstGeom>
          <a:solidFill>
            <a:schemeClr val="bg1"/>
          </a:solidFill>
          <a:ln>
            <a:noFill/>
          </a:ln>
          <a:effectLst>
            <a:outerShdw dist="107763" dir="8100000" algn="ctr" rotWithShape="0">
              <a:srgbClr val="808080"/>
            </a:outerShdw>
          </a:effectLst>
          <a:extLst/>
        </p:spPr>
        <p:txBody>
          <a:bodyPr wrap="square">
            <a:spAutoFit/>
          </a:bodyPr>
          <a:lstStyle/>
          <a:p>
            <a:pPr algn="l" rtl="0"/>
            <a:r>
              <a:rPr lang="en-US" altLang="he-IL">
                <a:latin typeface="Times New Roman" panose="02020603050405020304" pitchFamily="18" charset="0"/>
              </a:rPr>
              <a:t>Let us try splitting on </a:t>
            </a:r>
            <a:r>
              <a:rPr lang="en-US" altLang="he-IL" i="1">
                <a:latin typeface="Times New Roman" panose="02020603050405020304" pitchFamily="18" charset="0"/>
              </a:rPr>
              <a:t>Hair length</a:t>
            </a:r>
          </a:p>
        </p:txBody>
      </p:sp>
    </p:spTree>
    <p:extLst>
      <p:ext uri="{BB962C8B-B14F-4D97-AF65-F5344CB8AC3E}">
        <p14:creationId xmlns:p14="http://schemas.microsoft.com/office/powerpoint/2010/main" val="409101588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1685925" y="5419725"/>
            <a:ext cx="8782050" cy="1238250"/>
          </a:xfrm>
          <a:prstGeom prst="rect">
            <a:avLst/>
          </a:prstGeom>
          <a:solidFill>
            <a:schemeClr val="accent5">
              <a:lumMod val="60000"/>
              <a:lumOff val="40000"/>
            </a:schemeClr>
          </a:solidFill>
          <a:ln w="0">
            <a:solidFill>
              <a:srgbClr val="C0C0C0"/>
            </a:solidFill>
            <a:miter lim="800000"/>
            <a:headEnd/>
            <a:tailEnd/>
          </a:ln>
          <a:effectLst/>
          <a:extLst/>
        </p:spPr>
        <p:txBody>
          <a:bodyPr wrap="none" anchor="ctr"/>
          <a:lstStyle/>
          <a:p>
            <a:endParaRPr lang="he-IL"/>
          </a:p>
        </p:txBody>
      </p:sp>
      <p:sp>
        <p:nvSpPr>
          <p:cNvPr id="112643" name="Rectangle 3"/>
          <p:cNvSpPr>
            <a:spLocks noChangeArrowheads="1"/>
          </p:cNvSpPr>
          <p:nvPr/>
        </p:nvSpPr>
        <p:spPr bwMode="auto">
          <a:xfrm>
            <a:off x="2239964" y="268288"/>
            <a:ext cx="3303587" cy="1223962"/>
          </a:xfrm>
          <a:prstGeom prst="rect">
            <a:avLst/>
          </a:prstGeom>
          <a:solidFill>
            <a:schemeClr val="bg1"/>
          </a:solidFill>
          <a:ln w="1270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2644" name="Rectangle 4"/>
          <p:cNvSpPr>
            <a:spLocks noChangeArrowheads="1"/>
          </p:cNvSpPr>
          <p:nvPr/>
        </p:nvSpPr>
        <p:spPr bwMode="auto">
          <a:xfrm>
            <a:off x="1712913" y="2266951"/>
            <a:ext cx="1801812"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2645" name="Line 5"/>
          <p:cNvSpPr>
            <a:spLocks noChangeShapeType="1"/>
          </p:cNvSpPr>
          <p:nvPr/>
        </p:nvSpPr>
        <p:spPr bwMode="auto">
          <a:xfrm flipH="1">
            <a:off x="2695575" y="1492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pic>
        <p:nvPicPr>
          <p:cNvPr id="112646" name="Picture 6" descr="maggi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0151" y="1071564"/>
            <a:ext cx="238125" cy="363537"/>
          </a:xfrm>
          <a:prstGeom prst="rect">
            <a:avLst/>
          </a:prstGeom>
          <a:noFill/>
          <a:extLst>
            <a:ext uri="{909E8E84-426E-40DD-AFC4-6F175D3DCCD1}">
              <a14:hiddenFill xmlns:a14="http://schemas.microsoft.com/office/drawing/2010/main">
                <a:solidFill>
                  <a:srgbClr val="FFFFFF"/>
                </a:solidFill>
              </a14:hiddenFill>
            </a:ext>
          </a:extLst>
        </p:spPr>
      </p:pic>
      <p:pic>
        <p:nvPicPr>
          <p:cNvPr id="112647" name="Picture 7" descr="homerthin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25" y="554038"/>
            <a:ext cx="469900" cy="912812"/>
          </a:xfrm>
          <a:prstGeom prst="rect">
            <a:avLst/>
          </a:prstGeom>
          <a:noFill/>
          <a:extLst>
            <a:ext uri="{909E8E84-426E-40DD-AFC4-6F175D3DCCD1}">
              <a14:hiddenFill xmlns:a14="http://schemas.microsoft.com/office/drawing/2010/main">
                <a:solidFill>
                  <a:srgbClr val="FFFFFF"/>
                </a:solidFill>
              </a14:hiddenFill>
            </a:ext>
          </a:extLst>
        </p:spPr>
      </p:pic>
      <p:pic>
        <p:nvPicPr>
          <p:cNvPr id="112648" name="Picture 8" descr="margehopefu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451" y="390526"/>
            <a:ext cx="309563"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12649" name="Picture 9" descr="lisawal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3589" y="887413"/>
            <a:ext cx="452437" cy="565150"/>
          </a:xfrm>
          <a:prstGeom prst="rect">
            <a:avLst/>
          </a:prstGeom>
          <a:noFill/>
          <a:extLst>
            <a:ext uri="{909E8E84-426E-40DD-AFC4-6F175D3DCCD1}">
              <a14:hiddenFill xmlns:a14="http://schemas.microsoft.com/office/drawing/2010/main">
                <a:solidFill>
                  <a:srgbClr val="FFFFFF"/>
                </a:solidFill>
              </a14:hiddenFill>
            </a:ext>
          </a:extLst>
        </p:spPr>
      </p:pic>
      <p:pic>
        <p:nvPicPr>
          <p:cNvPr id="112650" name="Picture 10" descr="bart_loo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2126" y="877888"/>
            <a:ext cx="290513" cy="577850"/>
          </a:xfrm>
          <a:prstGeom prst="rect">
            <a:avLst/>
          </a:prstGeom>
          <a:noFill/>
          <a:extLst>
            <a:ext uri="{909E8E84-426E-40DD-AFC4-6F175D3DCCD1}">
              <a14:hiddenFill xmlns:a14="http://schemas.microsoft.com/office/drawing/2010/main">
                <a:solidFill>
                  <a:srgbClr val="FFFFFF"/>
                </a:solidFill>
              </a14:hiddenFill>
            </a:ext>
          </a:extLst>
        </p:spPr>
      </p:pic>
      <p:pic>
        <p:nvPicPr>
          <p:cNvPr id="112651" name="Picture 11" descr="krust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72063" y="581025"/>
            <a:ext cx="442912" cy="865188"/>
          </a:xfrm>
          <a:prstGeom prst="rect">
            <a:avLst/>
          </a:prstGeom>
          <a:noFill/>
          <a:extLst>
            <a:ext uri="{909E8E84-426E-40DD-AFC4-6F175D3DCCD1}">
              <a14:hiddenFill xmlns:a14="http://schemas.microsoft.com/office/drawing/2010/main">
                <a:solidFill>
                  <a:srgbClr val="FFFFFF"/>
                </a:solidFill>
              </a14:hiddenFill>
            </a:ext>
          </a:extLst>
        </p:spPr>
      </p:pic>
      <p:pic>
        <p:nvPicPr>
          <p:cNvPr id="112652" name="Picture 12" descr="ab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95739" y="633413"/>
            <a:ext cx="300037" cy="779462"/>
          </a:xfrm>
          <a:prstGeom prst="rect">
            <a:avLst/>
          </a:prstGeom>
          <a:noFill/>
          <a:extLst>
            <a:ext uri="{909E8E84-426E-40DD-AFC4-6F175D3DCCD1}">
              <a14:hiddenFill xmlns:a14="http://schemas.microsoft.com/office/drawing/2010/main">
                <a:solidFill>
                  <a:srgbClr val="FFFFFF"/>
                </a:solidFill>
              </a14:hiddenFill>
            </a:ext>
          </a:extLst>
        </p:spPr>
      </p:pic>
      <p:pic>
        <p:nvPicPr>
          <p:cNvPr id="112653" name="Picture 13" descr="ott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79950" y="641351"/>
            <a:ext cx="420688" cy="809625"/>
          </a:xfrm>
          <a:prstGeom prst="rect">
            <a:avLst/>
          </a:prstGeom>
          <a:noFill/>
          <a:extLst>
            <a:ext uri="{909E8E84-426E-40DD-AFC4-6F175D3DCCD1}">
              <a14:hiddenFill xmlns:a14="http://schemas.microsoft.com/office/drawing/2010/main">
                <a:solidFill>
                  <a:srgbClr val="FFFFFF"/>
                </a:solidFill>
              </a14:hiddenFill>
            </a:ext>
          </a:extLst>
        </p:spPr>
      </p:pic>
      <p:pic>
        <p:nvPicPr>
          <p:cNvPr id="112654" name="Picture 14" descr="selm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94188" y="679451"/>
            <a:ext cx="385762" cy="735013"/>
          </a:xfrm>
          <a:prstGeom prst="rect">
            <a:avLst/>
          </a:prstGeom>
          <a:noFill/>
          <a:extLst>
            <a:ext uri="{909E8E84-426E-40DD-AFC4-6F175D3DCCD1}">
              <a14:hiddenFill xmlns:a14="http://schemas.microsoft.com/office/drawing/2010/main">
                <a:solidFill>
                  <a:srgbClr val="FFFFFF"/>
                </a:solidFill>
              </a14:hiddenFill>
            </a:ext>
          </a:extLst>
        </p:spPr>
      </p:pic>
      <p:sp>
        <p:nvSpPr>
          <p:cNvPr id="112655" name="Rectangle 15"/>
          <p:cNvSpPr>
            <a:spLocks noChangeArrowheads="1"/>
          </p:cNvSpPr>
          <p:nvPr/>
        </p:nvSpPr>
        <p:spPr bwMode="auto">
          <a:xfrm flipH="1">
            <a:off x="4122739" y="2266951"/>
            <a:ext cx="1849437"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2656" name="Line 16"/>
          <p:cNvSpPr>
            <a:spLocks noChangeShapeType="1"/>
          </p:cNvSpPr>
          <p:nvPr/>
        </p:nvSpPr>
        <p:spPr bwMode="auto">
          <a:xfrm>
            <a:off x="4505325" y="1492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2657" name="Rectangle 17"/>
          <p:cNvSpPr>
            <a:spLocks noChangeArrowheads="1"/>
          </p:cNvSpPr>
          <p:nvPr/>
        </p:nvSpPr>
        <p:spPr bwMode="auto">
          <a:xfrm>
            <a:off x="3178176" y="1878013"/>
            <a:ext cx="15097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he-IL" sz="1600">
                <a:latin typeface="Times New Roman" panose="02020603050405020304" pitchFamily="18" charset="0"/>
              </a:rPr>
              <a:t>Weight &lt;= 160?</a:t>
            </a:r>
          </a:p>
        </p:txBody>
      </p:sp>
      <p:sp>
        <p:nvSpPr>
          <p:cNvPr id="112658" name="Text Box 18"/>
          <p:cNvSpPr txBox="1">
            <a:spLocks noChangeArrowheads="1"/>
          </p:cNvSpPr>
          <p:nvPr/>
        </p:nvSpPr>
        <p:spPr bwMode="auto">
          <a:xfrm>
            <a:off x="2819500" y="1641476"/>
            <a:ext cx="307777"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yes</a:t>
            </a:r>
          </a:p>
        </p:txBody>
      </p:sp>
      <p:sp>
        <p:nvSpPr>
          <p:cNvPr id="112659" name="Text Box 19"/>
          <p:cNvSpPr txBox="1">
            <a:spLocks noChangeArrowheads="1"/>
          </p:cNvSpPr>
          <p:nvPr/>
        </p:nvSpPr>
        <p:spPr bwMode="auto">
          <a:xfrm>
            <a:off x="4705822" y="1593851"/>
            <a:ext cx="230832"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no</a:t>
            </a:r>
          </a:p>
        </p:txBody>
      </p:sp>
      <p:pic>
        <p:nvPicPr>
          <p:cNvPr id="112660" name="Picture 20" descr="homerthin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525" y="2392363"/>
            <a:ext cx="469900" cy="912812"/>
          </a:xfrm>
          <a:prstGeom prst="rect">
            <a:avLst/>
          </a:prstGeom>
          <a:noFill/>
          <a:extLst>
            <a:ext uri="{909E8E84-426E-40DD-AFC4-6F175D3DCCD1}">
              <a14:hiddenFill xmlns:a14="http://schemas.microsoft.com/office/drawing/2010/main">
                <a:solidFill>
                  <a:srgbClr val="FFFFFF"/>
                </a:solidFill>
              </a14:hiddenFill>
            </a:ext>
          </a:extLst>
        </p:spPr>
      </p:pic>
      <p:pic>
        <p:nvPicPr>
          <p:cNvPr id="112661" name="Picture 21" descr="bart_loo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84526" y="2859088"/>
            <a:ext cx="290513" cy="577850"/>
          </a:xfrm>
          <a:prstGeom prst="rect">
            <a:avLst/>
          </a:prstGeom>
          <a:noFill/>
          <a:extLst>
            <a:ext uri="{909E8E84-426E-40DD-AFC4-6F175D3DCCD1}">
              <a14:hiddenFill xmlns:a14="http://schemas.microsoft.com/office/drawing/2010/main">
                <a:solidFill>
                  <a:srgbClr val="FFFFFF"/>
                </a:solidFill>
              </a14:hiddenFill>
            </a:ext>
          </a:extLst>
        </p:spPr>
      </p:pic>
      <p:pic>
        <p:nvPicPr>
          <p:cNvPr id="112662" name="Picture 22" descr="maggi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3776" y="3043239"/>
            <a:ext cx="238125" cy="363537"/>
          </a:xfrm>
          <a:prstGeom prst="rect">
            <a:avLst/>
          </a:prstGeom>
          <a:noFill/>
          <a:extLst>
            <a:ext uri="{909E8E84-426E-40DD-AFC4-6F175D3DCCD1}">
              <a14:hiddenFill xmlns:a14="http://schemas.microsoft.com/office/drawing/2010/main">
                <a:solidFill>
                  <a:srgbClr val="FFFFFF"/>
                </a:solidFill>
              </a14:hiddenFill>
            </a:ext>
          </a:extLst>
        </p:spPr>
      </p:pic>
      <p:pic>
        <p:nvPicPr>
          <p:cNvPr id="112663" name="Picture 23" descr="ab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48214" y="2462213"/>
            <a:ext cx="300037" cy="779462"/>
          </a:xfrm>
          <a:prstGeom prst="rect">
            <a:avLst/>
          </a:prstGeom>
          <a:noFill/>
          <a:extLst>
            <a:ext uri="{909E8E84-426E-40DD-AFC4-6F175D3DCCD1}">
              <a14:hiddenFill xmlns:a14="http://schemas.microsoft.com/office/drawing/2010/main">
                <a:solidFill>
                  <a:srgbClr val="FFFFFF"/>
                </a:solidFill>
              </a14:hiddenFill>
            </a:ext>
          </a:extLst>
        </p:spPr>
      </p:pic>
      <p:pic>
        <p:nvPicPr>
          <p:cNvPr id="112664" name="Picture 24" descr="margehopefu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8001" y="2305051"/>
            <a:ext cx="309563"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12665" name="Picture 25" descr="krust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9738" y="2324100"/>
            <a:ext cx="442912" cy="865188"/>
          </a:xfrm>
          <a:prstGeom prst="rect">
            <a:avLst/>
          </a:prstGeom>
          <a:noFill/>
          <a:extLst>
            <a:ext uri="{909E8E84-426E-40DD-AFC4-6F175D3DCCD1}">
              <a14:hiddenFill xmlns:a14="http://schemas.microsoft.com/office/drawing/2010/main">
                <a:solidFill>
                  <a:srgbClr val="FFFFFF"/>
                </a:solidFill>
              </a14:hiddenFill>
            </a:ext>
          </a:extLst>
        </p:spPr>
      </p:pic>
      <p:pic>
        <p:nvPicPr>
          <p:cNvPr id="112666" name="Picture 26" descr="lisawal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1064" y="2363788"/>
            <a:ext cx="452437" cy="565150"/>
          </a:xfrm>
          <a:prstGeom prst="rect">
            <a:avLst/>
          </a:prstGeom>
          <a:noFill/>
          <a:extLst>
            <a:ext uri="{909E8E84-426E-40DD-AFC4-6F175D3DCCD1}">
              <a14:hiddenFill xmlns:a14="http://schemas.microsoft.com/office/drawing/2010/main">
                <a:solidFill>
                  <a:srgbClr val="FFFFFF"/>
                </a:solidFill>
              </a14:hiddenFill>
            </a:ext>
          </a:extLst>
        </p:spPr>
      </p:pic>
      <p:pic>
        <p:nvPicPr>
          <p:cNvPr id="112667" name="Picture 27" descr="selm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89213" y="2308226"/>
            <a:ext cx="385762" cy="735013"/>
          </a:xfrm>
          <a:prstGeom prst="rect">
            <a:avLst/>
          </a:prstGeom>
          <a:noFill/>
          <a:extLst>
            <a:ext uri="{909E8E84-426E-40DD-AFC4-6F175D3DCCD1}">
              <a14:hiddenFill xmlns:a14="http://schemas.microsoft.com/office/drawing/2010/main">
                <a:solidFill>
                  <a:srgbClr val="FFFFFF"/>
                </a:solidFill>
              </a14:hiddenFill>
            </a:ext>
          </a:extLst>
        </p:spPr>
      </p:pic>
      <p:pic>
        <p:nvPicPr>
          <p:cNvPr id="112668" name="Picture 28" descr="ott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51425" y="2622551"/>
            <a:ext cx="420688" cy="809625"/>
          </a:xfrm>
          <a:prstGeom prst="rect">
            <a:avLst/>
          </a:prstGeom>
          <a:noFill/>
          <a:extLst>
            <a:ext uri="{909E8E84-426E-40DD-AFC4-6F175D3DCCD1}">
              <a14:hiddenFill xmlns:a14="http://schemas.microsoft.com/office/drawing/2010/main">
                <a:solidFill>
                  <a:srgbClr val="FFFFFF"/>
                </a:solidFill>
              </a14:hiddenFill>
            </a:ext>
          </a:extLst>
        </p:spPr>
      </p:pic>
      <p:sp>
        <p:nvSpPr>
          <p:cNvPr id="112669" name="Text Box 29"/>
          <p:cNvSpPr txBox="1">
            <a:spLocks noChangeArrowheads="1"/>
          </p:cNvSpPr>
          <p:nvPr/>
        </p:nvSpPr>
        <p:spPr bwMode="auto">
          <a:xfrm>
            <a:off x="5600700" y="1009650"/>
            <a:ext cx="4738688" cy="641350"/>
          </a:xfrm>
          <a:prstGeom prst="rect">
            <a:avLst/>
          </a:prstGeom>
          <a:solidFill>
            <a:schemeClr val="bg2">
              <a:lumMod val="60000"/>
              <a:lumOff val="40000"/>
            </a:schemeClr>
          </a:solidFill>
          <a:ln>
            <a:noFill/>
          </a:ln>
          <a:effectLst/>
          <a:extLst/>
        </p:spPr>
        <p:txBody>
          <a:bodyPr wrap="none">
            <a:spAutoFit/>
          </a:bodyPr>
          <a:lstStyle/>
          <a:p>
            <a:pPr eaLnBrk="0" hangingPunct="0"/>
            <a:r>
              <a:rPr lang="en-US" altLang="he-IL" i="1">
                <a:latin typeface="Times New Roman" panose="02020603050405020304" pitchFamily="18" charset="0"/>
              </a:rPr>
              <a:t>Entropy</a:t>
            </a:r>
            <a:r>
              <a:rPr lang="en-US" altLang="he-IL">
                <a:latin typeface="Times New Roman" panose="02020603050405020304" pitchFamily="18" charset="0"/>
              </a:rPr>
              <a:t>(4</a:t>
            </a:r>
            <a:r>
              <a:rPr lang="en-US" altLang="he-IL" b="1">
                <a:solidFill>
                  <a:srgbClr val="FF0000"/>
                </a:solidFill>
                <a:latin typeface="Times New Roman" panose="02020603050405020304" pitchFamily="18" charset="0"/>
              </a:rPr>
              <a:t>F</a:t>
            </a:r>
            <a:r>
              <a:rPr lang="en-US" altLang="he-IL">
                <a:latin typeface="Times New Roman" panose="02020603050405020304" pitchFamily="18" charset="0"/>
              </a:rPr>
              <a:t>,5</a:t>
            </a:r>
            <a:r>
              <a:rPr lang="en-US" altLang="he-IL" b="1">
                <a:solidFill>
                  <a:srgbClr val="0000FF"/>
                </a:solidFill>
                <a:latin typeface="Times New Roman" panose="02020603050405020304" pitchFamily="18" charset="0"/>
              </a:rPr>
              <a:t>M</a:t>
            </a:r>
            <a:r>
              <a:rPr lang="en-US" altLang="he-IL">
                <a:latin typeface="Times New Roman" panose="02020603050405020304" pitchFamily="18" charset="0"/>
              </a:rPr>
              <a:t>) = -(4/9)log</a:t>
            </a:r>
            <a:r>
              <a:rPr lang="en-US" altLang="he-IL" baseline="-25000">
                <a:latin typeface="Times New Roman" panose="02020603050405020304" pitchFamily="18" charset="0"/>
              </a:rPr>
              <a:t>2</a:t>
            </a:r>
            <a:r>
              <a:rPr lang="en-US" altLang="he-IL">
                <a:latin typeface="Times New Roman" panose="02020603050405020304" pitchFamily="18" charset="0"/>
              </a:rPr>
              <a:t>(4/9) - (5/9)log</a:t>
            </a:r>
            <a:r>
              <a:rPr lang="en-US" altLang="he-IL" baseline="-25000">
                <a:latin typeface="Times New Roman" panose="02020603050405020304" pitchFamily="18" charset="0"/>
              </a:rPr>
              <a:t>2</a:t>
            </a:r>
            <a:r>
              <a:rPr lang="en-US" altLang="he-IL">
                <a:latin typeface="Times New Roman" panose="02020603050405020304" pitchFamily="18" charset="0"/>
              </a:rPr>
              <a:t>(5/9)</a:t>
            </a:r>
          </a:p>
          <a:p>
            <a:pPr eaLnBrk="0" hangingPunct="0"/>
            <a:r>
              <a:rPr lang="en-US" altLang="he-IL">
                <a:latin typeface="Times New Roman" panose="02020603050405020304" pitchFamily="18" charset="0"/>
              </a:rPr>
              <a:t>	            =  </a:t>
            </a:r>
            <a:r>
              <a:rPr lang="en-US" altLang="he-IL" b="1">
                <a:solidFill>
                  <a:srgbClr val="FF33CC"/>
                </a:solidFill>
                <a:latin typeface="Times New Roman" panose="02020603050405020304" pitchFamily="18" charset="0"/>
              </a:rPr>
              <a:t>0.9911</a:t>
            </a:r>
            <a:r>
              <a:rPr lang="en-US" altLang="he-IL">
                <a:latin typeface="Times New Roman" panose="02020603050405020304" pitchFamily="18" charset="0"/>
              </a:rPr>
              <a:t>	</a:t>
            </a:r>
            <a:endParaRPr lang="en-US" altLang="he-IL" sz="2000">
              <a:latin typeface="Times New Roman" panose="02020603050405020304" pitchFamily="18" charset="0"/>
            </a:endParaRPr>
          </a:p>
        </p:txBody>
      </p:sp>
      <p:sp>
        <p:nvSpPr>
          <p:cNvPr id="112670" name="Text Box 30"/>
          <p:cNvSpPr txBox="1">
            <a:spLocks noChangeArrowheads="1"/>
          </p:cNvSpPr>
          <p:nvPr/>
        </p:nvSpPr>
        <p:spPr bwMode="auto">
          <a:xfrm rot="703679">
            <a:off x="1701800" y="4033838"/>
            <a:ext cx="4738688" cy="671512"/>
          </a:xfrm>
          <a:prstGeom prst="rect">
            <a:avLst/>
          </a:prstGeom>
          <a:solidFill>
            <a:schemeClr val="bg2">
              <a:lumMod val="60000"/>
              <a:lumOff val="40000"/>
            </a:schemeClr>
          </a:solidFill>
          <a:ln>
            <a:noFill/>
          </a:ln>
          <a:effectLst/>
          <a:extLst/>
        </p:spPr>
        <p:txBody>
          <a:bodyPr wrap="none">
            <a:spAutoFit/>
          </a:bodyPr>
          <a:lstStyle/>
          <a:p>
            <a:pPr eaLnBrk="0" hangingPunct="0"/>
            <a:r>
              <a:rPr lang="en-US" altLang="he-IL" i="1">
                <a:latin typeface="Times New Roman" panose="02020603050405020304" pitchFamily="18" charset="0"/>
              </a:rPr>
              <a:t>Entropy</a:t>
            </a:r>
            <a:r>
              <a:rPr lang="en-US" altLang="he-IL">
                <a:latin typeface="Times New Roman" panose="02020603050405020304" pitchFamily="18" charset="0"/>
              </a:rPr>
              <a:t>(4</a:t>
            </a:r>
            <a:r>
              <a:rPr lang="en-US" altLang="he-IL" b="1">
                <a:solidFill>
                  <a:srgbClr val="FF0000"/>
                </a:solidFill>
                <a:latin typeface="Times New Roman" panose="02020603050405020304" pitchFamily="18" charset="0"/>
              </a:rPr>
              <a:t>F</a:t>
            </a:r>
            <a:r>
              <a:rPr lang="en-US" altLang="he-IL">
                <a:latin typeface="Times New Roman" panose="02020603050405020304" pitchFamily="18" charset="0"/>
              </a:rPr>
              <a:t>,1</a:t>
            </a:r>
            <a:r>
              <a:rPr lang="en-US" altLang="he-IL" b="1">
                <a:solidFill>
                  <a:srgbClr val="0000FF"/>
                </a:solidFill>
                <a:latin typeface="Times New Roman" panose="02020603050405020304" pitchFamily="18" charset="0"/>
              </a:rPr>
              <a:t>M</a:t>
            </a:r>
            <a:r>
              <a:rPr lang="en-US" altLang="he-IL">
                <a:latin typeface="Times New Roman" panose="02020603050405020304" pitchFamily="18" charset="0"/>
              </a:rPr>
              <a:t>) = -(4/5)log</a:t>
            </a:r>
            <a:r>
              <a:rPr lang="en-US" altLang="he-IL" baseline="-25000">
                <a:latin typeface="Times New Roman" panose="02020603050405020304" pitchFamily="18" charset="0"/>
              </a:rPr>
              <a:t>2</a:t>
            </a:r>
            <a:r>
              <a:rPr lang="en-US" altLang="he-IL">
                <a:latin typeface="Times New Roman" panose="02020603050405020304" pitchFamily="18" charset="0"/>
              </a:rPr>
              <a:t>(4/5) - (1/5)log</a:t>
            </a:r>
            <a:r>
              <a:rPr lang="en-US" altLang="he-IL" baseline="-25000">
                <a:latin typeface="Times New Roman" panose="02020603050405020304" pitchFamily="18" charset="0"/>
              </a:rPr>
              <a:t>2</a:t>
            </a:r>
            <a:r>
              <a:rPr lang="en-US" altLang="he-IL">
                <a:latin typeface="Times New Roman" panose="02020603050405020304" pitchFamily="18" charset="0"/>
              </a:rPr>
              <a:t>(1/5)</a:t>
            </a:r>
          </a:p>
          <a:p>
            <a:pPr eaLnBrk="0" hangingPunct="0"/>
            <a:r>
              <a:rPr lang="en-US" altLang="he-IL">
                <a:latin typeface="Times New Roman" panose="02020603050405020304" pitchFamily="18" charset="0"/>
              </a:rPr>
              <a:t>	            =  </a:t>
            </a:r>
            <a:r>
              <a:rPr lang="en-US" altLang="he-IL" sz="2000" b="1">
                <a:solidFill>
                  <a:srgbClr val="006600"/>
                </a:solidFill>
                <a:latin typeface="Times New Roman" panose="02020603050405020304" pitchFamily="18" charset="0"/>
              </a:rPr>
              <a:t>0.7219</a:t>
            </a:r>
          </a:p>
        </p:txBody>
      </p:sp>
      <p:sp>
        <p:nvSpPr>
          <p:cNvPr id="112671" name="Text Box 31"/>
          <p:cNvSpPr txBox="1">
            <a:spLocks noChangeArrowheads="1"/>
          </p:cNvSpPr>
          <p:nvPr/>
        </p:nvSpPr>
        <p:spPr bwMode="auto">
          <a:xfrm rot="814016">
            <a:off x="5205414" y="4019551"/>
            <a:ext cx="4738687" cy="671513"/>
          </a:xfrm>
          <a:prstGeom prst="rect">
            <a:avLst/>
          </a:prstGeom>
          <a:solidFill>
            <a:schemeClr val="bg2">
              <a:lumMod val="60000"/>
              <a:lumOff val="40000"/>
            </a:schemeClr>
          </a:solidFill>
          <a:ln>
            <a:noFill/>
          </a:ln>
          <a:effectLst/>
          <a:extLst/>
        </p:spPr>
        <p:txBody>
          <a:bodyPr wrap="none">
            <a:spAutoFit/>
          </a:bodyPr>
          <a:lstStyle/>
          <a:p>
            <a:pPr eaLnBrk="0" hangingPunct="0"/>
            <a:r>
              <a:rPr lang="en-US" altLang="he-IL" i="1">
                <a:latin typeface="Times New Roman" panose="02020603050405020304" pitchFamily="18" charset="0"/>
              </a:rPr>
              <a:t>Entropy</a:t>
            </a:r>
            <a:r>
              <a:rPr lang="en-US" altLang="he-IL">
                <a:latin typeface="Times New Roman" panose="02020603050405020304" pitchFamily="18" charset="0"/>
              </a:rPr>
              <a:t>(0</a:t>
            </a:r>
            <a:r>
              <a:rPr lang="en-US" altLang="he-IL" b="1">
                <a:solidFill>
                  <a:srgbClr val="FF0000"/>
                </a:solidFill>
                <a:latin typeface="Times New Roman" panose="02020603050405020304" pitchFamily="18" charset="0"/>
              </a:rPr>
              <a:t>F</a:t>
            </a:r>
            <a:r>
              <a:rPr lang="en-US" altLang="he-IL">
                <a:latin typeface="Times New Roman" panose="02020603050405020304" pitchFamily="18" charset="0"/>
              </a:rPr>
              <a:t>,4</a:t>
            </a:r>
            <a:r>
              <a:rPr lang="en-US" altLang="he-IL" b="1">
                <a:solidFill>
                  <a:srgbClr val="0000FF"/>
                </a:solidFill>
                <a:latin typeface="Times New Roman" panose="02020603050405020304" pitchFamily="18" charset="0"/>
              </a:rPr>
              <a:t>M</a:t>
            </a:r>
            <a:r>
              <a:rPr lang="en-US" altLang="he-IL">
                <a:latin typeface="Times New Roman" panose="02020603050405020304" pitchFamily="18" charset="0"/>
              </a:rPr>
              <a:t>) = -(0/4)log</a:t>
            </a:r>
            <a:r>
              <a:rPr lang="en-US" altLang="he-IL" baseline="-25000">
                <a:latin typeface="Times New Roman" panose="02020603050405020304" pitchFamily="18" charset="0"/>
              </a:rPr>
              <a:t>2</a:t>
            </a:r>
            <a:r>
              <a:rPr lang="en-US" altLang="he-IL">
                <a:latin typeface="Times New Roman" panose="02020603050405020304" pitchFamily="18" charset="0"/>
              </a:rPr>
              <a:t>(0/4) - (4/4)log</a:t>
            </a:r>
            <a:r>
              <a:rPr lang="en-US" altLang="he-IL" baseline="-25000">
                <a:latin typeface="Times New Roman" panose="02020603050405020304" pitchFamily="18" charset="0"/>
              </a:rPr>
              <a:t>2</a:t>
            </a:r>
            <a:r>
              <a:rPr lang="en-US" altLang="he-IL">
                <a:latin typeface="Times New Roman" panose="02020603050405020304" pitchFamily="18" charset="0"/>
              </a:rPr>
              <a:t>(4/4)</a:t>
            </a:r>
          </a:p>
          <a:p>
            <a:pPr eaLnBrk="0" hangingPunct="0"/>
            <a:r>
              <a:rPr lang="en-US" altLang="he-IL">
                <a:latin typeface="Times New Roman" panose="02020603050405020304" pitchFamily="18" charset="0"/>
              </a:rPr>
              <a:t>	            =  </a:t>
            </a:r>
            <a:r>
              <a:rPr lang="en-US" altLang="he-IL" sz="2000" b="1">
                <a:solidFill>
                  <a:srgbClr val="990099"/>
                </a:solidFill>
                <a:latin typeface="Times New Roman" panose="02020603050405020304" pitchFamily="18" charset="0"/>
              </a:rPr>
              <a:t>0</a:t>
            </a:r>
          </a:p>
        </p:txBody>
      </p:sp>
      <p:graphicFrame>
        <p:nvGraphicFramePr>
          <p:cNvPr id="112672" name="Object 32"/>
          <p:cNvGraphicFramePr>
            <a:graphicFrameLocks noChangeAspect="1"/>
          </p:cNvGraphicFramePr>
          <p:nvPr/>
        </p:nvGraphicFramePr>
        <p:xfrm>
          <a:off x="5640389" y="169863"/>
          <a:ext cx="4841875" cy="615950"/>
        </p:xfrm>
        <a:graphic>
          <a:graphicData uri="http://schemas.openxmlformats.org/presentationml/2006/ole">
            <mc:AlternateContent xmlns:mc="http://schemas.openxmlformats.org/markup-compatibility/2006">
              <mc:Choice xmlns:v="urn:schemas-microsoft-com:vml" Requires="v">
                <p:oleObj spid="_x0000_s440330" name="Equation" r:id="rId12" imgW="3593880" imgH="457200" progId="Equation.3">
                  <p:embed/>
                </p:oleObj>
              </mc:Choice>
              <mc:Fallback>
                <p:oleObj name="Equation" r:id="rId12" imgW="3593880" imgH="457200" progId="Equation.3">
                  <p:embed/>
                  <p:pic>
                    <p:nvPicPr>
                      <p:cNvPr id="112672"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0389" y="169863"/>
                        <a:ext cx="4841875" cy="615950"/>
                      </a:xfrm>
                      <a:prstGeom prst="rect">
                        <a:avLst/>
                      </a:prstGeom>
                      <a:solidFill>
                        <a:schemeClr val="tx1"/>
                      </a:solidFill>
                      <a:ln>
                        <a:noFill/>
                      </a:ln>
                      <a:effectLst/>
                      <a:extLst/>
                    </p:spPr>
                  </p:pic>
                </p:oleObj>
              </mc:Fallback>
            </mc:AlternateContent>
          </a:graphicData>
        </a:graphic>
      </p:graphicFrame>
      <p:sp>
        <p:nvSpPr>
          <p:cNvPr id="112673" name="Text Box 33"/>
          <p:cNvSpPr txBox="1">
            <a:spLocks noChangeArrowheads="1"/>
          </p:cNvSpPr>
          <p:nvPr/>
        </p:nvSpPr>
        <p:spPr bwMode="auto">
          <a:xfrm>
            <a:off x="1660526" y="6116639"/>
            <a:ext cx="929322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he-IL" sz="2200" i="1">
                <a:latin typeface="Times New Roman" panose="02020603050405020304" pitchFamily="18" charset="0"/>
              </a:rPr>
              <a:t>Gain</a:t>
            </a:r>
            <a:r>
              <a:rPr lang="en-US" altLang="he-IL" sz="2200">
                <a:latin typeface="Times New Roman" panose="02020603050405020304" pitchFamily="18" charset="0"/>
              </a:rPr>
              <a:t>(Weight &lt;= 160) = </a:t>
            </a:r>
            <a:r>
              <a:rPr lang="en-US" altLang="he-IL" sz="2200" b="1">
                <a:solidFill>
                  <a:srgbClr val="FF33CC"/>
                </a:solidFill>
                <a:latin typeface="Times New Roman" panose="02020603050405020304" pitchFamily="18" charset="0"/>
              </a:rPr>
              <a:t>0.9911</a:t>
            </a:r>
            <a:r>
              <a:rPr lang="en-US" altLang="he-IL" sz="2200">
                <a:latin typeface="Times New Roman" panose="02020603050405020304" pitchFamily="18" charset="0"/>
              </a:rPr>
              <a:t> – (5/9 * </a:t>
            </a:r>
            <a:r>
              <a:rPr lang="en-US" altLang="he-IL" sz="2000" b="1">
                <a:solidFill>
                  <a:srgbClr val="006600"/>
                </a:solidFill>
                <a:latin typeface="Times New Roman" panose="02020603050405020304" pitchFamily="18" charset="0"/>
              </a:rPr>
              <a:t>0.7219</a:t>
            </a:r>
            <a:r>
              <a:rPr lang="en-US" altLang="he-IL" sz="2200">
                <a:latin typeface="Times New Roman" panose="02020603050405020304" pitchFamily="18" charset="0"/>
              </a:rPr>
              <a:t> + 4/9 * </a:t>
            </a:r>
            <a:r>
              <a:rPr lang="en-US" altLang="he-IL" sz="2200" b="1">
                <a:solidFill>
                  <a:srgbClr val="990099"/>
                </a:solidFill>
                <a:latin typeface="Times New Roman" panose="02020603050405020304" pitchFamily="18" charset="0"/>
              </a:rPr>
              <a:t>0</a:t>
            </a:r>
            <a:r>
              <a:rPr lang="en-US" altLang="he-IL" sz="2200">
                <a:latin typeface="Times New Roman" panose="02020603050405020304" pitchFamily="18" charset="0"/>
              </a:rPr>
              <a:t> ) = </a:t>
            </a:r>
            <a:r>
              <a:rPr lang="en-US" altLang="he-IL" sz="2200" b="1">
                <a:latin typeface="Times New Roman" panose="02020603050405020304" pitchFamily="18" charset="0"/>
              </a:rPr>
              <a:t>0.5900</a:t>
            </a:r>
          </a:p>
        </p:txBody>
      </p:sp>
      <p:graphicFrame>
        <p:nvGraphicFramePr>
          <p:cNvPr id="112674" name="Object 34"/>
          <p:cNvGraphicFramePr>
            <a:graphicFrameLocks noChangeAspect="1"/>
          </p:cNvGraphicFramePr>
          <p:nvPr/>
        </p:nvGraphicFramePr>
        <p:xfrm>
          <a:off x="1778000" y="5553076"/>
          <a:ext cx="5746750" cy="479425"/>
        </p:xfrm>
        <a:graphic>
          <a:graphicData uri="http://schemas.openxmlformats.org/presentationml/2006/ole">
            <mc:AlternateContent xmlns:mc="http://schemas.openxmlformats.org/markup-compatibility/2006">
              <mc:Choice xmlns:v="urn:schemas-microsoft-com:vml" Requires="v">
                <p:oleObj spid="_x0000_s440331" name="Equation" r:id="rId14" imgW="3022560" imgH="253800" progId="Equation.3">
                  <p:embed/>
                </p:oleObj>
              </mc:Choice>
              <mc:Fallback>
                <p:oleObj name="Equation" r:id="rId14" imgW="3022560" imgH="253800" progId="Equation.3">
                  <p:embed/>
                  <p:pic>
                    <p:nvPicPr>
                      <p:cNvPr id="112674"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8000" y="5553076"/>
                        <a:ext cx="57467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75" name="Text Box 35"/>
          <p:cNvSpPr txBox="1">
            <a:spLocks noChangeArrowheads="1"/>
          </p:cNvSpPr>
          <p:nvPr/>
        </p:nvSpPr>
        <p:spPr bwMode="auto">
          <a:xfrm>
            <a:off x="7635875" y="2336801"/>
            <a:ext cx="2509838" cy="646331"/>
          </a:xfrm>
          <a:prstGeom prst="rect">
            <a:avLst/>
          </a:prstGeom>
          <a:solidFill>
            <a:schemeClr val="bg1"/>
          </a:solidFill>
          <a:ln>
            <a:noFill/>
          </a:ln>
          <a:effectLst>
            <a:outerShdw dist="107763" dir="8100000" algn="ctr" rotWithShape="0">
              <a:srgbClr val="808080"/>
            </a:outerShdw>
          </a:effectLst>
          <a:extLst/>
        </p:spPr>
        <p:txBody>
          <a:bodyPr>
            <a:spAutoFit/>
          </a:bodyPr>
          <a:lstStyle/>
          <a:p>
            <a:pPr algn="l" rtl="0"/>
            <a:r>
              <a:rPr lang="en-US" altLang="he-IL">
                <a:latin typeface="Times New Roman" panose="02020603050405020304" pitchFamily="18" charset="0"/>
              </a:rPr>
              <a:t>Let us try splitting on </a:t>
            </a:r>
            <a:r>
              <a:rPr lang="en-US" altLang="he-IL" i="1">
                <a:latin typeface="Times New Roman" panose="02020603050405020304" pitchFamily="18" charset="0"/>
              </a:rPr>
              <a:t>Weight</a:t>
            </a:r>
          </a:p>
        </p:txBody>
      </p:sp>
    </p:spTree>
    <p:extLst>
      <p:ext uri="{BB962C8B-B14F-4D97-AF65-F5344CB8AC3E}">
        <p14:creationId xmlns:p14="http://schemas.microsoft.com/office/powerpoint/2010/main" val="313702939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1685925" y="5419725"/>
            <a:ext cx="8782050" cy="1238250"/>
          </a:xfrm>
          <a:prstGeom prst="rect">
            <a:avLst/>
          </a:prstGeom>
          <a:solidFill>
            <a:schemeClr val="accent5">
              <a:lumMod val="60000"/>
              <a:lumOff val="40000"/>
            </a:schemeClr>
          </a:solidFill>
          <a:ln w="0">
            <a:solidFill>
              <a:srgbClr val="C0C0C0"/>
            </a:solidFill>
            <a:miter lim="800000"/>
            <a:headEnd/>
            <a:tailEnd/>
          </a:ln>
          <a:effectLst/>
          <a:extLst/>
        </p:spPr>
        <p:txBody>
          <a:bodyPr wrap="none" anchor="ctr"/>
          <a:lstStyle/>
          <a:p>
            <a:endParaRPr lang="he-IL"/>
          </a:p>
        </p:txBody>
      </p:sp>
      <p:sp>
        <p:nvSpPr>
          <p:cNvPr id="113667" name="Rectangle 3"/>
          <p:cNvSpPr>
            <a:spLocks noChangeArrowheads="1"/>
          </p:cNvSpPr>
          <p:nvPr/>
        </p:nvSpPr>
        <p:spPr bwMode="auto">
          <a:xfrm>
            <a:off x="2239964" y="268288"/>
            <a:ext cx="3303587" cy="1223962"/>
          </a:xfrm>
          <a:prstGeom prst="rect">
            <a:avLst/>
          </a:prstGeom>
          <a:solidFill>
            <a:schemeClr val="bg1"/>
          </a:solidFill>
          <a:ln w="1270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3668" name="Rectangle 4"/>
          <p:cNvSpPr>
            <a:spLocks noChangeArrowheads="1"/>
          </p:cNvSpPr>
          <p:nvPr/>
        </p:nvSpPr>
        <p:spPr bwMode="auto">
          <a:xfrm>
            <a:off x="1712913" y="2266951"/>
            <a:ext cx="1801812"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3669" name="Line 5"/>
          <p:cNvSpPr>
            <a:spLocks noChangeShapeType="1"/>
          </p:cNvSpPr>
          <p:nvPr/>
        </p:nvSpPr>
        <p:spPr bwMode="auto">
          <a:xfrm flipH="1">
            <a:off x="2695575" y="1492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pic>
        <p:nvPicPr>
          <p:cNvPr id="113670" name="Picture 6" descr="maggi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0151" y="1071564"/>
            <a:ext cx="238125" cy="363537"/>
          </a:xfrm>
          <a:prstGeom prst="rect">
            <a:avLst/>
          </a:prstGeom>
          <a:noFill/>
          <a:extLst>
            <a:ext uri="{909E8E84-426E-40DD-AFC4-6F175D3DCCD1}">
              <a14:hiddenFill xmlns:a14="http://schemas.microsoft.com/office/drawing/2010/main">
                <a:solidFill>
                  <a:srgbClr val="FFFFFF"/>
                </a:solidFill>
              </a14:hiddenFill>
            </a:ext>
          </a:extLst>
        </p:spPr>
      </p:pic>
      <p:pic>
        <p:nvPicPr>
          <p:cNvPr id="113671" name="Picture 7" descr="homerthin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25" y="554038"/>
            <a:ext cx="469900" cy="912812"/>
          </a:xfrm>
          <a:prstGeom prst="rect">
            <a:avLst/>
          </a:prstGeom>
          <a:noFill/>
          <a:extLst>
            <a:ext uri="{909E8E84-426E-40DD-AFC4-6F175D3DCCD1}">
              <a14:hiddenFill xmlns:a14="http://schemas.microsoft.com/office/drawing/2010/main">
                <a:solidFill>
                  <a:srgbClr val="FFFFFF"/>
                </a:solidFill>
              </a14:hiddenFill>
            </a:ext>
          </a:extLst>
        </p:spPr>
      </p:pic>
      <p:pic>
        <p:nvPicPr>
          <p:cNvPr id="113672" name="Picture 8" descr="margehopefu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451" y="390526"/>
            <a:ext cx="309563"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13673" name="Picture 9" descr="lisawal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3589" y="887413"/>
            <a:ext cx="452437" cy="565150"/>
          </a:xfrm>
          <a:prstGeom prst="rect">
            <a:avLst/>
          </a:prstGeom>
          <a:noFill/>
          <a:extLst>
            <a:ext uri="{909E8E84-426E-40DD-AFC4-6F175D3DCCD1}">
              <a14:hiddenFill xmlns:a14="http://schemas.microsoft.com/office/drawing/2010/main">
                <a:solidFill>
                  <a:srgbClr val="FFFFFF"/>
                </a:solidFill>
              </a14:hiddenFill>
            </a:ext>
          </a:extLst>
        </p:spPr>
      </p:pic>
      <p:pic>
        <p:nvPicPr>
          <p:cNvPr id="113674" name="Picture 10" descr="bart_loo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2126" y="877888"/>
            <a:ext cx="290513" cy="577850"/>
          </a:xfrm>
          <a:prstGeom prst="rect">
            <a:avLst/>
          </a:prstGeom>
          <a:noFill/>
          <a:extLst>
            <a:ext uri="{909E8E84-426E-40DD-AFC4-6F175D3DCCD1}">
              <a14:hiddenFill xmlns:a14="http://schemas.microsoft.com/office/drawing/2010/main">
                <a:solidFill>
                  <a:srgbClr val="FFFFFF"/>
                </a:solidFill>
              </a14:hiddenFill>
            </a:ext>
          </a:extLst>
        </p:spPr>
      </p:pic>
      <p:pic>
        <p:nvPicPr>
          <p:cNvPr id="113675" name="Picture 11" descr="krust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72063" y="581025"/>
            <a:ext cx="442912" cy="865188"/>
          </a:xfrm>
          <a:prstGeom prst="rect">
            <a:avLst/>
          </a:prstGeom>
          <a:noFill/>
          <a:extLst>
            <a:ext uri="{909E8E84-426E-40DD-AFC4-6F175D3DCCD1}">
              <a14:hiddenFill xmlns:a14="http://schemas.microsoft.com/office/drawing/2010/main">
                <a:solidFill>
                  <a:srgbClr val="FFFFFF"/>
                </a:solidFill>
              </a14:hiddenFill>
            </a:ext>
          </a:extLst>
        </p:spPr>
      </p:pic>
      <p:pic>
        <p:nvPicPr>
          <p:cNvPr id="113676" name="Picture 12" descr="ab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95739" y="633413"/>
            <a:ext cx="300037" cy="779462"/>
          </a:xfrm>
          <a:prstGeom prst="rect">
            <a:avLst/>
          </a:prstGeom>
          <a:noFill/>
          <a:extLst>
            <a:ext uri="{909E8E84-426E-40DD-AFC4-6F175D3DCCD1}">
              <a14:hiddenFill xmlns:a14="http://schemas.microsoft.com/office/drawing/2010/main">
                <a:solidFill>
                  <a:srgbClr val="FFFFFF"/>
                </a:solidFill>
              </a14:hiddenFill>
            </a:ext>
          </a:extLst>
        </p:spPr>
      </p:pic>
      <p:pic>
        <p:nvPicPr>
          <p:cNvPr id="113677" name="Picture 13" descr="ott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79950" y="641351"/>
            <a:ext cx="420688" cy="809625"/>
          </a:xfrm>
          <a:prstGeom prst="rect">
            <a:avLst/>
          </a:prstGeom>
          <a:noFill/>
          <a:extLst>
            <a:ext uri="{909E8E84-426E-40DD-AFC4-6F175D3DCCD1}">
              <a14:hiddenFill xmlns:a14="http://schemas.microsoft.com/office/drawing/2010/main">
                <a:solidFill>
                  <a:srgbClr val="FFFFFF"/>
                </a:solidFill>
              </a14:hiddenFill>
            </a:ext>
          </a:extLst>
        </p:spPr>
      </p:pic>
      <p:pic>
        <p:nvPicPr>
          <p:cNvPr id="113678" name="Picture 14" descr="selm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94188" y="679451"/>
            <a:ext cx="385762" cy="735013"/>
          </a:xfrm>
          <a:prstGeom prst="rect">
            <a:avLst/>
          </a:prstGeom>
          <a:noFill/>
          <a:extLst>
            <a:ext uri="{909E8E84-426E-40DD-AFC4-6F175D3DCCD1}">
              <a14:hiddenFill xmlns:a14="http://schemas.microsoft.com/office/drawing/2010/main">
                <a:solidFill>
                  <a:srgbClr val="FFFFFF"/>
                </a:solidFill>
              </a14:hiddenFill>
            </a:ext>
          </a:extLst>
        </p:spPr>
      </p:pic>
      <p:sp>
        <p:nvSpPr>
          <p:cNvPr id="113679" name="Rectangle 15"/>
          <p:cNvSpPr>
            <a:spLocks noChangeArrowheads="1"/>
          </p:cNvSpPr>
          <p:nvPr/>
        </p:nvSpPr>
        <p:spPr bwMode="auto">
          <a:xfrm flipH="1">
            <a:off x="4122739" y="2266951"/>
            <a:ext cx="1849437"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3680" name="Line 16"/>
          <p:cNvSpPr>
            <a:spLocks noChangeShapeType="1"/>
          </p:cNvSpPr>
          <p:nvPr/>
        </p:nvSpPr>
        <p:spPr bwMode="auto">
          <a:xfrm>
            <a:off x="4505325" y="1492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3681" name="Rectangle 17"/>
          <p:cNvSpPr>
            <a:spLocks noChangeArrowheads="1"/>
          </p:cNvSpPr>
          <p:nvPr/>
        </p:nvSpPr>
        <p:spPr bwMode="auto">
          <a:xfrm>
            <a:off x="3387726" y="1878013"/>
            <a:ext cx="10906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he-IL" sz="1600">
                <a:latin typeface="Times New Roman" panose="02020603050405020304" pitchFamily="18" charset="0"/>
              </a:rPr>
              <a:t>age &lt;= 40?</a:t>
            </a:r>
          </a:p>
        </p:txBody>
      </p:sp>
      <p:sp>
        <p:nvSpPr>
          <p:cNvPr id="113682" name="Text Box 18"/>
          <p:cNvSpPr txBox="1">
            <a:spLocks noChangeArrowheads="1"/>
          </p:cNvSpPr>
          <p:nvPr/>
        </p:nvSpPr>
        <p:spPr bwMode="auto">
          <a:xfrm>
            <a:off x="2819500" y="1641476"/>
            <a:ext cx="307777"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yes</a:t>
            </a:r>
          </a:p>
        </p:txBody>
      </p:sp>
      <p:sp>
        <p:nvSpPr>
          <p:cNvPr id="113683" name="Text Box 19"/>
          <p:cNvSpPr txBox="1">
            <a:spLocks noChangeArrowheads="1"/>
          </p:cNvSpPr>
          <p:nvPr/>
        </p:nvSpPr>
        <p:spPr bwMode="auto">
          <a:xfrm>
            <a:off x="4705822" y="1593851"/>
            <a:ext cx="230832"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no</a:t>
            </a:r>
          </a:p>
        </p:txBody>
      </p:sp>
      <p:pic>
        <p:nvPicPr>
          <p:cNvPr id="113684" name="Picture 20" descr="homerthin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5100" y="2457450"/>
            <a:ext cx="4508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3685" name="Picture 21" descr="maggi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8526" y="2338389"/>
            <a:ext cx="238125" cy="363537"/>
          </a:xfrm>
          <a:prstGeom prst="rect">
            <a:avLst/>
          </a:prstGeom>
          <a:noFill/>
          <a:extLst>
            <a:ext uri="{909E8E84-426E-40DD-AFC4-6F175D3DCCD1}">
              <a14:hiddenFill xmlns:a14="http://schemas.microsoft.com/office/drawing/2010/main">
                <a:solidFill>
                  <a:srgbClr val="FFFFFF"/>
                </a:solidFill>
              </a14:hiddenFill>
            </a:ext>
          </a:extLst>
        </p:spPr>
      </p:pic>
      <p:pic>
        <p:nvPicPr>
          <p:cNvPr id="113686" name="Picture 22" descr="ab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29214" y="2500313"/>
            <a:ext cx="300037" cy="779462"/>
          </a:xfrm>
          <a:prstGeom prst="rect">
            <a:avLst/>
          </a:prstGeom>
          <a:noFill/>
          <a:extLst>
            <a:ext uri="{909E8E84-426E-40DD-AFC4-6F175D3DCCD1}">
              <a14:hiddenFill xmlns:a14="http://schemas.microsoft.com/office/drawing/2010/main">
                <a:solidFill>
                  <a:srgbClr val="FFFFFF"/>
                </a:solidFill>
              </a14:hiddenFill>
            </a:ext>
          </a:extLst>
        </p:spPr>
      </p:pic>
      <p:pic>
        <p:nvPicPr>
          <p:cNvPr id="113687" name="Picture 23" descr="margehopefu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8001" y="2305051"/>
            <a:ext cx="309563"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13688" name="Picture 24" descr="krust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1638" y="2457450"/>
            <a:ext cx="442912" cy="865188"/>
          </a:xfrm>
          <a:prstGeom prst="rect">
            <a:avLst/>
          </a:prstGeom>
          <a:noFill/>
          <a:extLst>
            <a:ext uri="{909E8E84-426E-40DD-AFC4-6F175D3DCCD1}">
              <a14:hiddenFill xmlns:a14="http://schemas.microsoft.com/office/drawing/2010/main">
                <a:solidFill>
                  <a:srgbClr val="FFFFFF"/>
                </a:solidFill>
              </a14:hiddenFill>
            </a:ext>
          </a:extLst>
        </p:spPr>
      </p:pic>
      <p:pic>
        <p:nvPicPr>
          <p:cNvPr id="113689" name="Picture 25" descr="lisawal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3439" y="2897188"/>
            <a:ext cx="452437" cy="565150"/>
          </a:xfrm>
          <a:prstGeom prst="rect">
            <a:avLst/>
          </a:prstGeom>
          <a:noFill/>
          <a:extLst>
            <a:ext uri="{909E8E84-426E-40DD-AFC4-6F175D3DCCD1}">
              <a14:hiddenFill xmlns:a14="http://schemas.microsoft.com/office/drawing/2010/main">
                <a:solidFill>
                  <a:srgbClr val="FFFFFF"/>
                </a:solidFill>
              </a14:hiddenFill>
            </a:ext>
          </a:extLst>
        </p:spPr>
      </p:pic>
      <p:pic>
        <p:nvPicPr>
          <p:cNvPr id="113690" name="Picture 26" descr="selm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89413" y="2641601"/>
            <a:ext cx="385762" cy="735013"/>
          </a:xfrm>
          <a:prstGeom prst="rect">
            <a:avLst/>
          </a:prstGeom>
          <a:noFill/>
          <a:extLst>
            <a:ext uri="{909E8E84-426E-40DD-AFC4-6F175D3DCCD1}">
              <a14:hiddenFill xmlns:a14="http://schemas.microsoft.com/office/drawing/2010/main">
                <a:solidFill>
                  <a:srgbClr val="FFFFFF"/>
                </a:solidFill>
              </a14:hiddenFill>
            </a:ext>
          </a:extLst>
        </p:spPr>
      </p:pic>
      <p:pic>
        <p:nvPicPr>
          <p:cNvPr id="113691" name="Picture 27" descr="ott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8800" y="2279651"/>
            <a:ext cx="401638" cy="771525"/>
          </a:xfrm>
          <a:prstGeom prst="rect">
            <a:avLst/>
          </a:prstGeom>
          <a:noFill/>
          <a:extLst>
            <a:ext uri="{909E8E84-426E-40DD-AFC4-6F175D3DCCD1}">
              <a14:hiddenFill xmlns:a14="http://schemas.microsoft.com/office/drawing/2010/main">
                <a:solidFill>
                  <a:srgbClr val="FFFFFF"/>
                </a:solidFill>
              </a14:hiddenFill>
            </a:ext>
          </a:extLst>
        </p:spPr>
      </p:pic>
      <p:sp>
        <p:nvSpPr>
          <p:cNvPr id="113692" name="Text Box 28"/>
          <p:cNvSpPr txBox="1">
            <a:spLocks noChangeArrowheads="1"/>
          </p:cNvSpPr>
          <p:nvPr/>
        </p:nvSpPr>
        <p:spPr bwMode="auto">
          <a:xfrm>
            <a:off x="5517106" y="1009650"/>
            <a:ext cx="4822282" cy="646331"/>
          </a:xfrm>
          <a:prstGeom prst="rect">
            <a:avLst/>
          </a:prstGeom>
          <a:solidFill>
            <a:schemeClr val="bg2">
              <a:lumMod val="60000"/>
              <a:lumOff val="40000"/>
            </a:schemeClr>
          </a:solidFill>
          <a:ln>
            <a:noFill/>
          </a:ln>
          <a:effectLst/>
          <a:extLst/>
        </p:spPr>
        <p:txBody>
          <a:bodyPr wrap="none">
            <a:spAutoFit/>
          </a:bodyPr>
          <a:lstStyle>
            <a:defPPr>
              <a:defRPr lang="he-IL"/>
            </a:defPPr>
            <a:lvl1pPr eaLnBrk="0" hangingPunct="0">
              <a:defRPr i="1">
                <a:latin typeface="Times New Roman" panose="02020603050405020304" pitchFamily="18" charset="0"/>
              </a:defRPr>
            </a:lvl1pPr>
          </a:lstStyle>
          <a:p>
            <a:r>
              <a:rPr lang="en-US" altLang="he-IL" dirty="0"/>
              <a:t>Entropy(4F,5M) = -(4/9)log2(4/9) - (5/9)log2(5/9)</a:t>
            </a:r>
          </a:p>
          <a:p>
            <a:r>
              <a:rPr lang="en-US" altLang="he-IL" dirty="0"/>
              <a:t>	            =  0.9911	</a:t>
            </a:r>
          </a:p>
        </p:txBody>
      </p:sp>
      <p:sp>
        <p:nvSpPr>
          <p:cNvPr id="113693" name="Text Box 29"/>
          <p:cNvSpPr txBox="1">
            <a:spLocks noChangeArrowheads="1"/>
          </p:cNvSpPr>
          <p:nvPr/>
        </p:nvSpPr>
        <p:spPr bwMode="auto">
          <a:xfrm rot="703679">
            <a:off x="1701800" y="4033838"/>
            <a:ext cx="4738688" cy="671512"/>
          </a:xfrm>
          <a:prstGeom prst="rect">
            <a:avLst/>
          </a:prstGeom>
          <a:solidFill>
            <a:schemeClr val="bg2">
              <a:lumMod val="60000"/>
              <a:lumOff val="40000"/>
            </a:schemeClr>
          </a:solidFill>
          <a:ln>
            <a:noFill/>
          </a:ln>
          <a:effectLst/>
          <a:extLst/>
        </p:spPr>
        <p:txBody>
          <a:bodyPr wrap="none">
            <a:spAutoFit/>
          </a:bodyPr>
          <a:lstStyle/>
          <a:p>
            <a:pPr eaLnBrk="0" hangingPunct="0"/>
            <a:r>
              <a:rPr lang="en-US" altLang="he-IL" i="1" dirty="0">
                <a:latin typeface="Times New Roman" panose="02020603050405020304" pitchFamily="18" charset="0"/>
              </a:rPr>
              <a:t>Entropy</a:t>
            </a:r>
            <a:r>
              <a:rPr lang="en-US" altLang="he-IL" dirty="0">
                <a:latin typeface="Times New Roman" panose="02020603050405020304" pitchFamily="18" charset="0"/>
              </a:rPr>
              <a:t>(3</a:t>
            </a:r>
            <a:r>
              <a:rPr lang="en-US" altLang="he-IL" b="1" dirty="0">
                <a:solidFill>
                  <a:srgbClr val="FF0000"/>
                </a:solidFill>
                <a:latin typeface="Times New Roman" panose="02020603050405020304" pitchFamily="18" charset="0"/>
              </a:rPr>
              <a:t>F</a:t>
            </a:r>
            <a:r>
              <a:rPr lang="en-US" altLang="he-IL" dirty="0">
                <a:latin typeface="Times New Roman" panose="02020603050405020304" pitchFamily="18" charset="0"/>
              </a:rPr>
              <a:t>,3</a:t>
            </a:r>
            <a:r>
              <a:rPr lang="en-US" altLang="he-IL" b="1" dirty="0">
                <a:solidFill>
                  <a:srgbClr val="0000FF"/>
                </a:solidFill>
                <a:latin typeface="Times New Roman" panose="02020603050405020304" pitchFamily="18" charset="0"/>
              </a:rPr>
              <a:t>M</a:t>
            </a:r>
            <a:r>
              <a:rPr lang="en-US" altLang="he-IL" dirty="0">
                <a:latin typeface="Times New Roman" panose="02020603050405020304" pitchFamily="18" charset="0"/>
              </a:rPr>
              <a:t>) = -(3/6)log</a:t>
            </a:r>
            <a:r>
              <a:rPr lang="en-US" altLang="he-IL" baseline="-25000" dirty="0">
                <a:latin typeface="Times New Roman" panose="02020603050405020304" pitchFamily="18" charset="0"/>
              </a:rPr>
              <a:t>2</a:t>
            </a:r>
            <a:r>
              <a:rPr lang="en-US" altLang="he-IL" dirty="0">
                <a:latin typeface="Times New Roman" panose="02020603050405020304" pitchFamily="18" charset="0"/>
              </a:rPr>
              <a:t>(3/6) - (3/6)log</a:t>
            </a:r>
            <a:r>
              <a:rPr lang="en-US" altLang="he-IL" baseline="-25000" dirty="0">
                <a:latin typeface="Times New Roman" panose="02020603050405020304" pitchFamily="18" charset="0"/>
              </a:rPr>
              <a:t>2</a:t>
            </a:r>
            <a:r>
              <a:rPr lang="en-US" altLang="he-IL" dirty="0">
                <a:latin typeface="Times New Roman" panose="02020603050405020304" pitchFamily="18" charset="0"/>
              </a:rPr>
              <a:t>(3/6)</a:t>
            </a:r>
          </a:p>
          <a:p>
            <a:pPr eaLnBrk="0" hangingPunct="0"/>
            <a:r>
              <a:rPr lang="en-US" altLang="he-IL" dirty="0">
                <a:latin typeface="Times New Roman" panose="02020603050405020304" pitchFamily="18" charset="0"/>
              </a:rPr>
              <a:t>	            =  </a:t>
            </a:r>
            <a:r>
              <a:rPr lang="en-US" altLang="he-IL" sz="2000" b="1" dirty="0">
                <a:solidFill>
                  <a:srgbClr val="006600"/>
                </a:solidFill>
                <a:latin typeface="Times New Roman" panose="02020603050405020304" pitchFamily="18" charset="0"/>
              </a:rPr>
              <a:t>1</a:t>
            </a:r>
          </a:p>
        </p:txBody>
      </p:sp>
      <p:sp>
        <p:nvSpPr>
          <p:cNvPr id="113694" name="Text Box 30"/>
          <p:cNvSpPr txBox="1">
            <a:spLocks noChangeArrowheads="1"/>
          </p:cNvSpPr>
          <p:nvPr/>
        </p:nvSpPr>
        <p:spPr bwMode="auto">
          <a:xfrm rot="814016">
            <a:off x="5163618" y="4032142"/>
            <a:ext cx="4822281" cy="646331"/>
          </a:xfrm>
          <a:prstGeom prst="rect">
            <a:avLst/>
          </a:prstGeom>
          <a:solidFill>
            <a:schemeClr val="bg2">
              <a:lumMod val="60000"/>
              <a:lumOff val="40000"/>
            </a:schemeClr>
          </a:solidFill>
          <a:ln>
            <a:noFill/>
          </a:ln>
          <a:effectLst/>
          <a:extLst/>
        </p:spPr>
        <p:txBody>
          <a:bodyPr wrap="none">
            <a:spAutoFit/>
          </a:bodyPr>
          <a:lstStyle>
            <a:defPPr>
              <a:defRPr lang="he-IL"/>
            </a:defPPr>
            <a:lvl1pPr eaLnBrk="0" hangingPunct="0">
              <a:defRPr i="1">
                <a:latin typeface="Times New Roman" panose="02020603050405020304" pitchFamily="18" charset="0"/>
              </a:defRPr>
            </a:lvl1pPr>
          </a:lstStyle>
          <a:p>
            <a:r>
              <a:rPr lang="en-US" altLang="he-IL" dirty="0"/>
              <a:t>Entropy(1F,2M) = -(1/3)log2(1/3) - (2/3)log2(2/3)</a:t>
            </a:r>
          </a:p>
          <a:p>
            <a:r>
              <a:rPr lang="en-US" altLang="he-IL" dirty="0"/>
              <a:t>	            =  0.9183</a:t>
            </a:r>
          </a:p>
        </p:txBody>
      </p:sp>
      <p:graphicFrame>
        <p:nvGraphicFramePr>
          <p:cNvPr id="113695" name="Object 31"/>
          <p:cNvGraphicFramePr>
            <a:graphicFrameLocks noChangeAspect="1"/>
          </p:cNvGraphicFramePr>
          <p:nvPr/>
        </p:nvGraphicFramePr>
        <p:xfrm>
          <a:off x="5640389" y="169863"/>
          <a:ext cx="4841875" cy="615950"/>
        </p:xfrm>
        <a:graphic>
          <a:graphicData uri="http://schemas.openxmlformats.org/presentationml/2006/ole">
            <mc:AlternateContent xmlns:mc="http://schemas.openxmlformats.org/markup-compatibility/2006">
              <mc:Choice xmlns:v="urn:schemas-microsoft-com:vml" Requires="v">
                <p:oleObj spid="_x0000_s441354" name="Equation" r:id="rId12" imgW="3593880" imgH="457200" progId="Equation.3">
                  <p:embed/>
                </p:oleObj>
              </mc:Choice>
              <mc:Fallback>
                <p:oleObj name="Equation" r:id="rId12" imgW="3593880" imgH="457200" progId="Equation.3">
                  <p:embed/>
                  <p:pic>
                    <p:nvPicPr>
                      <p:cNvPr id="113695"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0389" y="169863"/>
                        <a:ext cx="4841875" cy="615950"/>
                      </a:xfrm>
                      <a:prstGeom prst="rect">
                        <a:avLst/>
                      </a:prstGeom>
                      <a:solidFill>
                        <a:schemeClr val="tx1"/>
                      </a:solidFill>
                      <a:ln>
                        <a:noFill/>
                      </a:ln>
                      <a:effectLst/>
                      <a:extLst/>
                    </p:spPr>
                  </p:pic>
                </p:oleObj>
              </mc:Fallback>
            </mc:AlternateContent>
          </a:graphicData>
        </a:graphic>
      </p:graphicFrame>
      <p:sp>
        <p:nvSpPr>
          <p:cNvPr id="113696" name="Text Box 32"/>
          <p:cNvSpPr txBox="1">
            <a:spLocks noChangeArrowheads="1"/>
          </p:cNvSpPr>
          <p:nvPr/>
        </p:nvSpPr>
        <p:spPr bwMode="auto">
          <a:xfrm>
            <a:off x="1660525" y="6116639"/>
            <a:ext cx="8616950"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he-IL" sz="2200" i="1">
                <a:latin typeface="Times New Roman" panose="02020603050405020304" pitchFamily="18" charset="0"/>
              </a:rPr>
              <a:t>Gain</a:t>
            </a:r>
            <a:r>
              <a:rPr lang="en-US" altLang="he-IL" sz="2200">
                <a:latin typeface="Times New Roman" panose="02020603050405020304" pitchFamily="18" charset="0"/>
              </a:rPr>
              <a:t>(Age &lt;= 40) = </a:t>
            </a:r>
            <a:r>
              <a:rPr lang="en-US" altLang="he-IL" sz="2200" b="1">
                <a:solidFill>
                  <a:srgbClr val="FF33CC"/>
                </a:solidFill>
                <a:latin typeface="Times New Roman" panose="02020603050405020304" pitchFamily="18" charset="0"/>
              </a:rPr>
              <a:t>0.9911</a:t>
            </a:r>
            <a:r>
              <a:rPr lang="en-US" altLang="he-IL" sz="2200">
                <a:latin typeface="Times New Roman" panose="02020603050405020304" pitchFamily="18" charset="0"/>
              </a:rPr>
              <a:t> – (6/9 * </a:t>
            </a:r>
            <a:r>
              <a:rPr lang="en-US" altLang="he-IL" sz="2000" b="1">
                <a:solidFill>
                  <a:srgbClr val="006600"/>
                </a:solidFill>
                <a:latin typeface="Times New Roman" panose="02020603050405020304" pitchFamily="18" charset="0"/>
              </a:rPr>
              <a:t>1</a:t>
            </a:r>
            <a:r>
              <a:rPr lang="en-US" altLang="he-IL" sz="2200">
                <a:latin typeface="Times New Roman" panose="02020603050405020304" pitchFamily="18" charset="0"/>
              </a:rPr>
              <a:t> + 3/9 * </a:t>
            </a:r>
            <a:r>
              <a:rPr lang="en-US" altLang="he-IL" sz="2000" b="1">
                <a:solidFill>
                  <a:srgbClr val="990099"/>
                </a:solidFill>
                <a:latin typeface="Times New Roman" panose="02020603050405020304" pitchFamily="18" charset="0"/>
              </a:rPr>
              <a:t>0.9183</a:t>
            </a:r>
            <a:r>
              <a:rPr lang="en-US" altLang="he-IL" sz="2200">
                <a:latin typeface="Times New Roman" panose="02020603050405020304" pitchFamily="18" charset="0"/>
              </a:rPr>
              <a:t> ) = </a:t>
            </a:r>
            <a:r>
              <a:rPr lang="en-US" altLang="he-IL" sz="2200" b="1">
                <a:latin typeface="Times New Roman" panose="02020603050405020304" pitchFamily="18" charset="0"/>
              </a:rPr>
              <a:t>0.0183</a:t>
            </a:r>
          </a:p>
        </p:txBody>
      </p:sp>
      <p:graphicFrame>
        <p:nvGraphicFramePr>
          <p:cNvPr id="113697" name="Object 33"/>
          <p:cNvGraphicFramePr>
            <a:graphicFrameLocks noChangeAspect="1"/>
          </p:cNvGraphicFramePr>
          <p:nvPr/>
        </p:nvGraphicFramePr>
        <p:xfrm>
          <a:off x="1778000" y="5553076"/>
          <a:ext cx="5746750" cy="479425"/>
        </p:xfrm>
        <a:graphic>
          <a:graphicData uri="http://schemas.openxmlformats.org/presentationml/2006/ole">
            <mc:AlternateContent xmlns:mc="http://schemas.openxmlformats.org/markup-compatibility/2006">
              <mc:Choice xmlns:v="urn:schemas-microsoft-com:vml" Requires="v">
                <p:oleObj spid="_x0000_s441355" name="Equation" r:id="rId14" imgW="3022560" imgH="253800" progId="Equation.3">
                  <p:embed/>
                </p:oleObj>
              </mc:Choice>
              <mc:Fallback>
                <p:oleObj name="Equation" r:id="rId14" imgW="3022560" imgH="253800" progId="Equation.3">
                  <p:embed/>
                  <p:pic>
                    <p:nvPicPr>
                      <p:cNvPr id="113697"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78000" y="5553076"/>
                        <a:ext cx="57467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3698" name="Picture 34" descr="bart_loo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5476" y="2887663"/>
            <a:ext cx="290513" cy="577850"/>
          </a:xfrm>
          <a:prstGeom prst="rect">
            <a:avLst/>
          </a:prstGeom>
          <a:noFill/>
          <a:extLst>
            <a:ext uri="{909E8E84-426E-40DD-AFC4-6F175D3DCCD1}">
              <a14:hiddenFill xmlns:a14="http://schemas.microsoft.com/office/drawing/2010/main">
                <a:solidFill>
                  <a:srgbClr val="FFFFFF"/>
                </a:solidFill>
              </a14:hiddenFill>
            </a:ext>
          </a:extLst>
        </p:spPr>
      </p:pic>
      <p:sp>
        <p:nvSpPr>
          <p:cNvPr id="113699" name="Text Box 35"/>
          <p:cNvSpPr txBox="1">
            <a:spLocks noChangeArrowheads="1"/>
          </p:cNvSpPr>
          <p:nvPr/>
        </p:nvSpPr>
        <p:spPr bwMode="auto">
          <a:xfrm>
            <a:off x="7635874" y="2336801"/>
            <a:ext cx="3700819" cy="369332"/>
          </a:xfrm>
          <a:prstGeom prst="rect">
            <a:avLst/>
          </a:prstGeom>
          <a:solidFill>
            <a:schemeClr val="bg1"/>
          </a:solidFill>
          <a:ln>
            <a:noFill/>
          </a:ln>
          <a:effectLst>
            <a:outerShdw dist="107763" dir="8100000" algn="ctr" rotWithShape="0">
              <a:srgbClr val="808080"/>
            </a:outerShdw>
          </a:effectLst>
          <a:extLst/>
        </p:spPr>
        <p:txBody>
          <a:bodyPr wrap="square">
            <a:spAutoFit/>
          </a:bodyPr>
          <a:lstStyle/>
          <a:p>
            <a:pPr algn="l" rtl="0"/>
            <a:r>
              <a:rPr lang="en-US" altLang="he-IL">
                <a:latin typeface="Times New Roman" panose="02020603050405020304" pitchFamily="18" charset="0"/>
              </a:rPr>
              <a:t>Let us try splitting on </a:t>
            </a:r>
            <a:r>
              <a:rPr lang="en-US" altLang="he-IL" i="1">
                <a:latin typeface="Times New Roman" panose="02020603050405020304" pitchFamily="18" charset="0"/>
              </a:rPr>
              <a:t>Age</a:t>
            </a:r>
          </a:p>
        </p:txBody>
      </p:sp>
    </p:spTree>
    <p:extLst>
      <p:ext uri="{BB962C8B-B14F-4D97-AF65-F5344CB8AC3E}">
        <p14:creationId xmlns:p14="http://schemas.microsoft.com/office/powerpoint/2010/main" val="249392504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6761164" y="182563"/>
            <a:ext cx="3303587" cy="1223962"/>
          </a:xfrm>
          <a:prstGeom prst="rect">
            <a:avLst/>
          </a:prstGeom>
          <a:solidFill>
            <a:schemeClr val="bg1"/>
          </a:solidFill>
          <a:ln w="1270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4691" name="Rectangle 3"/>
          <p:cNvSpPr>
            <a:spLocks noChangeArrowheads="1"/>
          </p:cNvSpPr>
          <p:nvPr/>
        </p:nvSpPr>
        <p:spPr bwMode="auto">
          <a:xfrm>
            <a:off x="6234113" y="2181226"/>
            <a:ext cx="1801812"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4692" name="Line 4"/>
          <p:cNvSpPr>
            <a:spLocks noChangeShapeType="1"/>
          </p:cNvSpPr>
          <p:nvPr/>
        </p:nvSpPr>
        <p:spPr bwMode="auto">
          <a:xfrm flipH="1">
            <a:off x="7216775" y="1406525"/>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pic>
        <p:nvPicPr>
          <p:cNvPr id="114693" name="Picture 5" descr="maggi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61351" y="985839"/>
            <a:ext cx="238125" cy="363537"/>
          </a:xfrm>
          <a:prstGeom prst="rect">
            <a:avLst/>
          </a:prstGeom>
          <a:noFill/>
          <a:extLst>
            <a:ext uri="{909E8E84-426E-40DD-AFC4-6F175D3DCCD1}">
              <a14:hiddenFill xmlns:a14="http://schemas.microsoft.com/office/drawing/2010/main">
                <a:solidFill>
                  <a:srgbClr val="FFFFFF"/>
                </a:solidFill>
              </a14:hiddenFill>
            </a:ext>
          </a:extLst>
        </p:spPr>
      </p:pic>
      <p:pic>
        <p:nvPicPr>
          <p:cNvPr id="114694" name="Picture 6" descr="homerth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8625" y="468313"/>
            <a:ext cx="469900" cy="912812"/>
          </a:xfrm>
          <a:prstGeom prst="rect">
            <a:avLst/>
          </a:prstGeom>
          <a:noFill/>
          <a:extLst>
            <a:ext uri="{909E8E84-426E-40DD-AFC4-6F175D3DCCD1}">
              <a14:hiddenFill xmlns:a14="http://schemas.microsoft.com/office/drawing/2010/main">
                <a:solidFill>
                  <a:srgbClr val="FFFFFF"/>
                </a:solidFill>
              </a14:hiddenFill>
            </a:ext>
          </a:extLst>
        </p:spPr>
      </p:pic>
      <p:pic>
        <p:nvPicPr>
          <p:cNvPr id="114695" name="Picture 7" descr="margehopefu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2651" y="304801"/>
            <a:ext cx="309563"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14696" name="Picture 8" descr="lisawal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4789" y="801688"/>
            <a:ext cx="452437" cy="565150"/>
          </a:xfrm>
          <a:prstGeom prst="rect">
            <a:avLst/>
          </a:prstGeom>
          <a:noFill/>
          <a:extLst>
            <a:ext uri="{909E8E84-426E-40DD-AFC4-6F175D3DCCD1}">
              <a14:hiddenFill xmlns:a14="http://schemas.microsoft.com/office/drawing/2010/main">
                <a:solidFill>
                  <a:srgbClr val="FFFFFF"/>
                </a:solidFill>
              </a14:hiddenFill>
            </a:ext>
          </a:extLst>
        </p:spPr>
      </p:pic>
      <p:pic>
        <p:nvPicPr>
          <p:cNvPr id="114697" name="Picture 9" descr="bart_loo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3326" y="792163"/>
            <a:ext cx="290513" cy="577850"/>
          </a:xfrm>
          <a:prstGeom prst="rect">
            <a:avLst/>
          </a:prstGeom>
          <a:noFill/>
          <a:extLst>
            <a:ext uri="{909E8E84-426E-40DD-AFC4-6F175D3DCCD1}">
              <a14:hiddenFill xmlns:a14="http://schemas.microsoft.com/office/drawing/2010/main">
                <a:solidFill>
                  <a:srgbClr val="FFFFFF"/>
                </a:solidFill>
              </a14:hiddenFill>
            </a:ext>
          </a:extLst>
        </p:spPr>
      </p:pic>
      <p:pic>
        <p:nvPicPr>
          <p:cNvPr id="114698" name="Picture 10" descr="krust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93263" y="495300"/>
            <a:ext cx="442912" cy="865188"/>
          </a:xfrm>
          <a:prstGeom prst="rect">
            <a:avLst/>
          </a:prstGeom>
          <a:noFill/>
          <a:extLst>
            <a:ext uri="{909E8E84-426E-40DD-AFC4-6F175D3DCCD1}">
              <a14:hiddenFill xmlns:a14="http://schemas.microsoft.com/office/drawing/2010/main">
                <a:solidFill>
                  <a:srgbClr val="FFFFFF"/>
                </a:solidFill>
              </a14:hiddenFill>
            </a:ext>
          </a:extLst>
        </p:spPr>
      </p:pic>
      <p:pic>
        <p:nvPicPr>
          <p:cNvPr id="114699" name="Picture 11" descr="ab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16939" y="547688"/>
            <a:ext cx="300037" cy="779462"/>
          </a:xfrm>
          <a:prstGeom prst="rect">
            <a:avLst/>
          </a:prstGeom>
          <a:noFill/>
          <a:extLst>
            <a:ext uri="{909E8E84-426E-40DD-AFC4-6F175D3DCCD1}">
              <a14:hiddenFill xmlns:a14="http://schemas.microsoft.com/office/drawing/2010/main">
                <a:solidFill>
                  <a:srgbClr val="FFFFFF"/>
                </a:solidFill>
              </a14:hiddenFill>
            </a:ext>
          </a:extLst>
        </p:spPr>
      </p:pic>
      <p:pic>
        <p:nvPicPr>
          <p:cNvPr id="114700" name="Picture 12" descr="ott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1150" y="555626"/>
            <a:ext cx="420688" cy="809625"/>
          </a:xfrm>
          <a:prstGeom prst="rect">
            <a:avLst/>
          </a:prstGeom>
          <a:noFill/>
          <a:extLst>
            <a:ext uri="{909E8E84-426E-40DD-AFC4-6F175D3DCCD1}">
              <a14:hiddenFill xmlns:a14="http://schemas.microsoft.com/office/drawing/2010/main">
                <a:solidFill>
                  <a:srgbClr val="FFFFFF"/>
                </a:solidFill>
              </a14:hiddenFill>
            </a:ext>
          </a:extLst>
        </p:spPr>
      </p:pic>
      <p:pic>
        <p:nvPicPr>
          <p:cNvPr id="114701" name="Picture 13" descr="selm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5388" y="593726"/>
            <a:ext cx="385762" cy="735013"/>
          </a:xfrm>
          <a:prstGeom prst="rect">
            <a:avLst/>
          </a:prstGeom>
          <a:noFill/>
          <a:extLst>
            <a:ext uri="{909E8E84-426E-40DD-AFC4-6F175D3DCCD1}">
              <a14:hiddenFill xmlns:a14="http://schemas.microsoft.com/office/drawing/2010/main">
                <a:solidFill>
                  <a:srgbClr val="FFFFFF"/>
                </a:solidFill>
              </a14:hiddenFill>
            </a:ext>
          </a:extLst>
        </p:spPr>
      </p:pic>
      <p:sp>
        <p:nvSpPr>
          <p:cNvPr id="114702" name="Rectangle 14"/>
          <p:cNvSpPr>
            <a:spLocks noChangeArrowheads="1"/>
          </p:cNvSpPr>
          <p:nvPr/>
        </p:nvSpPr>
        <p:spPr bwMode="auto">
          <a:xfrm flipH="1">
            <a:off x="8643939" y="2181226"/>
            <a:ext cx="1849437"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4703" name="Line 15"/>
          <p:cNvSpPr>
            <a:spLocks noChangeShapeType="1"/>
          </p:cNvSpPr>
          <p:nvPr/>
        </p:nvSpPr>
        <p:spPr bwMode="auto">
          <a:xfrm>
            <a:off x="9026525" y="1406525"/>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4704" name="Rectangle 16"/>
          <p:cNvSpPr>
            <a:spLocks noChangeArrowheads="1"/>
          </p:cNvSpPr>
          <p:nvPr/>
        </p:nvSpPr>
        <p:spPr bwMode="auto">
          <a:xfrm>
            <a:off x="7699376" y="1792288"/>
            <a:ext cx="15097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he-IL" sz="1600">
                <a:latin typeface="Times New Roman" panose="02020603050405020304" pitchFamily="18" charset="0"/>
              </a:rPr>
              <a:t>Weight &lt;= 160?</a:t>
            </a:r>
          </a:p>
        </p:txBody>
      </p:sp>
      <p:sp>
        <p:nvSpPr>
          <p:cNvPr id="114705" name="Text Box 17"/>
          <p:cNvSpPr txBox="1">
            <a:spLocks noChangeArrowheads="1"/>
          </p:cNvSpPr>
          <p:nvPr/>
        </p:nvSpPr>
        <p:spPr bwMode="auto">
          <a:xfrm>
            <a:off x="7340700" y="1555751"/>
            <a:ext cx="307777"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yes</a:t>
            </a:r>
          </a:p>
        </p:txBody>
      </p:sp>
      <p:sp>
        <p:nvSpPr>
          <p:cNvPr id="114706" name="Text Box 18"/>
          <p:cNvSpPr txBox="1">
            <a:spLocks noChangeArrowheads="1"/>
          </p:cNvSpPr>
          <p:nvPr/>
        </p:nvSpPr>
        <p:spPr bwMode="auto">
          <a:xfrm>
            <a:off x="9227022" y="1508126"/>
            <a:ext cx="230832"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no</a:t>
            </a:r>
          </a:p>
        </p:txBody>
      </p:sp>
      <p:pic>
        <p:nvPicPr>
          <p:cNvPr id="114707" name="Picture 19" descr="homerth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1725" y="2306638"/>
            <a:ext cx="469900" cy="912812"/>
          </a:xfrm>
          <a:prstGeom prst="rect">
            <a:avLst/>
          </a:prstGeom>
          <a:noFill/>
          <a:extLst>
            <a:ext uri="{909E8E84-426E-40DD-AFC4-6F175D3DCCD1}">
              <a14:hiddenFill xmlns:a14="http://schemas.microsoft.com/office/drawing/2010/main">
                <a:solidFill>
                  <a:srgbClr val="FFFFFF"/>
                </a:solidFill>
              </a14:hiddenFill>
            </a:ext>
          </a:extLst>
        </p:spPr>
      </p:pic>
      <p:pic>
        <p:nvPicPr>
          <p:cNvPr id="114708" name="Picture 20" descr="bart_loo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5726" y="2773363"/>
            <a:ext cx="290513" cy="577850"/>
          </a:xfrm>
          <a:prstGeom prst="rect">
            <a:avLst/>
          </a:prstGeom>
          <a:noFill/>
          <a:extLst>
            <a:ext uri="{909E8E84-426E-40DD-AFC4-6F175D3DCCD1}">
              <a14:hiddenFill xmlns:a14="http://schemas.microsoft.com/office/drawing/2010/main">
                <a:solidFill>
                  <a:srgbClr val="FFFFFF"/>
                </a:solidFill>
              </a14:hiddenFill>
            </a:ext>
          </a:extLst>
        </p:spPr>
      </p:pic>
      <p:pic>
        <p:nvPicPr>
          <p:cNvPr id="114709" name="Picture 21" descr="maggi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4976" y="2957514"/>
            <a:ext cx="238125" cy="363537"/>
          </a:xfrm>
          <a:prstGeom prst="rect">
            <a:avLst/>
          </a:prstGeom>
          <a:noFill/>
          <a:extLst>
            <a:ext uri="{909E8E84-426E-40DD-AFC4-6F175D3DCCD1}">
              <a14:hiddenFill xmlns:a14="http://schemas.microsoft.com/office/drawing/2010/main">
                <a:solidFill>
                  <a:srgbClr val="FFFFFF"/>
                </a:solidFill>
              </a14:hiddenFill>
            </a:ext>
          </a:extLst>
        </p:spPr>
      </p:pic>
      <p:pic>
        <p:nvPicPr>
          <p:cNvPr id="114710" name="Picture 22" descr="ab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69414" y="2376488"/>
            <a:ext cx="300037" cy="779462"/>
          </a:xfrm>
          <a:prstGeom prst="rect">
            <a:avLst/>
          </a:prstGeom>
          <a:noFill/>
          <a:extLst>
            <a:ext uri="{909E8E84-426E-40DD-AFC4-6F175D3DCCD1}">
              <a14:hiddenFill xmlns:a14="http://schemas.microsoft.com/office/drawing/2010/main">
                <a:solidFill>
                  <a:srgbClr val="FFFFFF"/>
                </a:solidFill>
              </a14:hiddenFill>
            </a:ext>
          </a:extLst>
        </p:spPr>
      </p:pic>
      <p:pic>
        <p:nvPicPr>
          <p:cNvPr id="114711" name="Picture 23" descr="margehopefu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9201" y="2219326"/>
            <a:ext cx="309563"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14712" name="Picture 24" descr="krust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40938" y="2238375"/>
            <a:ext cx="442912" cy="865188"/>
          </a:xfrm>
          <a:prstGeom prst="rect">
            <a:avLst/>
          </a:prstGeom>
          <a:noFill/>
          <a:extLst>
            <a:ext uri="{909E8E84-426E-40DD-AFC4-6F175D3DCCD1}">
              <a14:hiddenFill xmlns:a14="http://schemas.microsoft.com/office/drawing/2010/main">
                <a:solidFill>
                  <a:srgbClr val="FFFFFF"/>
                </a:solidFill>
              </a14:hiddenFill>
            </a:ext>
          </a:extLst>
        </p:spPr>
      </p:pic>
      <p:pic>
        <p:nvPicPr>
          <p:cNvPr id="114713" name="Picture 25" descr="lisawal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2264" y="2278063"/>
            <a:ext cx="452437" cy="565150"/>
          </a:xfrm>
          <a:prstGeom prst="rect">
            <a:avLst/>
          </a:prstGeom>
          <a:noFill/>
          <a:extLst>
            <a:ext uri="{909E8E84-426E-40DD-AFC4-6F175D3DCCD1}">
              <a14:hiddenFill xmlns:a14="http://schemas.microsoft.com/office/drawing/2010/main">
                <a:solidFill>
                  <a:srgbClr val="FFFFFF"/>
                </a:solidFill>
              </a14:hiddenFill>
            </a:ext>
          </a:extLst>
        </p:spPr>
      </p:pic>
      <p:pic>
        <p:nvPicPr>
          <p:cNvPr id="114714" name="Picture 26" descr="selm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10413" y="2222501"/>
            <a:ext cx="385762" cy="735013"/>
          </a:xfrm>
          <a:prstGeom prst="rect">
            <a:avLst/>
          </a:prstGeom>
          <a:noFill/>
          <a:extLst>
            <a:ext uri="{909E8E84-426E-40DD-AFC4-6F175D3DCCD1}">
              <a14:hiddenFill xmlns:a14="http://schemas.microsoft.com/office/drawing/2010/main">
                <a:solidFill>
                  <a:srgbClr val="FFFFFF"/>
                </a:solidFill>
              </a14:hiddenFill>
            </a:ext>
          </a:extLst>
        </p:spPr>
      </p:pic>
      <p:pic>
        <p:nvPicPr>
          <p:cNvPr id="114715" name="Picture 27" descr="ott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2625" y="2536826"/>
            <a:ext cx="420688" cy="809625"/>
          </a:xfrm>
          <a:prstGeom prst="rect">
            <a:avLst/>
          </a:prstGeom>
          <a:noFill/>
          <a:extLst>
            <a:ext uri="{909E8E84-426E-40DD-AFC4-6F175D3DCCD1}">
              <a14:hiddenFill xmlns:a14="http://schemas.microsoft.com/office/drawing/2010/main">
                <a:solidFill>
                  <a:srgbClr val="FFFFFF"/>
                </a:solidFill>
              </a14:hiddenFill>
            </a:ext>
          </a:extLst>
        </p:spPr>
      </p:pic>
      <p:sp>
        <p:nvSpPr>
          <p:cNvPr id="114716" name="Rectangle 28"/>
          <p:cNvSpPr>
            <a:spLocks noChangeArrowheads="1"/>
          </p:cNvSpPr>
          <p:nvPr/>
        </p:nvSpPr>
        <p:spPr bwMode="auto">
          <a:xfrm>
            <a:off x="7443788" y="4171951"/>
            <a:ext cx="1268412"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4717" name="Line 29"/>
          <p:cNvSpPr>
            <a:spLocks noChangeShapeType="1"/>
          </p:cNvSpPr>
          <p:nvPr/>
        </p:nvSpPr>
        <p:spPr bwMode="auto">
          <a:xfrm flipH="1">
            <a:off x="5940425" y="3397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4718" name="Rectangle 30"/>
          <p:cNvSpPr>
            <a:spLocks noChangeArrowheads="1"/>
          </p:cNvSpPr>
          <p:nvPr/>
        </p:nvSpPr>
        <p:spPr bwMode="auto">
          <a:xfrm flipH="1">
            <a:off x="5729289" y="4171951"/>
            <a:ext cx="801687"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4719" name="Line 31"/>
          <p:cNvSpPr>
            <a:spLocks noChangeShapeType="1"/>
          </p:cNvSpPr>
          <p:nvPr/>
        </p:nvSpPr>
        <p:spPr bwMode="auto">
          <a:xfrm>
            <a:off x="7750175" y="3397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4720" name="Rectangle 32"/>
          <p:cNvSpPr>
            <a:spLocks noChangeArrowheads="1"/>
          </p:cNvSpPr>
          <p:nvPr/>
        </p:nvSpPr>
        <p:spPr bwMode="auto">
          <a:xfrm>
            <a:off x="6330950" y="3783013"/>
            <a:ext cx="1695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he-IL" sz="1600">
                <a:latin typeface="Times New Roman" panose="02020603050405020304" pitchFamily="18" charset="0"/>
              </a:rPr>
              <a:t>Hair Length &lt;= 2?</a:t>
            </a:r>
          </a:p>
        </p:txBody>
      </p:sp>
      <p:sp>
        <p:nvSpPr>
          <p:cNvPr id="114721" name="Text Box 33"/>
          <p:cNvSpPr txBox="1">
            <a:spLocks noChangeArrowheads="1"/>
          </p:cNvSpPr>
          <p:nvPr/>
        </p:nvSpPr>
        <p:spPr bwMode="auto">
          <a:xfrm>
            <a:off x="6064350" y="3546476"/>
            <a:ext cx="307777"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yes</a:t>
            </a:r>
          </a:p>
        </p:txBody>
      </p:sp>
      <p:sp>
        <p:nvSpPr>
          <p:cNvPr id="114722" name="Text Box 34"/>
          <p:cNvSpPr txBox="1">
            <a:spLocks noChangeArrowheads="1"/>
          </p:cNvSpPr>
          <p:nvPr/>
        </p:nvSpPr>
        <p:spPr bwMode="auto">
          <a:xfrm>
            <a:off x="7950672" y="3498851"/>
            <a:ext cx="230832"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no</a:t>
            </a:r>
          </a:p>
        </p:txBody>
      </p:sp>
      <p:pic>
        <p:nvPicPr>
          <p:cNvPr id="114723" name="Picture 35" descr="bart_loo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2651" y="4583113"/>
            <a:ext cx="290513" cy="577850"/>
          </a:xfrm>
          <a:prstGeom prst="rect">
            <a:avLst/>
          </a:prstGeom>
          <a:noFill/>
          <a:extLst>
            <a:ext uri="{909E8E84-426E-40DD-AFC4-6F175D3DCCD1}">
              <a14:hiddenFill xmlns:a14="http://schemas.microsoft.com/office/drawing/2010/main">
                <a:solidFill>
                  <a:srgbClr val="FFFFFF"/>
                </a:solidFill>
              </a14:hiddenFill>
            </a:ext>
          </a:extLst>
        </p:spPr>
      </p:pic>
      <p:pic>
        <p:nvPicPr>
          <p:cNvPr id="114724" name="Picture 36" descr="maggi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4651" y="4948239"/>
            <a:ext cx="238125" cy="363537"/>
          </a:xfrm>
          <a:prstGeom prst="rect">
            <a:avLst/>
          </a:prstGeom>
          <a:noFill/>
          <a:extLst>
            <a:ext uri="{909E8E84-426E-40DD-AFC4-6F175D3DCCD1}">
              <a14:hiddenFill xmlns:a14="http://schemas.microsoft.com/office/drawing/2010/main">
                <a:solidFill>
                  <a:srgbClr val="FFFFFF"/>
                </a:solidFill>
              </a14:hiddenFill>
            </a:ext>
          </a:extLst>
        </p:spPr>
      </p:pic>
      <p:pic>
        <p:nvPicPr>
          <p:cNvPr id="114725" name="Picture 37" descr="margehopefu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8876" y="4210051"/>
            <a:ext cx="309563"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14726" name="Picture 38" descr="lisawal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939" y="4268788"/>
            <a:ext cx="452437" cy="565150"/>
          </a:xfrm>
          <a:prstGeom prst="rect">
            <a:avLst/>
          </a:prstGeom>
          <a:noFill/>
          <a:extLst>
            <a:ext uri="{909E8E84-426E-40DD-AFC4-6F175D3DCCD1}">
              <a14:hiddenFill xmlns:a14="http://schemas.microsoft.com/office/drawing/2010/main">
                <a:solidFill>
                  <a:srgbClr val="FFFFFF"/>
                </a:solidFill>
              </a14:hiddenFill>
            </a:ext>
          </a:extLst>
        </p:spPr>
      </p:pic>
      <p:pic>
        <p:nvPicPr>
          <p:cNvPr id="114727" name="Picture 39" descr="selm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20088" y="4184651"/>
            <a:ext cx="385762" cy="735013"/>
          </a:xfrm>
          <a:prstGeom prst="rect">
            <a:avLst/>
          </a:prstGeom>
          <a:noFill/>
          <a:extLst>
            <a:ext uri="{909E8E84-426E-40DD-AFC4-6F175D3DCCD1}">
              <a14:hiddenFill xmlns:a14="http://schemas.microsoft.com/office/drawing/2010/main">
                <a:solidFill>
                  <a:srgbClr val="FFFFFF"/>
                </a:solidFill>
              </a14:hiddenFill>
            </a:ext>
          </a:extLst>
        </p:spPr>
      </p:pic>
      <p:sp>
        <p:nvSpPr>
          <p:cNvPr id="114728" name="Text Box 40"/>
          <p:cNvSpPr txBox="1">
            <a:spLocks noChangeArrowheads="1"/>
          </p:cNvSpPr>
          <p:nvPr/>
        </p:nvSpPr>
        <p:spPr bwMode="auto">
          <a:xfrm>
            <a:off x="475861" y="155575"/>
            <a:ext cx="5570927"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rtl="0"/>
            <a:r>
              <a:rPr lang="en-US" altLang="he-IL" dirty="0">
                <a:latin typeface="Times New Roman" panose="02020603050405020304" pitchFamily="18" charset="0"/>
              </a:rPr>
              <a:t>Of the 3 features we had, </a:t>
            </a:r>
            <a:r>
              <a:rPr lang="en-US" altLang="he-IL" i="1" dirty="0">
                <a:latin typeface="Times New Roman" panose="02020603050405020304" pitchFamily="18" charset="0"/>
              </a:rPr>
              <a:t>Weight</a:t>
            </a:r>
            <a:r>
              <a:rPr lang="en-US" altLang="he-IL" dirty="0">
                <a:latin typeface="Times New Roman" panose="02020603050405020304" pitchFamily="18" charset="0"/>
              </a:rPr>
              <a:t> was best. But while people who weigh over 160 are perfectly classified (as males), the under 160 people are not perfectly classified… So we simply </a:t>
            </a:r>
            <a:r>
              <a:rPr lang="en-US" altLang="he-IL" dirty="0" err="1">
                <a:latin typeface="Times New Roman" panose="02020603050405020304" pitchFamily="18" charset="0"/>
              </a:rPr>
              <a:t>recurse</a:t>
            </a:r>
            <a:r>
              <a:rPr lang="en-US" altLang="he-IL" dirty="0">
                <a:latin typeface="Times New Roman" panose="02020603050405020304" pitchFamily="18" charset="0"/>
              </a:rPr>
              <a:t>!</a:t>
            </a:r>
          </a:p>
        </p:txBody>
      </p:sp>
      <p:sp>
        <p:nvSpPr>
          <p:cNvPr id="114729" name="Text Box 41"/>
          <p:cNvSpPr txBox="1">
            <a:spLocks noChangeArrowheads="1"/>
          </p:cNvSpPr>
          <p:nvPr/>
        </p:nvSpPr>
        <p:spPr bwMode="auto">
          <a:xfrm>
            <a:off x="647303" y="2584451"/>
            <a:ext cx="4659712"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rtl="0"/>
            <a:r>
              <a:rPr lang="en-US" altLang="he-IL" dirty="0">
                <a:latin typeface="Times New Roman" panose="02020603050405020304" pitchFamily="18" charset="0"/>
              </a:rPr>
              <a:t>This time we find that we can split on </a:t>
            </a:r>
            <a:r>
              <a:rPr lang="en-US" altLang="he-IL" i="1" dirty="0">
                <a:latin typeface="Times New Roman" panose="02020603050405020304" pitchFamily="18" charset="0"/>
              </a:rPr>
              <a:t>Hair length,</a:t>
            </a:r>
            <a:r>
              <a:rPr lang="en-US" altLang="he-IL" dirty="0">
                <a:latin typeface="Times New Roman" panose="02020603050405020304" pitchFamily="18" charset="0"/>
              </a:rPr>
              <a:t> and we are done!</a:t>
            </a:r>
          </a:p>
        </p:txBody>
      </p:sp>
    </p:spTree>
    <p:extLst>
      <p:ext uri="{BB962C8B-B14F-4D97-AF65-F5344CB8AC3E}">
        <p14:creationId xmlns:p14="http://schemas.microsoft.com/office/powerpoint/2010/main" val="312974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he-IL" dirty="0" smtClean="0"/>
              <a:t>חלק ראשון – </a:t>
            </a:r>
            <a:r>
              <a:rPr lang="he-IL" dirty="0" smtClean="0">
                <a:latin typeface="Calibri" pitchFamily="34" charset="0"/>
                <a:cs typeface="Times New Roman" pitchFamily="18" charset="0"/>
              </a:rPr>
              <a:t>הגדרות סיווג וחיזוי</a:t>
            </a:r>
            <a:endParaRPr lang="he-IL" dirty="0"/>
          </a:p>
        </p:txBody>
      </p:sp>
      <p:sp>
        <p:nvSpPr>
          <p:cNvPr id="5" name="Text Placeholder 4"/>
          <p:cNvSpPr>
            <a:spLocks noGrp="1"/>
          </p:cNvSpPr>
          <p:nvPr>
            <p:ph type="body" sz="half" idx="2"/>
          </p:nvPr>
        </p:nvSpPr>
        <p:spPr/>
        <p:txBody>
          <a:bodyPr/>
          <a:lstStyle/>
          <a:p>
            <a:r>
              <a:rPr lang="he-IL" dirty="0" smtClean="0"/>
              <a:t>ההבדלים </a:t>
            </a:r>
            <a:r>
              <a:rPr lang="he-IL" dirty="0"/>
              <a:t>בין בעיית </a:t>
            </a:r>
            <a:r>
              <a:rPr lang="he-IL" dirty="0" smtClean="0"/>
              <a:t>סיווג</a:t>
            </a:r>
            <a:r>
              <a:rPr lang="en-US" dirty="0" smtClean="0"/>
              <a:t> classification)</a:t>
            </a:r>
            <a:r>
              <a:rPr lang="he-IL" dirty="0" smtClean="0"/>
              <a:t>) לבעיית חיזוי (</a:t>
            </a:r>
            <a:r>
              <a:rPr lang="en-US" dirty="0" smtClean="0"/>
              <a:t>prediction</a:t>
            </a:r>
            <a:r>
              <a:rPr lang="he-IL" dirty="0" smtClean="0"/>
              <a:t> )</a:t>
            </a:r>
            <a:endParaRPr lang="he-IL" dirty="0"/>
          </a:p>
          <a:p>
            <a:r>
              <a:rPr lang="he-IL" dirty="0" smtClean="0"/>
              <a:t> דיוק של </a:t>
            </a:r>
            <a:r>
              <a:rPr lang="he-IL" dirty="0"/>
              <a:t>שיטות סיווג ושיטות </a:t>
            </a:r>
            <a:r>
              <a:rPr lang="he-IL" dirty="0" smtClean="0"/>
              <a:t>חיזוי</a:t>
            </a:r>
            <a:r>
              <a:rPr lang="he-IL" dirty="0"/>
              <a:t>.</a:t>
            </a:r>
          </a:p>
        </p:txBody>
      </p:sp>
      <p:sp>
        <p:nvSpPr>
          <p:cNvPr id="2" name="Footer Placeholder 1"/>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209140860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7456489" y="182563"/>
            <a:ext cx="2065337" cy="1223962"/>
          </a:xfrm>
          <a:prstGeom prst="rect">
            <a:avLst/>
          </a:prstGeom>
          <a:solidFill>
            <a:schemeClr val="bg1"/>
          </a:solidFill>
          <a:ln w="1270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5715" name="Rectangle 3"/>
          <p:cNvSpPr>
            <a:spLocks noChangeArrowheads="1"/>
          </p:cNvSpPr>
          <p:nvPr/>
        </p:nvSpPr>
        <p:spPr bwMode="auto">
          <a:xfrm>
            <a:off x="6100763" y="2181226"/>
            <a:ext cx="2049462"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5716" name="Line 4"/>
          <p:cNvSpPr>
            <a:spLocks noChangeShapeType="1"/>
          </p:cNvSpPr>
          <p:nvPr/>
        </p:nvSpPr>
        <p:spPr bwMode="auto">
          <a:xfrm flipH="1">
            <a:off x="7216775" y="1406525"/>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5717" name="Rectangle 5"/>
          <p:cNvSpPr>
            <a:spLocks noChangeArrowheads="1"/>
          </p:cNvSpPr>
          <p:nvPr/>
        </p:nvSpPr>
        <p:spPr bwMode="auto">
          <a:xfrm flipH="1">
            <a:off x="8643939" y="2181226"/>
            <a:ext cx="1849437"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5718" name="Line 6"/>
          <p:cNvSpPr>
            <a:spLocks noChangeShapeType="1"/>
          </p:cNvSpPr>
          <p:nvPr/>
        </p:nvSpPr>
        <p:spPr bwMode="auto">
          <a:xfrm>
            <a:off x="9026525" y="1406525"/>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5719" name="Rectangle 7"/>
          <p:cNvSpPr>
            <a:spLocks noChangeArrowheads="1"/>
          </p:cNvSpPr>
          <p:nvPr/>
        </p:nvSpPr>
        <p:spPr bwMode="auto">
          <a:xfrm>
            <a:off x="7497763" y="487364"/>
            <a:ext cx="1897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he-IL" sz="2000" b="1">
                <a:latin typeface="Times New Roman" panose="02020603050405020304" pitchFamily="18" charset="0"/>
              </a:rPr>
              <a:t>Weight &lt;= 160?</a:t>
            </a:r>
          </a:p>
        </p:txBody>
      </p:sp>
      <p:sp>
        <p:nvSpPr>
          <p:cNvPr id="115720" name="Text Box 8"/>
          <p:cNvSpPr txBox="1">
            <a:spLocks noChangeArrowheads="1"/>
          </p:cNvSpPr>
          <p:nvPr/>
        </p:nvSpPr>
        <p:spPr bwMode="auto">
          <a:xfrm>
            <a:off x="7359750" y="1546226"/>
            <a:ext cx="307777"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yes</a:t>
            </a:r>
          </a:p>
        </p:txBody>
      </p:sp>
      <p:sp>
        <p:nvSpPr>
          <p:cNvPr id="115721" name="Text Box 9"/>
          <p:cNvSpPr txBox="1">
            <a:spLocks noChangeArrowheads="1"/>
          </p:cNvSpPr>
          <p:nvPr/>
        </p:nvSpPr>
        <p:spPr bwMode="auto">
          <a:xfrm>
            <a:off x="9227022" y="1546226"/>
            <a:ext cx="230832"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no</a:t>
            </a:r>
          </a:p>
        </p:txBody>
      </p:sp>
      <p:sp>
        <p:nvSpPr>
          <p:cNvPr id="115722" name="Rectangle 10"/>
          <p:cNvSpPr>
            <a:spLocks noChangeArrowheads="1"/>
          </p:cNvSpPr>
          <p:nvPr/>
        </p:nvSpPr>
        <p:spPr bwMode="auto">
          <a:xfrm>
            <a:off x="7443789" y="4171951"/>
            <a:ext cx="1792287"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5723" name="Line 11"/>
          <p:cNvSpPr>
            <a:spLocks noChangeShapeType="1"/>
          </p:cNvSpPr>
          <p:nvPr/>
        </p:nvSpPr>
        <p:spPr bwMode="auto">
          <a:xfrm flipH="1">
            <a:off x="5940425" y="3397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5724" name="Rectangle 12"/>
          <p:cNvSpPr>
            <a:spLocks noChangeArrowheads="1"/>
          </p:cNvSpPr>
          <p:nvPr/>
        </p:nvSpPr>
        <p:spPr bwMode="auto">
          <a:xfrm flipH="1">
            <a:off x="5367338" y="4171951"/>
            <a:ext cx="1497012" cy="1223963"/>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5725" name="Line 13"/>
          <p:cNvSpPr>
            <a:spLocks noChangeShapeType="1"/>
          </p:cNvSpPr>
          <p:nvPr/>
        </p:nvSpPr>
        <p:spPr bwMode="auto">
          <a:xfrm>
            <a:off x="7750175" y="3397250"/>
            <a:ext cx="700088" cy="782638"/>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5726" name="Rectangle 14"/>
          <p:cNvSpPr>
            <a:spLocks noChangeArrowheads="1"/>
          </p:cNvSpPr>
          <p:nvPr/>
        </p:nvSpPr>
        <p:spPr bwMode="auto">
          <a:xfrm>
            <a:off x="6121400" y="2549526"/>
            <a:ext cx="2000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he-IL" b="1">
                <a:latin typeface="Times New Roman" panose="02020603050405020304" pitchFamily="18" charset="0"/>
              </a:rPr>
              <a:t>Hair Length &lt;= 2?</a:t>
            </a:r>
          </a:p>
        </p:txBody>
      </p:sp>
      <p:sp>
        <p:nvSpPr>
          <p:cNvPr id="115727" name="Text Box 15"/>
          <p:cNvSpPr txBox="1">
            <a:spLocks noChangeArrowheads="1"/>
          </p:cNvSpPr>
          <p:nvPr/>
        </p:nvSpPr>
        <p:spPr bwMode="auto">
          <a:xfrm>
            <a:off x="6064350" y="3546476"/>
            <a:ext cx="307777"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yes</a:t>
            </a:r>
          </a:p>
        </p:txBody>
      </p:sp>
      <p:sp>
        <p:nvSpPr>
          <p:cNvPr id="115728" name="Text Box 16"/>
          <p:cNvSpPr txBox="1">
            <a:spLocks noChangeArrowheads="1"/>
          </p:cNvSpPr>
          <p:nvPr/>
        </p:nvSpPr>
        <p:spPr bwMode="auto">
          <a:xfrm>
            <a:off x="7960197" y="3556001"/>
            <a:ext cx="230832"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no</a:t>
            </a:r>
          </a:p>
        </p:txBody>
      </p:sp>
      <p:sp>
        <p:nvSpPr>
          <p:cNvPr id="115729" name="Text Box 17"/>
          <p:cNvSpPr txBox="1">
            <a:spLocks noChangeArrowheads="1"/>
          </p:cNvSpPr>
          <p:nvPr/>
        </p:nvSpPr>
        <p:spPr bwMode="auto">
          <a:xfrm>
            <a:off x="1524000" y="155576"/>
            <a:ext cx="480853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rtl="0"/>
            <a:r>
              <a:rPr lang="en-US" altLang="he-IL" dirty="0">
                <a:latin typeface="Times New Roman" panose="02020603050405020304" pitchFamily="18" charset="0"/>
              </a:rPr>
              <a:t>We need don’t need to keep the data around, just the test </a:t>
            </a:r>
            <a:r>
              <a:rPr lang="en-US" altLang="he-IL" dirty="0" err="1" smtClean="0">
                <a:latin typeface="Times New Roman" panose="02020603050405020304" pitchFamily="18" charset="0"/>
              </a:rPr>
              <a:t>conditions.z</a:t>
            </a:r>
            <a:endParaRPr lang="en-US" altLang="he-IL" dirty="0">
              <a:latin typeface="Times New Roman" panose="02020603050405020304" pitchFamily="18" charset="0"/>
            </a:endParaRPr>
          </a:p>
        </p:txBody>
      </p:sp>
      <p:sp>
        <p:nvSpPr>
          <p:cNvPr id="115730" name="Text Box 18"/>
          <p:cNvSpPr txBox="1">
            <a:spLocks noChangeArrowheads="1"/>
          </p:cNvSpPr>
          <p:nvPr/>
        </p:nvSpPr>
        <p:spPr bwMode="auto">
          <a:xfrm>
            <a:off x="9109075" y="2559051"/>
            <a:ext cx="990600" cy="549275"/>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sz="3600" b="1">
                <a:solidFill>
                  <a:srgbClr val="0000FF"/>
                </a:solidFill>
                <a:latin typeface="Times New Roman" panose="02020603050405020304" pitchFamily="18" charset="0"/>
              </a:rPr>
              <a:t>Male</a:t>
            </a:r>
          </a:p>
        </p:txBody>
      </p:sp>
      <p:sp>
        <p:nvSpPr>
          <p:cNvPr id="115731" name="Text Box 19"/>
          <p:cNvSpPr txBox="1">
            <a:spLocks noChangeArrowheads="1"/>
          </p:cNvSpPr>
          <p:nvPr/>
        </p:nvSpPr>
        <p:spPr bwMode="auto">
          <a:xfrm>
            <a:off x="5594350" y="4578351"/>
            <a:ext cx="990600" cy="549275"/>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sz="3600" b="1">
                <a:solidFill>
                  <a:srgbClr val="0000FF"/>
                </a:solidFill>
                <a:latin typeface="Times New Roman" panose="02020603050405020304" pitchFamily="18" charset="0"/>
              </a:rPr>
              <a:t>Male</a:t>
            </a:r>
          </a:p>
        </p:txBody>
      </p:sp>
      <p:sp>
        <p:nvSpPr>
          <p:cNvPr id="115732" name="Text Box 20"/>
          <p:cNvSpPr txBox="1">
            <a:spLocks noChangeArrowheads="1"/>
          </p:cNvSpPr>
          <p:nvPr/>
        </p:nvSpPr>
        <p:spPr bwMode="auto">
          <a:xfrm>
            <a:off x="7607300" y="4578351"/>
            <a:ext cx="1422400" cy="549275"/>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sz="3600" b="1">
                <a:solidFill>
                  <a:srgbClr val="FF0000"/>
                </a:solidFill>
                <a:latin typeface="Times New Roman" panose="02020603050405020304" pitchFamily="18" charset="0"/>
              </a:rPr>
              <a:t>Female</a:t>
            </a:r>
          </a:p>
        </p:txBody>
      </p:sp>
      <p:pic>
        <p:nvPicPr>
          <p:cNvPr id="115733" name="Picture 21" descr="comicbookgu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1" y="3427413"/>
            <a:ext cx="1065213" cy="2012950"/>
          </a:xfrm>
          <a:prstGeom prst="rect">
            <a:avLst/>
          </a:prstGeom>
          <a:noFill/>
          <a:extLst>
            <a:ext uri="{909E8E84-426E-40DD-AFC4-6F175D3DCCD1}">
              <a14:hiddenFill xmlns:a14="http://schemas.microsoft.com/office/drawing/2010/main">
                <a:solidFill>
                  <a:srgbClr val="FFFFFF"/>
                </a:solidFill>
              </a14:hiddenFill>
            </a:ext>
          </a:extLst>
        </p:spPr>
      </p:pic>
      <p:pic>
        <p:nvPicPr>
          <p:cNvPr id="115734" name="Picture 22" descr="hansmole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763" y="3895725"/>
            <a:ext cx="9271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15735" name="Picture 23" descr="jan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913" y="5607051"/>
            <a:ext cx="506412" cy="1122363"/>
          </a:xfrm>
          <a:prstGeom prst="rect">
            <a:avLst/>
          </a:prstGeom>
          <a:noFill/>
          <a:extLst>
            <a:ext uri="{909E8E84-426E-40DD-AFC4-6F175D3DCCD1}">
              <a14:hiddenFill xmlns:a14="http://schemas.microsoft.com/office/drawing/2010/main">
                <a:solidFill>
                  <a:srgbClr val="FFFFFF"/>
                </a:solidFill>
              </a14:hiddenFill>
            </a:ext>
          </a:extLst>
        </p:spPr>
      </p:pic>
      <p:sp>
        <p:nvSpPr>
          <p:cNvPr id="115736" name="Text Box 24"/>
          <p:cNvSpPr txBox="1">
            <a:spLocks noChangeArrowheads="1"/>
          </p:cNvSpPr>
          <p:nvPr/>
        </p:nvSpPr>
        <p:spPr bwMode="auto">
          <a:xfrm>
            <a:off x="1689101" y="2193925"/>
            <a:ext cx="3322637"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rtl="0"/>
            <a:r>
              <a:rPr lang="en-US" altLang="he-IL" dirty="0">
                <a:latin typeface="Times New Roman" panose="02020603050405020304" pitchFamily="18" charset="0"/>
              </a:rPr>
              <a:t>How would these people be classified?</a:t>
            </a:r>
          </a:p>
        </p:txBody>
      </p:sp>
      <p:pic>
        <p:nvPicPr>
          <p:cNvPr id="115737" name="Picture 25" descr="jimbojon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1" y="5343526"/>
            <a:ext cx="468313"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01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524000" y="155575"/>
            <a:ext cx="45227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rtl="0"/>
            <a:r>
              <a:rPr lang="en-US" altLang="he-IL" dirty="0">
                <a:latin typeface="Times New Roman" panose="02020603050405020304" pitchFamily="18" charset="0"/>
              </a:rPr>
              <a:t>It is trivial to convert Decision Trees to rules… </a:t>
            </a:r>
          </a:p>
        </p:txBody>
      </p:sp>
      <p:sp>
        <p:nvSpPr>
          <p:cNvPr id="116739" name="Rectangle 3"/>
          <p:cNvSpPr>
            <a:spLocks noChangeArrowheads="1"/>
          </p:cNvSpPr>
          <p:nvPr/>
        </p:nvSpPr>
        <p:spPr bwMode="auto">
          <a:xfrm>
            <a:off x="7456489" y="182564"/>
            <a:ext cx="2065337" cy="858837"/>
          </a:xfrm>
          <a:prstGeom prst="rect">
            <a:avLst/>
          </a:prstGeom>
          <a:solidFill>
            <a:schemeClr val="bg1"/>
          </a:solidFill>
          <a:ln w="1270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6740" name="Rectangle 4"/>
          <p:cNvSpPr>
            <a:spLocks noChangeArrowheads="1"/>
          </p:cNvSpPr>
          <p:nvPr/>
        </p:nvSpPr>
        <p:spPr bwMode="auto">
          <a:xfrm>
            <a:off x="6100763" y="1585914"/>
            <a:ext cx="2049462" cy="858837"/>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6741" name="Line 5"/>
          <p:cNvSpPr>
            <a:spLocks noChangeShapeType="1"/>
          </p:cNvSpPr>
          <p:nvPr/>
        </p:nvSpPr>
        <p:spPr bwMode="auto">
          <a:xfrm flipH="1">
            <a:off x="7216775" y="1041401"/>
            <a:ext cx="700088" cy="550863"/>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6742" name="Rectangle 6"/>
          <p:cNvSpPr>
            <a:spLocks noChangeArrowheads="1"/>
          </p:cNvSpPr>
          <p:nvPr/>
        </p:nvSpPr>
        <p:spPr bwMode="auto">
          <a:xfrm flipH="1">
            <a:off x="8643939" y="1585914"/>
            <a:ext cx="1849437" cy="858837"/>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6743" name="Line 7"/>
          <p:cNvSpPr>
            <a:spLocks noChangeShapeType="1"/>
          </p:cNvSpPr>
          <p:nvPr/>
        </p:nvSpPr>
        <p:spPr bwMode="auto">
          <a:xfrm>
            <a:off x="9026525" y="1041401"/>
            <a:ext cx="700088" cy="550863"/>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6744" name="Rectangle 8"/>
          <p:cNvSpPr>
            <a:spLocks noChangeArrowheads="1"/>
          </p:cNvSpPr>
          <p:nvPr/>
        </p:nvSpPr>
        <p:spPr bwMode="auto">
          <a:xfrm>
            <a:off x="7497763" y="396876"/>
            <a:ext cx="18970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he-IL" sz="2000" b="1">
                <a:latin typeface="Times New Roman" panose="02020603050405020304" pitchFamily="18" charset="0"/>
              </a:rPr>
              <a:t>Weight &lt;= 160?</a:t>
            </a:r>
          </a:p>
        </p:txBody>
      </p:sp>
      <p:sp>
        <p:nvSpPr>
          <p:cNvPr id="116745" name="Text Box 9"/>
          <p:cNvSpPr txBox="1">
            <a:spLocks noChangeArrowheads="1"/>
          </p:cNvSpPr>
          <p:nvPr/>
        </p:nvSpPr>
        <p:spPr bwMode="auto">
          <a:xfrm>
            <a:off x="7502625" y="1139826"/>
            <a:ext cx="307777"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yes</a:t>
            </a:r>
          </a:p>
        </p:txBody>
      </p:sp>
      <p:sp>
        <p:nvSpPr>
          <p:cNvPr id="116746" name="Text Box 10"/>
          <p:cNvSpPr txBox="1">
            <a:spLocks noChangeArrowheads="1"/>
          </p:cNvSpPr>
          <p:nvPr/>
        </p:nvSpPr>
        <p:spPr bwMode="auto">
          <a:xfrm>
            <a:off x="9227022" y="1139826"/>
            <a:ext cx="230832"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no</a:t>
            </a:r>
          </a:p>
        </p:txBody>
      </p:sp>
      <p:sp>
        <p:nvSpPr>
          <p:cNvPr id="116747" name="Rectangle 11"/>
          <p:cNvSpPr>
            <a:spLocks noChangeArrowheads="1"/>
          </p:cNvSpPr>
          <p:nvPr/>
        </p:nvSpPr>
        <p:spPr bwMode="auto">
          <a:xfrm>
            <a:off x="7443789" y="2984500"/>
            <a:ext cx="1792287" cy="858838"/>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6748" name="Line 12"/>
          <p:cNvSpPr>
            <a:spLocks noChangeShapeType="1"/>
          </p:cNvSpPr>
          <p:nvPr/>
        </p:nvSpPr>
        <p:spPr bwMode="auto">
          <a:xfrm flipH="1">
            <a:off x="5940425" y="2439989"/>
            <a:ext cx="700088" cy="549275"/>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6749" name="Rectangle 13"/>
          <p:cNvSpPr>
            <a:spLocks noChangeArrowheads="1"/>
          </p:cNvSpPr>
          <p:nvPr/>
        </p:nvSpPr>
        <p:spPr bwMode="auto">
          <a:xfrm flipH="1">
            <a:off x="5367338" y="2984500"/>
            <a:ext cx="1497012" cy="858838"/>
          </a:xfrm>
          <a:prstGeom prst="rect">
            <a:avLst/>
          </a:prstGeom>
          <a:solidFill>
            <a:schemeClr val="bg1"/>
          </a:solidFill>
          <a:ln w="0">
            <a:solidFill>
              <a:srgbClr val="808080"/>
            </a:solidFill>
            <a:miter lim="800000"/>
            <a:headEnd/>
            <a:tailEnd/>
          </a:ln>
          <a:effectLst>
            <a:outerShdw dist="107763" dir="8100000" algn="ctr" rotWithShape="0">
              <a:srgbClr val="808080"/>
            </a:outerShdw>
          </a:effectLst>
        </p:spPr>
        <p:txBody>
          <a:bodyPr wrap="none" anchor="ctr"/>
          <a:lstStyle/>
          <a:p>
            <a:endParaRPr lang="he-IL"/>
          </a:p>
        </p:txBody>
      </p:sp>
      <p:sp>
        <p:nvSpPr>
          <p:cNvPr id="116750" name="Line 14"/>
          <p:cNvSpPr>
            <a:spLocks noChangeShapeType="1"/>
          </p:cNvSpPr>
          <p:nvPr/>
        </p:nvSpPr>
        <p:spPr bwMode="auto">
          <a:xfrm>
            <a:off x="7750175" y="2439989"/>
            <a:ext cx="700088" cy="549275"/>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he-IL"/>
          </a:p>
        </p:txBody>
      </p:sp>
      <p:sp>
        <p:nvSpPr>
          <p:cNvPr id="116751" name="Rectangle 15"/>
          <p:cNvSpPr>
            <a:spLocks noChangeArrowheads="1"/>
          </p:cNvSpPr>
          <p:nvPr/>
        </p:nvSpPr>
        <p:spPr bwMode="auto">
          <a:xfrm>
            <a:off x="6121400" y="1844676"/>
            <a:ext cx="2000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he-IL" b="1">
                <a:latin typeface="Times New Roman" panose="02020603050405020304" pitchFamily="18" charset="0"/>
              </a:rPr>
              <a:t>Hair Length &lt;= 2?</a:t>
            </a:r>
          </a:p>
        </p:txBody>
      </p:sp>
      <p:sp>
        <p:nvSpPr>
          <p:cNvPr id="116752" name="Text Box 16"/>
          <p:cNvSpPr txBox="1">
            <a:spLocks noChangeArrowheads="1"/>
          </p:cNvSpPr>
          <p:nvPr/>
        </p:nvSpPr>
        <p:spPr bwMode="auto">
          <a:xfrm>
            <a:off x="6207225" y="2563814"/>
            <a:ext cx="307777"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yes</a:t>
            </a:r>
          </a:p>
        </p:txBody>
      </p:sp>
      <p:sp>
        <p:nvSpPr>
          <p:cNvPr id="116753" name="Text Box 17"/>
          <p:cNvSpPr txBox="1">
            <a:spLocks noChangeArrowheads="1"/>
          </p:cNvSpPr>
          <p:nvPr/>
        </p:nvSpPr>
        <p:spPr bwMode="auto">
          <a:xfrm>
            <a:off x="7883997" y="2532064"/>
            <a:ext cx="230832" cy="276999"/>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a:latin typeface="Times New Roman" panose="02020603050405020304" pitchFamily="18" charset="0"/>
              </a:rPr>
              <a:t>no</a:t>
            </a:r>
          </a:p>
        </p:txBody>
      </p:sp>
      <p:sp>
        <p:nvSpPr>
          <p:cNvPr id="116754" name="Text Box 18"/>
          <p:cNvSpPr txBox="1">
            <a:spLocks noChangeArrowheads="1"/>
          </p:cNvSpPr>
          <p:nvPr/>
        </p:nvSpPr>
        <p:spPr bwMode="auto">
          <a:xfrm>
            <a:off x="9109075" y="1851026"/>
            <a:ext cx="990600" cy="549275"/>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sz="3600" b="1">
                <a:solidFill>
                  <a:srgbClr val="0000FF"/>
                </a:solidFill>
                <a:latin typeface="Times New Roman" panose="02020603050405020304" pitchFamily="18" charset="0"/>
              </a:rPr>
              <a:t>Male</a:t>
            </a:r>
          </a:p>
        </p:txBody>
      </p:sp>
      <p:sp>
        <p:nvSpPr>
          <p:cNvPr id="116755" name="Text Box 19"/>
          <p:cNvSpPr txBox="1">
            <a:spLocks noChangeArrowheads="1"/>
          </p:cNvSpPr>
          <p:nvPr/>
        </p:nvSpPr>
        <p:spPr bwMode="auto">
          <a:xfrm>
            <a:off x="5594350" y="3268664"/>
            <a:ext cx="990600" cy="549275"/>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sz="3600" b="1">
                <a:solidFill>
                  <a:srgbClr val="0000FF"/>
                </a:solidFill>
                <a:latin typeface="Times New Roman" panose="02020603050405020304" pitchFamily="18" charset="0"/>
              </a:rPr>
              <a:t>Male</a:t>
            </a:r>
          </a:p>
        </p:txBody>
      </p:sp>
      <p:sp>
        <p:nvSpPr>
          <p:cNvPr id="116756" name="Text Box 20"/>
          <p:cNvSpPr txBox="1">
            <a:spLocks noChangeArrowheads="1"/>
          </p:cNvSpPr>
          <p:nvPr/>
        </p:nvSpPr>
        <p:spPr bwMode="auto">
          <a:xfrm>
            <a:off x="7607300" y="3268664"/>
            <a:ext cx="1422400" cy="549275"/>
          </a:xfrm>
          <a:prstGeom prst="rect">
            <a:avLst/>
          </a:prstGeom>
          <a:solidFill>
            <a:schemeClr val="bg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a:r>
              <a:rPr lang="en-US" altLang="he-IL" sz="3600" b="1">
                <a:solidFill>
                  <a:srgbClr val="FF0000"/>
                </a:solidFill>
                <a:latin typeface="Times New Roman" panose="02020603050405020304" pitchFamily="18" charset="0"/>
              </a:rPr>
              <a:t>Female</a:t>
            </a:r>
          </a:p>
        </p:txBody>
      </p:sp>
      <p:sp>
        <p:nvSpPr>
          <p:cNvPr id="116757" name="Text Box 21"/>
          <p:cNvSpPr txBox="1">
            <a:spLocks noChangeArrowheads="1"/>
          </p:cNvSpPr>
          <p:nvPr/>
        </p:nvSpPr>
        <p:spPr bwMode="auto">
          <a:xfrm>
            <a:off x="2814638" y="4652964"/>
            <a:ext cx="6297612" cy="1616075"/>
          </a:xfrm>
          <a:prstGeom prst="rect">
            <a:avLst/>
          </a:prstGeom>
          <a:solidFill>
            <a:srgbClr val="FFCC99"/>
          </a:solidFill>
          <a:ln>
            <a:noFill/>
          </a:ln>
          <a:effectLst>
            <a:outerShdw dist="107763" dir="8100000" algn="ctr" rotWithShape="0">
              <a:srgbClr val="808080"/>
            </a:outerShdw>
          </a:effectLst>
          <a:extLst>
            <a:ext uri="{91240B29-F687-4F45-9708-019B960494DF}">
              <a14:hiddenLine xmlns:a14="http://schemas.microsoft.com/office/drawing/2010/main" w="0">
                <a:solidFill>
                  <a:srgbClr val="000000"/>
                </a:solidFill>
                <a:miter lim="800000"/>
                <a:headEnd/>
                <a:tailEnd/>
              </a14:hiddenLine>
            </a:ext>
          </a:extLst>
        </p:spPr>
        <p:txBody>
          <a:bodyPr>
            <a:spAutoFit/>
          </a:bodyPr>
          <a:lstStyle/>
          <a:p>
            <a:pPr algn="l" rtl="0"/>
            <a:r>
              <a:rPr lang="en-US" altLang="he-IL" sz="2000" b="1">
                <a:latin typeface="Times New Roman" panose="02020603050405020304" pitchFamily="18" charset="0"/>
              </a:rPr>
              <a:t>Rules to Classify Males/Females</a:t>
            </a:r>
          </a:p>
          <a:p>
            <a:pPr algn="l" rtl="0"/>
            <a:endParaRPr lang="en-US" altLang="he-IL" sz="2000" b="1">
              <a:latin typeface="Times New Roman" panose="02020603050405020304" pitchFamily="18" charset="0"/>
            </a:endParaRPr>
          </a:p>
          <a:p>
            <a:pPr algn="l" rtl="0"/>
            <a:r>
              <a:rPr lang="en-US" altLang="he-IL" sz="2000" b="1">
                <a:latin typeface="Times New Roman" panose="02020603050405020304" pitchFamily="18" charset="0"/>
              </a:rPr>
              <a:t>If</a:t>
            </a:r>
            <a:r>
              <a:rPr lang="en-US" altLang="he-IL" sz="2000">
                <a:latin typeface="Times New Roman" panose="02020603050405020304" pitchFamily="18" charset="0"/>
              </a:rPr>
              <a:t> </a:t>
            </a:r>
            <a:r>
              <a:rPr lang="en-US" altLang="he-IL" sz="2000" i="1">
                <a:latin typeface="Times New Roman" panose="02020603050405020304" pitchFamily="18" charset="0"/>
              </a:rPr>
              <a:t>Weight</a:t>
            </a:r>
            <a:r>
              <a:rPr lang="en-US" altLang="he-IL" sz="2000">
                <a:latin typeface="Times New Roman" panose="02020603050405020304" pitchFamily="18" charset="0"/>
              </a:rPr>
              <a:t> </a:t>
            </a:r>
            <a:r>
              <a:rPr lang="en-US" altLang="he-IL" sz="2000" b="1">
                <a:latin typeface="Times New Roman" panose="02020603050405020304" pitchFamily="18" charset="0"/>
              </a:rPr>
              <a:t>greater than</a:t>
            </a:r>
            <a:r>
              <a:rPr lang="en-US" altLang="he-IL" sz="2000">
                <a:latin typeface="Times New Roman" panose="02020603050405020304" pitchFamily="18" charset="0"/>
              </a:rPr>
              <a:t> 160, classify as </a:t>
            </a:r>
            <a:r>
              <a:rPr lang="en-US" altLang="he-IL" sz="2000" b="1">
                <a:solidFill>
                  <a:srgbClr val="0000FF"/>
                </a:solidFill>
                <a:latin typeface="Times New Roman" panose="02020603050405020304" pitchFamily="18" charset="0"/>
              </a:rPr>
              <a:t>Male</a:t>
            </a:r>
          </a:p>
          <a:p>
            <a:pPr algn="l" rtl="0"/>
            <a:r>
              <a:rPr lang="en-US" altLang="he-IL" sz="2000" b="1">
                <a:latin typeface="Times New Roman" panose="02020603050405020304" pitchFamily="18" charset="0"/>
              </a:rPr>
              <a:t>Elseif </a:t>
            </a:r>
            <a:r>
              <a:rPr lang="en-US" altLang="he-IL" sz="2000" i="1">
                <a:latin typeface="Times New Roman" panose="02020603050405020304" pitchFamily="18" charset="0"/>
              </a:rPr>
              <a:t>Hair Length</a:t>
            </a:r>
            <a:r>
              <a:rPr lang="en-US" altLang="he-IL" sz="2000">
                <a:latin typeface="Times New Roman" panose="02020603050405020304" pitchFamily="18" charset="0"/>
              </a:rPr>
              <a:t> </a:t>
            </a:r>
            <a:r>
              <a:rPr lang="en-US" altLang="he-IL" sz="2000" b="1">
                <a:latin typeface="Times New Roman" panose="02020603050405020304" pitchFamily="18" charset="0"/>
              </a:rPr>
              <a:t>less than or equal</a:t>
            </a:r>
            <a:r>
              <a:rPr lang="en-US" altLang="he-IL" sz="2000">
                <a:latin typeface="Times New Roman" panose="02020603050405020304" pitchFamily="18" charset="0"/>
              </a:rPr>
              <a:t> to 2, classify as </a:t>
            </a:r>
            <a:r>
              <a:rPr lang="en-US" altLang="he-IL" sz="2000" b="1">
                <a:solidFill>
                  <a:srgbClr val="0000FF"/>
                </a:solidFill>
                <a:latin typeface="Times New Roman" panose="02020603050405020304" pitchFamily="18" charset="0"/>
              </a:rPr>
              <a:t>Male</a:t>
            </a:r>
            <a:endParaRPr lang="en-US" altLang="he-IL" sz="2000">
              <a:latin typeface="Times New Roman" panose="02020603050405020304" pitchFamily="18" charset="0"/>
            </a:endParaRPr>
          </a:p>
          <a:p>
            <a:pPr algn="l" rtl="0"/>
            <a:r>
              <a:rPr lang="en-US" altLang="he-IL" sz="2000" b="1">
                <a:latin typeface="Times New Roman" panose="02020603050405020304" pitchFamily="18" charset="0"/>
              </a:rPr>
              <a:t>Else</a:t>
            </a:r>
            <a:r>
              <a:rPr lang="en-US" altLang="he-IL" sz="2000">
                <a:latin typeface="Times New Roman" panose="02020603050405020304" pitchFamily="18" charset="0"/>
              </a:rPr>
              <a:t> classify as </a:t>
            </a:r>
            <a:r>
              <a:rPr lang="en-US" altLang="he-IL" sz="2000" b="1">
                <a:solidFill>
                  <a:srgbClr val="FF0000"/>
                </a:solidFill>
                <a:latin typeface="Times New Roman" panose="02020603050405020304" pitchFamily="18" charset="0"/>
              </a:rPr>
              <a:t>Female</a:t>
            </a:r>
            <a:r>
              <a:rPr lang="en-US" altLang="he-IL" sz="2000" b="1">
                <a:latin typeface="Times New Roman" panose="02020603050405020304" pitchFamily="18" charset="0"/>
              </a:rPr>
              <a:t> </a:t>
            </a:r>
          </a:p>
        </p:txBody>
      </p:sp>
    </p:spTree>
    <p:extLst>
      <p:ext uri="{BB962C8B-B14F-4D97-AF65-F5344CB8AC3E}">
        <p14:creationId xmlns:p14="http://schemas.microsoft.com/office/powerpoint/2010/main" val="56255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1183432" y="169182"/>
            <a:ext cx="10515600" cy="1325563"/>
          </a:xfrm>
        </p:spPr>
        <p:txBody>
          <a:bodyPr/>
          <a:lstStyle/>
          <a:p>
            <a:pPr algn="r"/>
            <a:r>
              <a:rPr lang="he-IL" b="1" dirty="0" smtClean="0">
                <a:solidFill>
                  <a:schemeClr val="tx1"/>
                </a:solidFill>
              </a:rPr>
              <a:t>שאלה 3</a:t>
            </a:r>
          </a:p>
        </p:txBody>
      </p:sp>
      <p:graphicFrame>
        <p:nvGraphicFramePr>
          <p:cNvPr id="1026" name="Object 4"/>
          <p:cNvGraphicFramePr>
            <a:graphicFrameLocks noChangeAspect="1"/>
          </p:cNvGraphicFramePr>
          <p:nvPr>
            <p:extLst>
              <p:ext uri="{D42A27DB-BD31-4B8C-83A1-F6EECF244321}">
                <p14:modId xmlns:p14="http://schemas.microsoft.com/office/powerpoint/2010/main" val="1003651063"/>
              </p:ext>
            </p:extLst>
          </p:nvPr>
        </p:nvGraphicFramePr>
        <p:xfrm>
          <a:off x="4872038" y="1196975"/>
          <a:ext cx="4824412" cy="5424488"/>
        </p:xfrm>
        <a:graphic>
          <a:graphicData uri="http://schemas.openxmlformats.org/presentationml/2006/ole">
            <mc:AlternateContent xmlns:mc="http://schemas.openxmlformats.org/markup-compatibility/2006">
              <mc:Choice xmlns:v="urn:schemas-microsoft-com:vml" Requires="v">
                <p:oleObj spid="_x0000_s437256" name="Document" r:id="rId3" imgW="5438970" imgH="6383799" progId="Word.Document.12">
                  <p:embed/>
                </p:oleObj>
              </mc:Choice>
              <mc:Fallback>
                <p:oleObj name="Document" r:id="rId3" imgW="5438970" imgH="6383799" progId="Word.Document.12">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1196975"/>
                        <a:ext cx="4824412" cy="5424488"/>
                      </a:xfrm>
                      <a:prstGeom prst="rect">
                        <a:avLst/>
                      </a:prstGeom>
                      <a:solidFill>
                        <a:schemeClr val="tx1"/>
                      </a:solidFill>
                      <a:ln>
                        <a:noFill/>
                      </a:ln>
                      <a:effectLst/>
                      <a:extLst/>
                    </p:spPr>
                  </p:pic>
                </p:oleObj>
              </mc:Fallback>
            </mc:AlternateContent>
          </a:graphicData>
        </a:graphic>
      </p:graphicFrame>
    </p:spTree>
    <p:extLst>
      <p:ext uri="{BB962C8B-B14F-4D97-AF65-F5344CB8AC3E}">
        <p14:creationId xmlns:p14="http://schemas.microsoft.com/office/powerpoint/2010/main" val="70184074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lgn="just"/>
            <a:r>
              <a:rPr lang="he-IL" b="1" dirty="0" smtClean="0">
                <a:solidFill>
                  <a:schemeClr val="tx1"/>
                </a:solidFill>
              </a:rPr>
              <a:t>שאלה 3 - המשך</a:t>
            </a:r>
          </a:p>
        </p:txBody>
      </p:sp>
      <p:sp>
        <p:nvSpPr>
          <p:cNvPr id="20483" name="Content Placeholder 3"/>
          <p:cNvSpPr>
            <a:spLocks noGrp="1"/>
          </p:cNvSpPr>
          <p:nvPr>
            <p:ph idx="1"/>
          </p:nvPr>
        </p:nvSpPr>
        <p:spPr/>
        <p:txBody>
          <a:bodyPr/>
          <a:lstStyle/>
          <a:p>
            <a:pPr>
              <a:buFont typeface="Arial" pitchFamily="34" charset="0"/>
              <a:buNone/>
            </a:pPr>
            <a:r>
              <a:rPr lang="he-IL" dirty="0" smtClean="0"/>
              <a:t> </a:t>
            </a:r>
            <a:r>
              <a:rPr lang="he-IL" dirty="0"/>
              <a:t>א. בנו עץ החלטה עבור נתוני האימון שבטבלה לחיזוי סוג הרכב.</a:t>
            </a:r>
            <a:endParaRPr lang="en-US" dirty="0">
              <a:cs typeface="Arial" pitchFamily="34" charset="0"/>
            </a:endParaRPr>
          </a:p>
          <a:p>
            <a:pPr>
              <a:buFont typeface="Arial" pitchFamily="34" charset="0"/>
              <a:buNone/>
            </a:pPr>
            <a:r>
              <a:rPr lang="he-IL" dirty="0"/>
              <a:t>בתשובתכם הדגימו את שלבי בחירת התכונה המפצלת בעץ. </a:t>
            </a:r>
            <a:endParaRPr lang="en-US" dirty="0">
              <a:cs typeface="Arial" pitchFamily="34" charset="0"/>
            </a:endParaRPr>
          </a:p>
          <a:p>
            <a:pPr>
              <a:buFont typeface="Arial" pitchFamily="34" charset="0"/>
              <a:buNone/>
            </a:pPr>
            <a:r>
              <a:rPr lang="he-IL" b="1" dirty="0"/>
              <a:t>הערה:</a:t>
            </a:r>
            <a:r>
              <a:rPr lang="he-IL" dirty="0"/>
              <a:t> בתשובתכם יש לכלול  חישוב של אחד המדדים  כדוגמת  אנטרופיה, </a:t>
            </a:r>
            <a:r>
              <a:rPr lang="en-US" dirty="0">
                <a:cs typeface="Arial" pitchFamily="34" charset="0"/>
              </a:rPr>
              <a:t>Gain ratio</a:t>
            </a:r>
            <a:r>
              <a:rPr lang="he-IL" dirty="0"/>
              <a:t> , מדד </a:t>
            </a:r>
            <a:r>
              <a:rPr lang="he-IL" dirty="0" err="1"/>
              <a:t>גיני</a:t>
            </a:r>
            <a:r>
              <a:rPr lang="he-IL" dirty="0"/>
              <a:t>.</a:t>
            </a:r>
            <a:endParaRPr lang="en-US" dirty="0">
              <a:cs typeface="Arial" pitchFamily="34" charset="0"/>
            </a:endParaRPr>
          </a:p>
          <a:p>
            <a:pPr>
              <a:buFont typeface="Arial" pitchFamily="34" charset="0"/>
              <a:buNone/>
            </a:pPr>
            <a:r>
              <a:rPr lang="he-IL" dirty="0"/>
              <a:t>ב. איזה מבין התכונה/תכונות ניתן להסיר ומדוע? באיזה שלב ניתן להסיר את התכונות הללו?</a:t>
            </a:r>
            <a:endParaRPr lang="en-US" dirty="0">
              <a:cs typeface="Arial" pitchFamily="34" charset="0"/>
            </a:endParaRPr>
          </a:p>
          <a:p>
            <a:endParaRPr lang="he-IL" dirty="0" smtClean="0"/>
          </a:p>
        </p:txBody>
      </p:sp>
    </p:spTree>
    <p:extLst>
      <p:ext uri="{BB962C8B-B14F-4D97-AF65-F5344CB8AC3E}">
        <p14:creationId xmlns:p14="http://schemas.microsoft.com/office/powerpoint/2010/main" val="21305071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lgn="r"/>
            <a:r>
              <a:rPr lang="he-IL" b="1" u="sng" dirty="0" smtClean="0">
                <a:solidFill>
                  <a:schemeClr val="tx1"/>
                </a:solidFill>
              </a:rPr>
              <a:t>פתרון שאלה 3</a:t>
            </a:r>
            <a:endParaRPr lang="he-IL" dirty="0" smtClean="0">
              <a:solidFill>
                <a:schemeClr val="tx1"/>
              </a:solidFill>
            </a:endParaRPr>
          </a:p>
        </p:txBody>
      </p:sp>
      <p:pic>
        <p:nvPicPr>
          <p:cNvPr id="21507" name="Picture 2"/>
          <p:cNvPicPr>
            <a:picLocks noGrp="1" noChangeAspect="1" noChangeArrowheads="1"/>
          </p:cNvPicPr>
          <p:nvPr>
            <p:ph idx="1"/>
          </p:nvPr>
        </p:nvPicPr>
        <p:blipFill>
          <a:blip r:embed="rId2" cstate="print"/>
          <a:srcRect r="34726" b="42725"/>
          <a:stretch>
            <a:fillRect/>
          </a:stretch>
        </p:blipFill>
        <p:spPr>
          <a:xfrm>
            <a:off x="2351088" y="1700214"/>
            <a:ext cx="6997700" cy="4911725"/>
          </a:xfrm>
          <a:noFill/>
        </p:spPr>
      </p:pic>
    </p:spTree>
    <p:extLst>
      <p:ext uri="{BB962C8B-B14F-4D97-AF65-F5344CB8AC3E}">
        <p14:creationId xmlns:p14="http://schemas.microsoft.com/office/powerpoint/2010/main" val="57157979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lgn="r"/>
            <a:r>
              <a:rPr lang="he-IL" b="1" u="sng" dirty="0" smtClean="0">
                <a:solidFill>
                  <a:schemeClr val="tx1"/>
                </a:solidFill>
              </a:rPr>
              <a:t>פתרון שאלה 3</a:t>
            </a:r>
            <a:endParaRPr lang="he-IL" b="1" dirty="0" smtClean="0">
              <a:solidFill>
                <a:schemeClr val="tx1"/>
              </a:solidFill>
            </a:endParaRPr>
          </a:p>
        </p:txBody>
      </p:sp>
      <p:sp>
        <p:nvSpPr>
          <p:cNvPr id="22531" name="Content Placeholder 4"/>
          <p:cNvSpPr>
            <a:spLocks noGrp="1"/>
          </p:cNvSpPr>
          <p:nvPr>
            <p:ph idx="1"/>
          </p:nvPr>
        </p:nvSpPr>
        <p:spPr>
          <a:xfrm>
            <a:off x="4367214" y="1600201"/>
            <a:ext cx="7417349" cy="1588127"/>
          </a:xfrm>
          <a:solidFill>
            <a:schemeClr val="bg1">
              <a:lumMod val="95000"/>
              <a:lumOff val="5000"/>
            </a:schemeClr>
          </a:solidFill>
        </p:spPr>
        <p:txBody>
          <a:bodyPr wrap="square">
            <a:spAutoFit/>
          </a:bodyPr>
          <a:lstStyle/>
          <a:p>
            <a:pPr algn="l" rtl="0">
              <a:spcBef>
                <a:spcPct val="50000"/>
              </a:spcBef>
              <a:buClr>
                <a:schemeClr val="tx1"/>
              </a:buClr>
              <a:buFont typeface="Arial" pitchFamily="34" charset="0"/>
              <a:buNone/>
            </a:pPr>
            <a:r>
              <a:rPr lang="en-US" sz="3600" b="1" dirty="0">
                <a:solidFill>
                  <a:srgbClr val="C00000"/>
                </a:solidFill>
                <a:cs typeface="Arial" pitchFamily="34" charset="0"/>
              </a:rPr>
              <a:t>Info(class) = -</a:t>
            </a:r>
            <a:r>
              <a:rPr lang="el-GR" sz="3600" b="1" dirty="0">
                <a:solidFill>
                  <a:srgbClr val="C00000"/>
                </a:solidFill>
                <a:cs typeface="Arial" pitchFamily="34" charset="0"/>
              </a:rPr>
              <a:t>Σ</a:t>
            </a:r>
            <a:r>
              <a:rPr lang="en-US" b="1" dirty="0">
                <a:solidFill>
                  <a:srgbClr val="C00000"/>
                </a:solidFill>
                <a:cs typeface="Arial" pitchFamily="34" charset="0"/>
              </a:rPr>
              <a:t>i</a:t>
            </a:r>
            <a:r>
              <a:rPr lang="en-US" sz="3600" b="1" dirty="0">
                <a:solidFill>
                  <a:srgbClr val="C00000"/>
                </a:solidFill>
                <a:cs typeface="Arial" pitchFamily="34" charset="0"/>
              </a:rPr>
              <a:t>  P</a:t>
            </a:r>
            <a:r>
              <a:rPr lang="en-US" b="1" dirty="0">
                <a:solidFill>
                  <a:srgbClr val="C00000"/>
                </a:solidFill>
                <a:cs typeface="Arial" pitchFamily="34" charset="0"/>
              </a:rPr>
              <a:t>i </a:t>
            </a:r>
            <a:r>
              <a:rPr lang="en-US" sz="3600" b="1" dirty="0">
                <a:solidFill>
                  <a:srgbClr val="C00000"/>
                </a:solidFill>
                <a:cs typeface="Arial" pitchFamily="34" charset="0"/>
              </a:rPr>
              <a:t> log</a:t>
            </a:r>
            <a:r>
              <a:rPr lang="en-US" b="1" dirty="0">
                <a:solidFill>
                  <a:srgbClr val="C00000"/>
                </a:solidFill>
                <a:cs typeface="Arial" pitchFamily="34" charset="0"/>
              </a:rPr>
              <a:t>2</a:t>
            </a:r>
            <a:r>
              <a:rPr lang="en-US" sz="3600" b="1" dirty="0">
                <a:solidFill>
                  <a:srgbClr val="C00000"/>
                </a:solidFill>
                <a:cs typeface="Arial" pitchFamily="34" charset="0"/>
              </a:rPr>
              <a:t> P</a:t>
            </a:r>
            <a:r>
              <a:rPr lang="en-US" b="1" dirty="0">
                <a:solidFill>
                  <a:srgbClr val="C00000"/>
                </a:solidFill>
                <a:cs typeface="Arial" pitchFamily="34" charset="0"/>
              </a:rPr>
              <a:t>i</a:t>
            </a:r>
            <a:r>
              <a:rPr lang="en-US" sz="3600" b="1" dirty="0">
                <a:solidFill>
                  <a:srgbClr val="C00000"/>
                </a:solidFill>
                <a:cs typeface="Arial" pitchFamily="34" charset="0"/>
              </a:rPr>
              <a:t> </a:t>
            </a:r>
            <a:r>
              <a:rPr lang="en-US" sz="3600" b="1" i="1" dirty="0">
                <a:solidFill>
                  <a:srgbClr val="C00000"/>
                </a:solidFill>
                <a:latin typeface="Tahoma" pitchFamily="34" charset="0"/>
                <a:cs typeface="Arial" pitchFamily="34" charset="0"/>
              </a:rPr>
              <a:t>=          </a:t>
            </a:r>
            <a:r>
              <a:rPr lang="en-US" sz="3600" i="1" dirty="0">
                <a:cs typeface="Arial" pitchFamily="34" charset="0"/>
              </a:rPr>
              <a:t>-p(C0)*log p(C0) -p(C1)*log p(C1)</a:t>
            </a:r>
            <a:r>
              <a:rPr lang="en-US" sz="3600" b="1" dirty="0">
                <a:cs typeface="Arial" pitchFamily="34" charset="0"/>
              </a:rPr>
              <a:t>  = </a:t>
            </a:r>
            <a:r>
              <a:rPr lang="en-US" sz="3600" i="1" dirty="0">
                <a:cs typeface="Arial" pitchFamily="34" charset="0"/>
              </a:rPr>
              <a:t>0.5*1+ 0.5*1 = </a:t>
            </a:r>
            <a:r>
              <a:rPr lang="en-US" sz="3600" i="1" dirty="0">
                <a:solidFill>
                  <a:srgbClr val="FF0000"/>
                </a:solidFill>
                <a:cs typeface="Arial" pitchFamily="34" charset="0"/>
              </a:rPr>
              <a:t>1</a:t>
            </a:r>
            <a:endParaRPr lang="he-IL" sz="3600"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825326386"/>
              </p:ext>
            </p:extLst>
          </p:nvPr>
        </p:nvGraphicFramePr>
        <p:xfrm>
          <a:off x="2567260" y="1240970"/>
          <a:ext cx="1370257" cy="5068581"/>
        </p:xfrm>
        <a:graphic>
          <a:graphicData uri="http://schemas.openxmlformats.org/drawingml/2006/table">
            <a:tbl>
              <a:tblPr rtl="1"/>
              <a:tblGrid>
                <a:gridCol w="1370257">
                  <a:extLst>
                    <a:ext uri="{9D8B030D-6E8A-4147-A177-3AD203B41FA5}">
                      <a16:colId xmlns:a16="http://schemas.microsoft.com/office/drawing/2014/main" val="20000"/>
                    </a:ext>
                  </a:extLst>
                </a:gridCol>
              </a:tblGrid>
              <a:tr h="241361">
                <a:tc>
                  <a:txBody>
                    <a:bodyPr/>
                    <a:lstStyle/>
                    <a:p>
                      <a:pPr algn="ctr" rtl="1">
                        <a:lnSpc>
                          <a:spcPct val="150000"/>
                        </a:lnSpc>
                        <a:spcAft>
                          <a:spcPts val="0"/>
                        </a:spcAft>
                      </a:pPr>
                      <a:r>
                        <a:rPr lang="en-US" sz="800" b="1" dirty="0">
                          <a:latin typeface="Times New Roman"/>
                          <a:ea typeface="Times New Roman"/>
                          <a:cs typeface="David"/>
                        </a:rPr>
                        <a:t>Class</a:t>
                      </a:r>
                      <a:endParaRPr lang="en-US" sz="800" dirty="0">
                        <a:latin typeface="Times New Roman"/>
                        <a:ea typeface="Times New Roman"/>
                        <a:cs typeface="David"/>
                      </a:endParaRP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1361">
                <a:tc>
                  <a:txBody>
                    <a:bodyPr/>
                    <a:lstStyle/>
                    <a:p>
                      <a:pPr algn="ctr"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41361">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1361">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1361">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41361">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41361">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41361">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41361">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41361">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41361">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41361">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3456138303"/>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981200" y="-171450"/>
            <a:ext cx="8229600" cy="1143000"/>
          </a:xfrm>
        </p:spPr>
        <p:txBody>
          <a:bodyPr/>
          <a:lstStyle/>
          <a:p>
            <a:pPr algn="r"/>
            <a:r>
              <a:rPr lang="he-IL" b="1" u="sng" dirty="0" smtClean="0">
                <a:solidFill>
                  <a:schemeClr val="tx1"/>
                </a:solidFill>
              </a:rPr>
              <a:t>פתרון שאלה 3</a:t>
            </a:r>
            <a:endParaRPr lang="he-IL" b="1" dirty="0" smtClean="0">
              <a:solidFill>
                <a:schemeClr val="tx1"/>
              </a:solidFill>
            </a:endParaRPr>
          </a:p>
        </p:txBody>
      </p:sp>
      <p:sp>
        <p:nvSpPr>
          <p:cNvPr id="7" name="TextBox 6"/>
          <p:cNvSpPr txBox="1"/>
          <p:nvPr/>
        </p:nvSpPr>
        <p:spPr>
          <a:xfrm>
            <a:off x="3756026" y="836614"/>
            <a:ext cx="6911975" cy="523875"/>
          </a:xfrm>
          <a:prstGeom prst="rect">
            <a:avLst/>
          </a:prstGeom>
          <a:noFill/>
        </p:spPr>
        <p:txBody>
          <a:bodyPr rtlCol="1">
            <a:spAutoFit/>
          </a:bodyPr>
          <a:lstStyle/>
          <a:p>
            <a:pPr algn="l" rtl="0">
              <a:spcBef>
                <a:spcPct val="50000"/>
              </a:spcBef>
              <a:buClr>
                <a:schemeClr val="tx1"/>
              </a:buClr>
              <a:defRPr/>
            </a:pPr>
            <a:r>
              <a:rPr lang="en-US" sz="2800" b="1" dirty="0"/>
              <a:t>Gain (Income) = Info(class) - </a:t>
            </a:r>
            <a:r>
              <a:rPr lang="en-US" sz="2800" b="1" dirty="0" err="1"/>
              <a:t>Info</a:t>
            </a:r>
            <a:r>
              <a:rPr lang="en-US" b="1" dirty="0" err="1"/>
              <a:t>Income</a:t>
            </a:r>
            <a:r>
              <a:rPr lang="en-US" sz="2800" b="1" dirty="0"/>
              <a:t>(class)</a:t>
            </a:r>
            <a:endParaRPr lang="he-IL" sz="2800" b="1" dirty="0"/>
          </a:p>
        </p:txBody>
      </p:sp>
      <p:sp>
        <p:nvSpPr>
          <p:cNvPr id="8" name="TextBox 7"/>
          <p:cNvSpPr txBox="1"/>
          <p:nvPr/>
        </p:nvSpPr>
        <p:spPr>
          <a:xfrm>
            <a:off x="3863976" y="1466850"/>
            <a:ext cx="7892595" cy="954088"/>
          </a:xfrm>
          <a:prstGeom prst="rect">
            <a:avLst/>
          </a:prstGeom>
          <a:noFill/>
        </p:spPr>
        <p:txBody>
          <a:bodyPr wrap="square" rtlCol="1">
            <a:spAutoFit/>
          </a:bodyPr>
          <a:lstStyle/>
          <a:p>
            <a:pPr algn="l" rtl="0">
              <a:defRPr/>
            </a:pPr>
            <a:r>
              <a:rPr lang="en-US" sz="2800" b="1" dirty="0" err="1"/>
              <a:t>Info</a:t>
            </a:r>
            <a:r>
              <a:rPr lang="en-US" b="1" dirty="0" err="1"/>
              <a:t>Income</a:t>
            </a:r>
            <a:r>
              <a:rPr lang="en-US" sz="2800" b="1" dirty="0"/>
              <a:t>(class)=Info(</a:t>
            </a:r>
            <a:r>
              <a:rPr lang="en-US" sz="2800" b="1" dirty="0" err="1"/>
              <a:t>class|Income</a:t>
            </a:r>
            <a:r>
              <a:rPr lang="en-US" sz="2800" b="1" dirty="0"/>
              <a:t>)=</a:t>
            </a:r>
            <a:r>
              <a:rPr lang="en-US" sz="2800" b="1" i="1" dirty="0"/>
              <a:t> </a:t>
            </a:r>
          </a:p>
          <a:p>
            <a:pPr algn="l" rtl="0">
              <a:defRPr/>
            </a:pPr>
            <a:r>
              <a:rPr lang="en-US" sz="2800" b="1" dirty="0"/>
              <a:t>-</a:t>
            </a:r>
            <a:r>
              <a:rPr lang="el-GR" sz="2800" b="1" dirty="0"/>
              <a:t>Σ</a:t>
            </a:r>
            <a:r>
              <a:rPr lang="en-US" b="1" dirty="0"/>
              <a:t>j</a:t>
            </a:r>
            <a:r>
              <a:rPr lang="en-US" sz="2800" b="1" dirty="0"/>
              <a:t>  P(Income =</a:t>
            </a:r>
            <a:r>
              <a:rPr lang="en-US" sz="2800" b="1" dirty="0" err="1"/>
              <a:t>v</a:t>
            </a:r>
            <a:r>
              <a:rPr lang="en-US" b="1" dirty="0" err="1"/>
              <a:t>j</a:t>
            </a:r>
            <a:r>
              <a:rPr lang="en-US" sz="2800" b="1" dirty="0"/>
              <a:t>) Info(</a:t>
            </a:r>
            <a:r>
              <a:rPr lang="en-US" sz="2800" b="1" dirty="0" err="1"/>
              <a:t>class|Income</a:t>
            </a:r>
            <a:r>
              <a:rPr lang="en-US" sz="2800" b="1" dirty="0"/>
              <a:t> =</a:t>
            </a:r>
            <a:r>
              <a:rPr lang="en-US" sz="2800" b="1" dirty="0" err="1"/>
              <a:t>v</a:t>
            </a:r>
            <a:r>
              <a:rPr lang="en-US" b="1" dirty="0" err="1"/>
              <a:t>j</a:t>
            </a:r>
            <a:r>
              <a:rPr lang="en-US" sz="2800" b="1" dirty="0"/>
              <a:t>)</a:t>
            </a:r>
            <a:endParaRPr lang="he-IL" dirty="0"/>
          </a:p>
        </p:txBody>
      </p:sp>
      <p:graphicFrame>
        <p:nvGraphicFramePr>
          <p:cNvPr id="9" name="Group 7"/>
          <p:cNvGraphicFramePr>
            <a:graphicFrameLocks noGrp="1"/>
          </p:cNvGraphicFramePr>
          <p:nvPr/>
        </p:nvGraphicFramePr>
        <p:xfrm>
          <a:off x="3611563" y="2492376"/>
          <a:ext cx="6948264" cy="3351531"/>
        </p:xfrm>
        <a:graphic>
          <a:graphicData uri="http://schemas.openxmlformats.org/drawingml/2006/table">
            <a:tbl>
              <a:tblPr/>
              <a:tblGrid>
                <a:gridCol w="1690291">
                  <a:extLst>
                    <a:ext uri="{9D8B030D-6E8A-4147-A177-3AD203B41FA5}">
                      <a16:colId xmlns:a16="http://schemas.microsoft.com/office/drawing/2014/main" val="20000"/>
                    </a:ext>
                  </a:extLst>
                </a:gridCol>
                <a:gridCol w="2071721">
                  <a:extLst>
                    <a:ext uri="{9D8B030D-6E8A-4147-A177-3AD203B41FA5}">
                      <a16:colId xmlns:a16="http://schemas.microsoft.com/office/drawing/2014/main" val="20001"/>
                    </a:ext>
                  </a:extLst>
                </a:gridCol>
                <a:gridCol w="3186252">
                  <a:extLst>
                    <a:ext uri="{9D8B030D-6E8A-4147-A177-3AD203B41FA5}">
                      <a16:colId xmlns:a16="http://schemas.microsoft.com/office/drawing/2014/main" val="20002"/>
                    </a:ext>
                  </a:extLst>
                </a:gridCol>
              </a:tblGrid>
              <a:tr h="3983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endParaRPr kumimoji="0" lang="en-US" sz="2000" b="1" i="1" u="none" strike="noStrike" cap="none" normalizeH="0" baseline="-2500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Arial" charset="0"/>
                        </a:rPr>
                        <a:t>P (Income=</a:t>
                      </a: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r>
                        <a:rPr kumimoji="0" lang="en-US" sz="2000" b="1" i="1" u="none" strike="noStrike" cap="none" normalizeH="0" baseline="0" dirty="0" smtClean="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Arial" charset="0"/>
                        </a:rPr>
                        <a:t>Info(class</a:t>
                      </a:r>
                      <a:r>
                        <a:rPr kumimoji="0" lang="en-US" sz="2000" b="1" i="0" u="none" strike="noStrike" cap="none" normalizeH="0" baseline="0" dirty="0" smtClean="0">
                          <a:ln>
                            <a:noFill/>
                          </a:ln>
                          <a:solidFill>
                            <a:schemeClr val="tx1"/>
                          </a:solidFill>
                          <a:effectLst/>
                          <a:latin typeface="Arial" charset="0"/>
                        </a:rPr>
                        <a:t> | </a:t>
                      </a:r>
                      <a:r>
                        <a:rPr kumimoji="0" lang="en-US" sz="2000" b="1" i="1" u="none" strike="noStrike" cap="none" normalizeH="0" baseline="0" dirty="0" smtClean="0">
                          <a:ln>
                            <a:noFill/>
                          </a:ln>
                          <a:solidFill>
                            <a:schemeClr val="tx1"/>
                          </a:solidFill>
                          <a:effectLst/>
                          <a:latin typeface="Arial" charset="0"/>
                        </a:rPr>
                        <a:t>Income = </a:t>
                      </a: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r>
                        <a:rPr kumimoji="0" lang="en-US" sz="2000" b="1" i="1" u="none" strike="noStrike" cap="none" normalizeH="0" baseline="0" dirty="0" smtClean="0">
                          <a:ln>
                            <a:noFill/>
                          </a:ln>
                          <a:solidFill>
                            <a:schemeClr val="tx1"/>
                          </a:solidFill>
                          <a:effectLst/>
                          <a:latin typeface="Arial" charset="0"/>
                        </a:rPr>
                        <a:t>)</a:t>
                      </a:r>
                      <a:endParaRPr kumimoji="0" lang="en-US" sz="20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9771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Low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0.6log0.6+0.4log0.4=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0.6*0.73+0.4*1.34=0.97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2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Medium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rgbClr val="002060"/>
                          </a:solidFill>
                          <a:effectLst/>
                          <a:latin typeface="Arial" charset="0"/>
                        </a:rPr>
                        <a:t>0.43log0.43+0.57log0.57=0.972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87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High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0.5log0.5+0.5log0.5=1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77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Very High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smtClean="0">
                          <a:ln>
                            <a:noFill/>
                          </a:ln>
                          <a:solidFill>
                            <a:srgbClr val="002060"/>
                          </a:solidFill>
                          <a:effectLst/>
                          <a:latin typeface="Arial" charset="0"/>
                        </a:rPr>
                        <a:t>0.5log0.5+0.5log0.5=1</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002060"/>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583" name="Rectangle 10"/>
          <p:cNvSpPr>
            <a:spLocks noChangeArrowheads="1"/>
          </p:cNvSpPr>
          <p:nvPr/>
        </p:nvSpPr>
        <p:spPr bwMode="auto">
          <a:xfrm>
            <a:off x="3648075" y="5961063"/>
            <a:ext cx="6252096" cy="707886"/>
          </a:xfrm>
          <a:prstGeom prst="rect">
            <a:avLst/>
          </a:prstGeom>
          <a:noFill/>
          <a:ln w="9525">
            <a:noFill/>
            <a:miter lim="800000"/>
            <a:headEnd/>
            <a:tailEnd/>
          </a:ln>
        </p:spPr>
        <p:txBody>
          <a:bodyPr wrap="none">
            <a:spAutoFit/>
          </a:bodyPr>
          <a:lstStyle/>
          <a:p>
            <a:pPr algn="l" rtl="0"/>
            <a:r>
              <a:rPr lang="en-US" sz="2000" b="1" dirty="0" err="1"/>
              <a:t>Info</a:t>
            </a:r>
            <a:r>
              <a:rPr lang="en-US" sz="1400" b="1" dirty="0" err="1"/>
              <a:t>Income</a:t>
            </a:r>
            <a:r>
              <a:rPr lang="en-US" sz="2000" b="1" dirty="0"/>
              <a:t>(class)= 0.25*0.97+0.35*0.972+0.2+0.2=0.9827</a:t>
            </a:r>
          </a:p>
          <a:p>
            <a:pPr algn="l" rtl="0"/>
            <a:r>
              <a:rPr lang="en-US" sz="2000" b="1" dirty="0"/>
              <a:t>Gain (Income) = 1 – 0.9827 =0.0173</a:t>
            </a:r>
            <a:endParaRPr lang="he-IL" sz="2000" dirty="0"/>
          </a:p>
        </p:txBody>
      </p:sp>
      <p:graphicFrame>
        <p:nvGraphicFramePr>
          <p:cNvPr id="11" name="Table 10"/>
          <p:cNvGraphicFramePr>
            <a:graphicFrameLocks noGrp="1"/>
          </p:cNvGraphicFramePr>
          <p:nvPr>
            <p:extLst>
              <p:ext uri="{D42A27DB-BD31-4B8C-83A1-F6EECF244321}">
                <p14:modId xmlns:p14="http://schemas.microsoft.com/office/powerpoint/2010/main" val="2057007657"/>
              </p:ext>
            </p:extLst>
          </p:nvPr>
        </p:nvGraphicFramePr>
        <p:xfrm>
          <a:off x="1703415" y="549275"/>
          <a:ext cx="1800199" cy="6048672"/>
        </p:xfrm>
        <a:graphic>
          <a:graphicData uri="http://schemas.openxmlformats.org/drawingml/2006/table">
            <a:tbl>
              <a:tblPr rtl="1"/>
              <a:tblGrid>
                <a:gridCol w="899835">
                  <a:extLst>
                    <a:ext uri="{9D8B030D-6E8A-4147-A177-3AD203B41FA5}">
                      <a16:colId xmlns:a16="http://schemas.microsoft.com/office/drawing/2014/main" val="20000"/>
                    </a:ext>
                  </a:extLst>
                </a:gridCol>
                <a:gridCol w="900364">
                  <a:extLst>
                    <a:ext uri="{9D8B030D-6E8A-4147-A177-3AD203B41FA5}">
                      <a16:colId xmlns:a16="http://schemas.microsoft.com/office/drawing/2014/main" val="20001"/>
                    </a:ext>
                  </a:extLst>
                </a:gridCol>
              </a:tblGrid>
              <a:tr h="288032">
                <a:tc>
                  <a:txBody>
                    <a:bodyPr/>
                    <a:lstStyle/>
                    <a:p>
                      <a:pPr algn="ctr" rtl="1">
                        <a:lnSpc>
                          <a:spcPct val="150000"/>
                        </a:lnSpc>
                        <a:spcAft>
                          <a:spcPts val="0"/>
                        </a:spcAft>
                      </a:pPr>
                      <a:r>
                        <a:rPr lang="en-US" sz="800" b="1" dirty="0">
                          <a:latin typeface="Times New Roman"/>
                          <a:ea typeface="Times New Roman"/>
                          <a:cs typeface="David"/>
                        </a:rPr>
                        <a:t>Class</a:t>
                      </a:r>
                      <a:endParaRPr lang="en-US" sz="800" dirty="0">
                        <a:latin typeface="Times New Roman"/>
                        <a:ea typeface="Times New Roman"/>
                        <a:cs typeface="David"/>
                      </a:endParaRP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b="1">
                          <a:latin typeface="Times New Roman"/>
                          <a:ea typeface="Times New Roman"/>
                          <a:cs typeface="David"/>
                        </a:rPr>
                        <a:t>Income </a:t>
                      </a:r>
                      <a:endParaRPr lang="en-US" sz="800">
                        <a:latin typeface="Times New Roman"/>
                        <a:ea typeface="Times New Roman"/>
                        <a:cs typeface="David"/>
                      </a:endParaRP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Low</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Medium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Medium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dirty="0">
                          <a:latin typeface="Times New Roman"/>
                          <a:ea typeface="Times New Roman"/>
                          <a:cs typeface="David"/>
                        </a:rPr>
                        <a:t>High</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Very High</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Very High</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Low</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Low</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Medium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8032">
                <a:tc>
                  <a:txBody>
                    <a:bodyPr/>
                    <a:lstStyle/>
                    <a:p>
                      <a:pPr algn="ctr"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dirty="0">
                          <a:latin typeface="Times New Roman"/>
                          <a:ea typeface="Times New Roman"/>
                          <a:cs typeface="David"/>
                        </a:rPr>
                        <a:t>High</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8032">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dirty="0">
                          <a:latin typeface="Times New Roman"/>
                          <a:ea typeface="Times New Roman"/>
                          <a:cs typeface="David"/>
                        </a:rPr>
                        <a:t>High</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8032">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Very High</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88032">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Medium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88032">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Very High</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88032">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Low</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88032">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Low</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88032">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Medium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88032">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a:latin typeface="Times New Roman"/>
                          <a:ea typeface="Times New Roman"/>
                          <a:cs typeface="David"/>
                        </a:rPr>
                        <a:t>Medium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88032">
                <a:tc>
                  <a:txBody>
                    <a:bodyPr/>
                    <a:lstStyle/>
                    <a:p>
                      <a:pPr algn="ctr"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dirty="0">
                          <a:latin typeface="Times New Roman"/>
                          <a:ea typeface="Times New Roman"/>
                          <a:cs typeface="David"/>
                        </a:rPr>
                        <a:t>Medium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88032">
                <a:tc>
                  <a:txBody>
                    <a:bodyPr/>
                    <a:lstStyle/>
                    <a:p>
                      <a:pPr algn="ctr"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50000"/>
                        </a:lnSpc>
                        <a:spcAft>
                          <a:spcPts val="0"/>
                        </a:spcAft>
                      </a:pPr>
                      <a:r>
                        <a:rPr lang="en-US" sz="800" dirty="0">
                          <a:latin typeface="Times New Roman"/>
                          <a:ea typeface="Times New Roman"/>
                          <a:cs typeface="David"/>
                        </a:rPr>
                        <a:t>High</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418592185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981200" y="-171450"/>
            <a:ext cx="8229600" cy="1143000"/>
          </a:xfrm>
        </p:spPr>
        <p:txBody>
          <a:bodyPr/>
          <a:lstStyle/>
          <a:p>
            <a:pPr algn="r"/>
            <a:r>
              <a:rPr lang="he-IL" b="1" u="sng" dirty="0" smtClean="0">
                <a:solidFill>
                  <a:schemeClr val="tx1"/>
                </a:solidFill>
              </a:rPr>
              <a:t>פתרון שאלה 3</a:t>
            </a:r>
            <a:endParaRPr lang="he-IL" b="1" dirty="0" smtClean="0">
              <a:solidFill>
                <a:schemeClr val="tx1"/>
              </a:solidFill>
            </a:endParaRPr>
          </a:p>
        </p:txBody>
      </p:sp>
      <p:sp>
        <p:nvSpPr>
          <p:cNvPr id="7" name="TextBox 6"/>
          <p:cNvSpPr txBox="1"/>
          <p:nvPr/>
        </p:nvSpPr>
        <p:spPr>
          <a:xfrm>
            <a:off x="3575050" y="836614"/>
            <a:ext cx="7092950" cy="523875"/>
          </a:xfrm>
          <a:prstGeom prst="rect">
            <a:avLst/>
          </a:prstGeom>
          <a:noFill/>
        </p:spPr>
        <p:txBody>
          <a:bodyPr rtlCol="1">
            <a:spAutoFit/>
          </a:bodyPr>
          <a:lstStyle/>
          <a:p>
            <a:pPr algn="l" rtl="0">
              <a:spcBef>
                <a:spcPct val="50000"/>
              </a:spcBef>
              <a:buClr>
                <a:schemeClr val="tx1"/>
              </a:buClr>
              <a:defRPr/>
            </a:pPr>
            <a:r>
              <a:rPr lang="en-US" sz="2800" b="1" dirty="0"/>
              <a:t>Gain (CarType) = Info(class) - </a:t>
            </a:r>
            <a:r>
              <a:rPr lang="en-US" sz="2800" b="1" dirty="0" err="1"/>
              <a:t>Info</a:t>
            </a:r>
            <a:r>
              <a:rPr lang="en-US" b="1" dirty="0" err="1"/>
              <a:t>CarType</a:t>
            </a:r>
            <a:r>
              <a:rPr lang="en-US" sz="2800" b="1" dirty="0"/>
              <a:t>(class)</a:t>
            </a:r>
            <a:endParaRPr lang="he-IL" sz="2800" b="1" dirty="0"/>
          </a:p>
        </p:txBody>
      </p:sp>
      <p:sp>
        <p:nvSpPr>
          <p:cNvPr id="8" name="TextBox 7"/>
          <p:cNvSpPr txBox="1"/>
          <p:nvPr/>
        </p:nvSpPr>
        <p:spPr>
          <a:xfrm>
            <a:off x="3719513" y="1341439"/>
            <a:ext cx="6335712" cy="1600438"/>
          </a:xfrm>
          <a:prstGeom prst="rect">
            <a:avLst/>
          </a:prstGeom>
          <a:noFill/>
        </p:spPr>
        <p:txBody>
          <a:bodyPr rtlCol="1">
            <a:spAutoFit/>
          </a:bodyPr>
          <a:lstStyle>
            <a:defPPr>
              <a:defRPr lang="he-IL"/>
            </a:defPPr>
            <a:lvl1pPr algn="l" rtl="0">
              <a:spcBef>
                <a:spcPct val="50000"/>
              </a:spcBef>
              <a:buClr>
                <a:schemeClr val="tx1"/>
              </a:buClr>
              <a:defRPr sz="2800" b="1"/>
            </a:lvl1pPr>
          </a:lstStyle>
          <a:p>
            <a:r>
              <a:rPr lang="en-US" dirty="0" err="1"/>
              <a:t>InfoCarType</a:t>
            </a:r>
            <a:r>
              <a:rPr lang="en-US" dirty="0"/>
              <a:t> (class)=Info(</a:t>
            </a:r>
            <a:r>
              <a:rPr lang="en-US" dirty="0" err="1"/>
              <a:t>class|CarType</a:t>
            </a:r>
            <a:r>
              <a:rPr lang="en-US" dirty="0"/>
              <a:t>)= </a:t>
            </a:r>
          </a:p>
          <a:p>
            <a:r>
              <a:rPr lang="en-US" dirty="0"/>
              <a:t>-</a:t>
            </a:r>
            <a:r>
              <a:rPr lang="el-GR" dirty="0"/>
              <a:t>Σ</a:t>
            </a:r>
            <a:r>
              <a:rPr lang="en-US" dirty="0"/>
              <a:t>j  P(</a:t>
            </a:r>
            <a:r>
              <a:rPr lang="en-US" dirty="0" err="1"/>
              <a:t>CarType</a:t>
            </a:r>
            <a:r>
              <a:rPr lang="en-US" dirty="0"/>
              <a:t> =</a:t>
            </a:r>
            <a:r>
              <a:rPr lang="en-US" dirty="0" err="1"/>
              <a:t>vj</a:t>
            </a:r>
            <a:r>
              <a:rPr lang="en-US" dirty="0"/>
              <a:t>) Info(</a:t>
            </a:r>
            <a:r>
              <a:rPr lang="en-US" dirty="0" err="1"/>
              <a:t>class|CarType</a:t>
            </a:r>
            <a:r>
              <a:rPr lang="en-US" dirty="0"/>
              <a:t> =</a:t>
            </a:r>
            <a:r>
              <a:rPr lang="en-US" dirty="0" err="1"/>
              <a:t>vj</a:t>
            </a:r>
            <a:r>
              <a:rPr lang="en-US" dirty="0"/>
              <a:t>)</a:t>
            </a:r>
            <a:endParaRPr lang="he-IL" dirty="0"/>
          </a:p>
        </p:txBody>
      </p:sp>
      <p:graphicFrame>
        <p:nvGraphicFramePr>
          <p:cNvPr id="9" name="Group 7"/>
          <p:cNvGraphicFramePr>
            <a:graphicFrameLocks noGrp="1"/>
          </p:cNvGraphicFramePr>
          <p:nvPr/>
        </p:nvGraphicFramePr>
        <p:xfrm>
          <a:off x="3611563" y="2492375"/>
          <a:ext cx="6948264" cy="2145090"/>
        </p:xfrm>
        <a:graphic>
          <a:graphicData uri="http://schemas.openxmlformats.org/drawingml/2006/table">
            <a:tbl>
              <a:tblPr/>
              <a:tblGrid>
                <a:gridCol w="1690291">
                  <a:extLst>
                    <a:ext uri="{9D8B030D-6E8A-4147-A177-3AD203B41FA5}">
                      <a16:colId xmlns:a16="http://schemas.microsoft.com/office/drawing/2014/main" val="20000"/>
                    </a:ext>
                  </a:extLst>
                </a:gridCol>
                <a:gridCol w="1945605">
                  <a:extLst>
                    <a:ext uri="{9D8B030D-6E8A-4147-A177-3AD203B41FA5}">
                      <a16:colId xmlns:a16="http://schemas.microsoft.com/office/drawing/2014/main" val="20001"/>
                    </a:ext>
                  </a:extLst>
                </a:gridCol>
                <a:gridCol w="3312368">
                  <a:extLst>
                    <a:ext uri="{9D8B030D-6E8A-4147-A177-3AD203B41FA5}">
                      <a16:colId xmlns:a16="http://schemas.microsoft.com/office/drawing/2014/main" val="20002"/>
                    </a:ext>
                  </a:extLst>
                </a:gridCol>
              </a:tblGrid>
              <a:tr h="3983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endParaRPr kumimoji="0" lang="en-US" sz="2000" b="1" i="1" u="none" strike="noStrike" cap="none" normalizeH="0" baseline="-2500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Arial" charset="0"/>
                        </a:rPr>
                        <a:t>P (</a:t>
                      </a:r>
                      <a:r>
                        <a:rPr kumimoji="0" lang="en-US" sz="2000" b="1" i="1" u="none" strike="noStrike" cap="none" normalizeH="0" baseline="0" dirty="0" err="1" smtClean="0">
                          <a:ln>
                            <a:noFill/>
                          </a:ln>
                          <a:solidFill>
                            <a:schemeClr val="tx1"/>
                          </a:solidFill>
                          <a:effectLst/>
                          <a:latin typeface="Arial" charset="0"/>
                        </a:rPr>
                        <a:t>CarType</a:t>
                      </a:r>
                      <a:r>
                        <a:rPr kumimoji="0" lang="en-US" sz="2000" b="1" i="1" u="none" strike="noStrike" cap="none" normalizeH="0" baseline="0" dirty="0" smtClean="0">
                          <a:ln>
                            <a:noFill/>
                          </a:ln>
                          <a:solidFill>
                            <a:schemeClr val="tx1"/>
                          </a:solidFill>
                          <a:effectLst/>
                          <a:latin typeface="Arial" charset="0"/>
                        </a:rPr>
                        <a:t>=</a:t>
                      </a: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r>
                        <a:rPr kumimoji="0" lang="en-US" sz="2000" b="1" i="1" u="none" strike="noStrike" cap="none" normalizeH="0" baseline="0" dirty="0" smtClean="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Arial" charset="0"/>
                        </a:rPr>
                        <a:t>Info(class</a:t>
                      </a:r>
                      <a:r>
                        <a:rPr kumimoji="0" lang="en-US" sz="2000" b="1" i="0" u="none" strike="noStrike" cap="none" normalizeH="0" baseline="0" dirty="0" smtClean="0">
                          <a:ln>
                            <a:noFill/>
                          </a:ln>
                          <a:solidFill>
                            <a:schemeClr val="tx1"/>
                          </a:solidFill>
                          <a:effectLst/>
                          <a:latin typeface="Arial" charset="0"/>
                        </a:rPr>
                        <a:t> | </a:t>
                      </a:r>
                      <a:r>
                        <a:rPr kumimoji="0" lang="en-US" sz="2000" b="1" i="1" u="none" strike="noStrike" cap="none" normalizeH="0" baseline="0" dirty="0" err="1" smtClean="0">
                          <a:ln>
                            <a:noFill/>
                          </a:ln>
                          <a:solidFill>
                            <a:schemeClr val="tx1"/>
                          </a:solidFill>
                          <a:effectLst/>
                          <a:latin typeface="Arial" charset="0"/>
                        </a:rPr>
                        <a:t>CaType</a:t>
                      </a:r>
                      <a:r>
                        <a:rPr kumimoji="0" lang="en-US" sz="2000" b="1" i="1" u="none" strike="noStrike" cap="none" normalizeH="0" baseline="0" dirty="0" smtClean="0">
                          <a:ln>
                            <a:noFill/>
                          </a:ln>
                          <a:solidFill>
                            <a:schemeClr val="tx1"/>
                          </a:solidFill>
                          <a:effectLst/>
                          <a:latin typeface="Arial" charset="0"/>
                        </a:rPr>
                        <a:t> = </a:t>
                      </a: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r>
                        <a:rPr kumimoji="0" lang="en-US" sz="2000" b="1" i="1" u="none" strike="noStrike" cap="none" normalizeH="0" baseline="0" dirty="0" smtClean="0">
                          <a:ln>
                            <a:noFill/>
                          </a:ln>
                          <a:solidFill>
                            <a:schemeClr val="tx1"/>
                          </a:solidFill>
                          <a:effectLst/>
                          <a:latin typeface="Arial" charset="0"/>
                        </a:rPr>
                        <a:t>)</a:t>
                      </a:r>
                      <a:endParaRPr kumimoji="0" lang="en-US" sz="20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657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Family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0.25log0.25+0.75log0.75=0.81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2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Sports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87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Luxury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0.875log0.875+0.125log0.125=0.54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4603" name="Rectangle 10"/>
          <p:cNvSpPr>
            <a:spLocks noChangeArrowheads="1"/>
          </p:cNvSpPr>
          <p:nvPr/>
        </p:nvSpPr>
        <p:spPr bwMode="auto">
          <a:xfrm>
            <a:off x="3648076" y="5084763"/>
            <a:ext cx="4866653" cy="707886"/>
          </a:xfrm>
          <a:prstGeom prst="rect">
            <a:avLst/>
          </a:prstGeom>
          <a:noFill/>
          <a:ln w="9525">
            <a:noFill/>
            <a:miter lim="800000"/>
            <a:headEnd/>
            <a:tailEnd/>
          </a:ln>
        </p:spPr>
        <p:txBody>
          <a:bodyPr wrap="none">
            <a:spAutoFit/>
          </a:bodyPr>
          <a:lstStyle/>
          <a:p>
            <a:pPr algn="l" rtl="0"/>
            <a:r>
              <a:rPr lang="en-US" sz="2000" b="1" dirty="0" err="1"/>
              <a:t>Info</a:t>
            </a:r>
            <a:r>
              <a:rPr lang="en-US" sz="1400" b="1" dirty="0" err="1"/>
              <a:t>CarType</a:t>
            </a:r>
            <a:r>
              <a:rPr lang="en-US" sz="2000" b="1" dirty="0"/>
              <a:t>(class)= 0.2*0.81+0.4*0.54=0.537</a:t>
            </a:r>
          </a:p>
          <a:p>
            <a:pPr algn="l" rtl="0"/>
            <a:r>
              <a:rPr lang="en-US" sz="2000" b="1" dirty="0"/>
              <a:t>Gain (</a:t>
            </a:r>
            <a:r>
              <a:rPr lang="en-US" sz="2000" b="1" dirty="0" err="1"/>
              <a:t>CarType</a:t>
            </a:r>
            <a:r>
              <a:rPr lang="en-US" sz="2000" b="1" dirty="0"/>
              <a:t>) = 1 – 0.537 =0.463</a:t>
            </a:r>
            <a:endParaRPr lang="he-IL" sz="2000" dirty="0"/>
          </a:p>
        </p:txBody>
      </p:sp>
      <p:graphicFrame>
        <p:nvGraphicFramePr>
          <p:cNvPr id="12" name="Table 11"/>
          <p:cNvGraphicFramePr>
            <a:graphicFrameLocks noGrp="1"/>
          </p:cNvGraphicFramePr>
          <p:nvPr/>
        </p:nvGraphicFramePr>
        <p:xfrm>
          <a:off x="1703462" y="260350"/>
          <a:ext cx="792088" cy="6048672"/>
        </p:xfrm>
        <a:graphic>
          <a:graphicData uri="http://schemas.openxmlformats.org/drawingml/2006/table">
            <a:tbl>
              <a:tblPr rtl="1"/>
              <a:tblGrid>
                <a:gridCol w="792088">
                  <a:extLst>
                    <a:ext uri="{9D8B030D-6E8A-4147-A177-3AD203B41FA5}">
                      <a16:colId xmlns:a16="http://schemas.microsoft.com/office/drawing/2014/main" val="20000"/>
                    </a:ext>
                  </a:extLst>
                </a:gridCol>
              </a:tblGrid>
              <a:tr h="288032">
                <a:tc>
                  <a:txBody>
                    <a:bodyPr/>
                    <a:lstStyle/>
                    <a:p>
                      <a:pPr algn="just" rtl="1">
                        <a:lnSpc>
                          <a:spcPct val="150000"/>
                        </a:lnSpc>
                        <a:spcAft>
                          <a:spcPts val="0"/>
                        </a:spcAft>
                      </a:pPr>
                      <a:r>
                        <a:rPr lang="en-US" sz="800" b="1">
                          <a:latin typeface="Times New Roman"/>
                          <a:ea typeface="Times New Roman"/>
                          <a:cs typeface="David"/>
                        </a:rPr>
                        <a:t>Car Type</a:t>
                      </a:r>
                      <a:endParaRPr lang="en-US" sz="800">
                        <a:latin typeface="Times New Roman"/>
                        <a:ea typeface="Times New Roman"/>
                        <a:cs typeface="David"/>
                      </a:endParaRP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pPr algn="just" rtl="1">
                        <a:lnSpc>
                          <a:spcPct val="150000"/>
                        </a:lnSpc>
                        <a:spcAft>
                          <a:spcPts val="0"/>
                        </a:spcAft>
                      </a:pPr>
                      <a:r>
                        <a:rPr lang="en-US" sz="800">
                          <a:latin typeface="Times New Roman"/>
                          <a:ea typeface="Times New Roman"/>
                          <a:cs typeface="David"/>
                        </a:rPr>
                        <a:t>Family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032">
                <a:tc>
                  <a:txBody>
                    <a:bodyPr/>
                    <a:lstStyle/>
                    <a:p>
                      <a:pPr algn="just" rtl="1">
                        <a:lnSpc>
                          <a:spcPct val="150000"/>
                        </a:lnSpc>
                        <a:spcAft>
                          <a:spcPts val="0"/>
                        </a:spcAft>
                      </a:pPr>
                      <a:r>
                        <a:rPr lang="en-US" sz="800">
                          <a:latin typeface="Times New Roman"/>
                          <a:ea typeface="Times New Roman"/>
                          <a:cs typeface="David"/>
                        </a:rPr>
                        <a:t>Sports</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8032">
                <a:tc>
                  <a:txBody>
                    <a:bodyPr/>
                    <a:lstStyle/>
                    <a:p>
                      <a:pPr algn="just" rtl="1">
                        <a:lnSpc>
                          <a:spcPct val="150000"/>
                        </a:lnSpc>
                        <a:spcAft>
                          <a:spcPts val="0"/>
                        </a:spcAft>
                      </a:pPr>
                      <a:r>
                        <a:rPr lang="en-US" sz="800">
                          <a:latin typeface="Times New Roman"/>
                          <a:ea typeface="Times New Roman"/>
                          <a:cs typeface="David"/>
                        </a:rPr>
                        <a:t>Sports</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8032">
                <a:tc>
                  <a:txBody>
                    <a:bodyPr/>
                    <a:lstStyle/>
                    <a:p>
                      <a:pPr algn="just" rtl="1">
                        <a:lnSpc>
                          <a:spcPct val="150000"/>
                        </a:lnSpc>
                        <a:spcAft>
                          <a:spcPts val="0"/>
                        </a:spcAft>
                      </a:pPr>
                      <a:r>
                        <a:rPr lang="en-US" sz="800">
                          <a:latin typeface="Times New Roman"/>
                          <a:ea typeface="Times New Roman"/>
                          <a:cs typeface="David"/>
                        </a:rPr>
                        <a:t>Sports</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8032">
                <a:tc>
                  <a:txBody>
                    <a:bodyPr/>
                    <a:lstStyle/>
                    <a:p>
                      <a:pPr algn="just" rtl="1">
                        <a:lnSpc>
                          <a:spcPct val="150000"/>
                        </a:lnSpc>
                        <a:spcAft>
                          <a:spcPts val="0"/>
                        </a:spcAft>
                      </a:pPr>
                      <a:r>
                        <a:rPr lang="en-US" sz="800">
                          <a:latin typeface="Times New Roman"/>
                          <a:ea typeface="Times New Roman"/>
                          <a:cs typeface="David"/>
                        </a:rPr>
                        <a:t>Sports</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8032">
                <a:tc>
                  <a:txBody>
                    <a:bodyPr/>
                    <a:lstStyle/>
                    <a:p>
                      <a:pPr algn="just" rtl="1">
                        <a:lnSpc>
                          <a:spcPct val="150000"/>
                        </a:lnSpc>
                        <a:spcAft>
                          <a:spcPts val="0"/>
                        </a:spcAft>
                      </a:pPr>
                      <a:r>
                        <a:rPr lang="en-US" sz="800">
                          <a:latin typeface="Times New Roman"/>
                          <a:ea typeface="Times New Roman"/>
                          <a:cs typeface="David"/>
                        </a:rPr>
                        <a:t>Sports</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8032">
                <a:tc>
                  <a:txBody>
                    <a:bodyPr/>
                    <a:lstStyle/>
                    <a:p>
                      <a:pPr algn="just" rtl="1">
                        <a:lnSpc>
                          <a:spcPct val="150000"/>
                        </a:lnSpc>
                        <a:spcAft>
                          <a:spcPts val="0"/>
                        </a:spcAft>
                      </a:pPr>
                      <a:r>
                        <a:rPr lang="en-US" sz="800">
                          <a:latin typeface="Times New Roman"/>
                          <a:ea typeface="Times New Roman"/>
                          <a:cs typeface="David"/>
                        </a:rPr>
                        <a:t>Sports</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8032">
                <a:tc>
                  <a:txBody>
                    <a:bodyPr/>
                    <a:lstStyle/>
                    <a:p>
                      <a:pPr algn="just" rtl="1">
                        <a:lnSpc>
                          <a:spcPct val="150000"/>
                        </a:lnSpc>
                        <a:spcAft>
                          <a:spcPts val="0"/>
                        </a:spcAft>
                      </a:pPr>
                      <a:r>
                        <a:rPr lang="en-US" sz="800">
                          <a:latin typeface="Times New Roman"/>
                          <a:ea typeface="Times New Roman"/>
                          <a:cs typeface="David"/>
                        </a:rPr>
                        <a:t>Sports</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8032">
                <a:tc>
                  <a:txBody>
                    <a:bodyPr/>
                    <a:lstStyle/>
                    <a:p>
                      <a:pPr algn="just" rtl="1">
                        <a:lnSpc>
                          <a:spcPct val="150000"/>
                        </a:lnSpc>
                        <a:spcAft>
                          <a:spcPts val="0"/>
                        </a:spcAft>
                      </a:pPr>
                      <a:r>
                        <a:rPr lang="en-US" sz="800">
                          <a:latin typeface="Times New Roman"/>
                          <a:ea typeface="Times New Roman"/>
                          <a:cs typeface="David"/>
                        </a:rPr>
                        <a:t>Sports</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8032">
                <a:tc>
                  <a:txBody>
                    <a:bodyPr/>
                    <a:lstStyle/>
                    <a:p>
                      <a:pPr algn="just" rtl="1">
                        <a:lnSpc>
                          <a:spcPct val="150000"/>
                        </a:lnSpc>
                        <a:spcAft>
                          <a:spcPts val="0"/>
                        </a:spcAft>
                      </a:pPr>
                      <a:r>
                        <a:rPr lang="en-US" sz="800">
                          <a:latin typeface="Times New Roman"/>
                          <a:ea typeface="Times New Roman"/>
                          <a:cs typeface="David"/>
                        </a:rPr>
                        <a:t>Luxury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8032">
                <a:tc>
                  <a:txBody>
                    <a:bodyPr/>
                    <a:lstStyle/>
                    <a:p>
                      <a:pPr algn="just" rtl="1">
                        <a:lnSpc>
                          <a:spcPct val="150000"/>
                        </a:lnSpc>
                        <a:spcAft>
                          <a:spcPts val="0"/>
                        </a:spcAft>
                      </a:pPr>
                      <a:r>
                        <a:rPr lang="en-US" sz="800">
                          <a:latin typeface="Times New Roman"/>
                          <a:ea typeface="Times New Roman"/>
                          <a:cs typeface="David"/>
                        </a:rPr>
                        <a:t>Family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8032">
                <a:tc>
                  <a:txBody>
                    <a:bodyPr/>
                    <a:lstStyle/>
                    <a:p>
                      <a:pPr algn="just" rtl="1">
                        <a:lnSpc>
                          <a:spcPct val="150000"/>
                        </a:lnSpc>
                        <a:spcAft>
                          <a:spcPts val="0"/>
                        </a:spcAft>
                      </a:pPr>
                      <a:r>
                        <a:rPr lang="en-US" sz="800">
                          <a:latin typeface="Times New Roman"/>
                          <a:ea typeface="Times New Roman"/>
                          <a:cs typeface="David"/>
                        </a:rPr>
                        <a:t>Family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88032">
                <a:tc>
                  <a:txBody>
                    <a:bodyPr/>
                    <a:lstStyle/>
                    <a:p>
                      <a:pPr algn="just" rtl="1">
                        <a:lnSpc>
                          <a:spcPct val="150000"/>
                        </a:lnSpc>
                        <a:spcAft>
                          <a:spcPts val="0"/>
                        </a:spcAft>
                      </a:pPr>
                      <a:r>
                        <a:rPr lang="en-US" sz="800">
                          <a:latin typeface="Times New Roman"/>
                          <a:ea typeface="Times New Roman"/>
                          <a:cs typeface="David"/>
                        </a:rPr>
                        <a:t>Family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88032">
                <a:tc>
                  <a:txBody>
                    <a:bodyPr/>
                    <a:lstStyle/>
                    <a:p>
                      <a:pPr algn="just" rtl="1">
                        <a:lnSpc>
                          <a:spcPct val="150000"/>
                        </a:lnSpc>
                        <a:spcAft>
                          <a:spcPts val="0"/>
                        </a:spcAft>
                      </a:pPr>
                      <a:r>
                        <a:rPr lang="en-US" sz="800">
                          <a:latin typeface="Times New Roman"/>
                          <a:ea typeface="Times New Roman"/>
                          <a:cs typeface="David"/>
                        </a:rPr>
                        <a:t>Luxury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88032">
                <a:tc>
                  <a:txBody>
                    <a:bodyPr/>
                    <a:lstStyle/>
                    <a:p>
                      <a:pPr algn="just" rtl="1">
                        <a:lnSpc>
                          <a:spcPct val="150000"/>
                        </a:lnSpc>
                        <a:spcAft>
                          <a:spcPts val="0"/>
                        </a:spcAft>
                      </a:pPr>
                      <a:r>
                        <a:rPr lang="en-US" sz="800">
                          <a:latin typeface="Times New Roman"/>
                          <a:ea typeface="Times New Roman"/>
                          <a:cs typeface="David"/>
                        </a:rPr>
                        <a:t>Luxury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88032">
                <a:tc>
                  <a:txBody>
                    <a:bodyPr/>
                    <a:lstStyle/>
                    <a:p>
                      <a:pPr algn="just" rtl="1">
                        <a:lnSpc>
                          <a:spcPct val="150000"/>
                        </a:lnSpc>
                        <a:spcAft>
                          <a:spcPts val="0"/>
                        </a:spcAft>
                      </a:pPr>
                      <a:r>
                        <a:rPr lang="en-US" sz="800">
                          <a:latin typeface="Times New Roman"/>
                          <a:ea typeface="Times New Roman"/>
                          <a:cs typeface="David"/>
                        </a:rPr>
                        <a:t>Luxury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88032">
                <a:tc>
                  <a:txBody>
                    <a:bodyPr/>
                    <a:lstStyle/>
                    <a:p>
                      <a:pPr algn="just" rtl="1">
                        <a:lnSpc>
                          <a:spcPct val="150000"/>
                        </a:lnSpc>
                        <a:spcAft>
                          <a:spcPts val="0"/>
                        </a:spcAft>
                      </a:pPr>
                      <a:r>
                        <a:rPr lang="en-US" sz="800">
                          <a:latin typeface="Times New Roman"/>
                          <a:ea typeface="Times New Roman"/>
                          <a:cs typeface="David"/>
                        </a:rPr>
                        <a:t>Luxury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88032">
                <a:tc>
                  <a:txBody>
                    <a:bodyPr/>
                    <a:lstStyle/>
                    <a:p>
                      <a:pPr algn="just" rtl="1">
                        <a:lnSpc>
                          <a:spcPct val="150000"/>
                        </a:lnSpc>
                        <a:spcAft>
                          <a:spcPts val="0"/>
                        </a:spcAft>
                      </a:pPr>
                      <a:r>
                        <a:rPr lang="en-US" sz="800">
                          <a:latin typeface="Times New Roman"/>
                          <a:ea typeface="Times New Roman"/>
                          <a:cs typeface="David"/>
                        </a:rPr>
                        <a:t>Luxury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88032">
                <a:tc>
                  <a:txBody>
                    <a:bodyPr/>
                    <a:lstStyle/>
                    <a:p>
                      <a:pPr algn="just" rtl="1">
                        <a:lnSpc>
                          <a:spcPct val="150000"/>
                        </a:lnSpc>
                        <a:spcAft>
                          <a:spcPts val="0"/>
                        </a:spcAft>
                      </a:pPr>
                      <a:r>
                        <a:rPr lang="en-US" sz="800">
                          <a:latin typeface="Times New Roman"/>
                          <a:ea typeface="Times New Roman"/>
                          <a:cs typeface="David"/>
                        </a:rPr>
                        <a:t>Luxury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88032">
                <a:tc>
                  <a:txBody>
                    <a:bodyPr/>
                    <a:lstStyle/>
                    <a:p>
                      <a:pPr algn="just" rtl="1">
                        <a:lnSpc>
                          <a:spcPct val="150000"/>
                        </a:lnSpc>
                        <a:spcAft>
                          <a:spcPts val="0"/>
                        </a:spcAft>
                      </a:pPr>
                      <a:r>
                        <a:rPr lang="en-US" sz="800" dirty="0">
                          <a:latin typeface="Times New Roman"/>
                          <a:ea typeface="Times New Roman"/>
                          <a:cs typeface="David"/>
                        </a:rPr>
                        <a:t>Luxury</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13" name="Table 12"/>
          <p:cNvGraphicFramePr>
            <a:graphicFrameLocks noGrp="1"/>
          </p:cNvGraphicFramePr>
          <p:nvPr/>
        </p:nvGraphicFramePr>
        <p:xfrm>
          <a:off x="2495054" y="260350"/>
          <a:ext cx="864096" cy="6048672"/>
        </p:xfrm>
        <a:graphic>
          <a:graphicData uri="http://schemas.openxmlformats.org/drawingml/2006/table">
            <a:tbl>
              <a:tblPr rtl="1"/>
              <a:tblGrid>
                <a:gridCol w="864096">
                  <a:extLst>
                    <a:ext uri="{9D8B030D-6E8A-4147-A177-3AD203B41FA5}">
                      <a16:colId xmlns:a16="http://schemas.microsoft.com/office/drawing/2014/main" val="20000"/>
                    </a:ext>
                  </a:extLst>
                </a:gridCol>
              </a:tblGrid>
              <a:tr h="288032">
                <a:tc>
                  <a:txBody>
                    <a:bodyPr/>
                    <a:lstStyle/>
                    <a:p>
                      <a:pPr algn="just" rtl="1">
                        <a:lnSpc>
                          <a:spcPct val="150000"/>
                        </a:lnSpc>
                        <a:spcAft>
                          <a:spcPts val="0"/>
                        </a:spcAft>
                      </a:pPr>
                      <a:r>
                        <a:rPr lang="en-US" sz="800" b="1" dirty="0">
                          <a:latin typeface="Times New Roman"/>
                          <a:ea typeface="Times New Roman"/>
                          <a:cs typeface="David"/>
                        </a:rPr>
                        <a:t>Class</a:t>
                      </a:r>
                      <a:endParaRPr lang="en-US" sz="800" dirty="0">
                        <a:latin typeface="Times New Roman"/>
                        <a:ea typeface="Times New Roman"/>
                        <a:cs typeface="David"/>
                      </a:endParaRP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pPr algn="just"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88032">
                <a:tc>
                  <a:txBody>
                    <a:bodyPr/>
                    <a:lstStyle/>
                    <a:p>
                      <a:pPr algn="just"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104765582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981200" y="-171450"/>
            <a:ext cx="8229600" cy="1143000"/>
          </a:xfrm>
        </p:spPr>
        <p:txBody>
          <a:bodyPr/>
          <a:lstStyle/>
          <a:p>
            <a:pPr algn="r"/>
            <a:r>
              <a:rPr lang="he-IL" b="1" u="sng" dirty="0" smtClean="0">
                <a:solidFill>
                  <a:schemeClr val="tx1"/>
                </a:solidFill>
              </a:rPr>
              <a:t>פתרון שאלה 3</a:t>
            </a:r>
            <a:endParaRPr lang="he-IL" b="1" dirty="0" smtClean="0">
              <a:solidFill>
                <a:schemeClr val="tx1"/>
              </a:solidFill>
            </a:endParaRPr>
          </a:p>
        </p:txBody>
      </p:sp>
      <p:sp>
        <p:nvSpPr>
          <p:cNvPr id="7" name="TextBox 6"/>
          <p:cNvSpPr txBox="1"/>
          <p:nvPr/>
        </p:nvSpPr>
        <p:spPr>
          <a:xfrm>
            <a:off x="3575050" y="1190626"/>
            <a:ext cx="7092950" cy="523875"/>
          </a:xfrm>
          <a:prstGeom prst="rect">
            <a:avLst/>
          </a:prstGeom>
          <a:noFill/>
        </p:spPr>
        <p:txBody>
          <a:bodyPr rtlCol="1">
            <a:spAutoFit/>
          </a:bodyPr>
          <a:lstStyle/>
          <a:p>
            <a:pPr algn="l" rtl="0">
              <a:spcBef>
                <a:spcPct val="50000"/>
              </a:spcBef>
              <a:buClr>
                <a:schemeClr val="tx1"/>
              </a:buClr>
              <a:defRPr/>
            </a:pPr>
            <a:r>
              <a:rPr lang="en-US" sz="2800" b="1" dirty="0"/>
              <a:t>Gain (Gender) = Info(class) - </a:t>
            </a:r>
            <a:r>
              <a:rPr lang="en-US" sz="2800" b="1" dirty="0" err="1"/>
              <a:t>Info</a:t>
            </a:r>
            <a:r>
              <a:rPr lang="en-US" b="1" dirty="0" err="1"/>
              <a:t>Gender</a:t>
            </a:r>
            <a:r>
              <a:rPr lang="en-US" sz="2800" b="1" dirty="0"/>
              <a:t>(class)</a:t>
            </a:r>
            <a:endParaRPr lang="he-IL" sz="2800" b="1" dirty="0"/>
          </a:p>
        </p:txBody>
      </p:sp>
      <p:sp>
        <p:nvSpPr>
          <p:cNvPr id="8" name="TextBox 7"/>
          <p:cNvSpPr txBox="1"/>
          <p:nvPr/>
        </p:nvSpPr>
        <p:spPr>
          <a:xfrm>
            <a:off x="3719513" y="1693864"/>
            <a:ext cx="6335712" cy="954087"/>
          </a:xfrm>
          <a:prstGeom prst="rect">
            <a:avLst/>
          </a:prstGeom>
          <a:noFill/>
        </p:spPr>
        <p:txBody>
          <a:bodyPr rtlCol="1">
            <a:spAutoFit/>
          </a:bodyPr>
          <a:lstStyle/>
          <a:p>
            <a:pPr algn="l" rtl="0">
              <a:defRPr/>
            </a:pPr>
            <a:r>
              <a:rPr lang="en-US" sz="2800" b="1" dirty="0" err="1"/>
              <a:t>Info</a:t>
            </a:r>
            <a:r>
              <a:rPr lang="en-US" b="1" dirty="0" err="1"/>
              <a:t>Gender</a:t>
            </a:r>
            <a:r>
              <a:rPr lang="en-US" b="1" dirty="0"/>
              <a:t> </a:t>
            </a:r>
            <a:r>
              <a:rPr lang="en-US" sz="2800" b="1" dirty="0"/>
              <a:t>(class)=Info(</a:t>
            </a:r>
            <a:r>
              <a:rPr lang="en-US" sz="2800" b="1" dirty="0" err="1"/>
              <a:t>class|Gender</a:t>
            </a:r>
            <a:r>
              <a:rPr lang="en-US" sz="2800" b="1" dirty="0"/>
              <a:t>)=</a:t>
            </a:r>
            <a:r>
              <a:rPr lang="en-US" sz="2800" b="1" i="1" dirty="0"/>
              <a:t> </a:t>
            </a:r>
          </a:p>
          <a:p>
            <a:pPr algn="l" rtl="0">
              <a:defRPr/>
            </a:pPr>
            <a:r>
              <a:rPr lang="en-US" sz="2800" b="1" dirty="0"/>
              <a:t>-</a:t>
            </a:r>
            <a:r>
              <a:rPr lang="el-GR" sz="2800" b="1" dirty="0"/>
              <a:t>Σ</a:t>
            </a:r>
            <a:r>
              <a:rPr lang="en-US" b="1" dirty="0"/>
              <a:t>j</a:t>
            </a:r>
            <a:r>
              <a:rPr lang="en-US" sz="2800" b="1" dirty="0"/>
              <a:t>  P(Gender =</a:t>
            </a:r>
            <a:r>
              <a:rPr lang="en-US" sz="2800" b="1" dirty="0" err="1"/>
              <a:t>v</a:t>
            </a:r>
            <a:r>
              <a:rPr lang="en-US" b="1" dirty="0" err="1"/>
              <a:t>j</a:t>
            </a:r>
            <a:r>
              <a:rPr lang="en-US" sz="2800" b="1" dirty="0"/>
              <a:t>) Info(</a:t>
            </a:r>
            <a:r>
              <a:rPr lang="en-US" sz="2800" b="1" dirty="0" err="1"/>
              <a:t>class|Gender</a:t>
            </a:r>
            <a:r>
              <a:rPr lang="en-US" sz="2800" b="1" dirty="0"/>
              <a:t> =</a:t>
            </a:r>
            <a:r>
              <a:rPr lang="en-US" sz="2800" b="1" dirty="0" err="1"/>
              <a:t>v</a:t>
            </a:r>
            <a:r>
              <a:rPr lang="en-US" b="1" dirty="0" err="1"/>
              <a:t>j</a:t>
            </a:r>
            <a:r>
              <a:rPr lang="en-US" sz="2800" b="1" dirty="0"/>
              <a:t>)</a:t>
            </a:r>
            <a:endParaRPr lang="he-IL" dirty="0"/>
          </a:p>
        </p:txBody>
      </p:sp>
      <p:graphicFrame>
        <p:nvGraphicFramePr>
          <p:cNvPr id="9" name="Group 7"/>
          <p:cNvGraphicFramePr>
            <a:graphicFrameLocks noGrp="1"/>
          </p:cNvGraphicFramePr>
          <p:nvPr/>
        </p:nvGraphicFramePr>
        <p:xfrm>
          <a:off x="3611563" y="2846388"/>
          <a:ext cx="6948264" cy="1446366"/>
        </p:xfrm>
        <a:graphic>
          <a:graphicData uri="http://schemas.openxmlformats.org/drawingml/2006/table">
            <a:tbl>
              <a:tblPr/>
              <a:tblGrid>
                <a:gridCol w="1690291">
                  <a:extLst>
                    <a:ext uri="{9D8B030D-6E8A-4147-A177-3AD203B41FA5}">
                      <a16:colId xmlns:a16="http://schemas.microsoft.com/office/drawing/2014/main" val="20000"/>
                    </a:ext>
                  </a:extLst>
                </a:gridCol>
                <a:gridCol w="1945605">
                  <a:extLst>
                    <a:ext uri="{9D8B030D-6E8A-4147-A177-3AD203B41FA5}">
                      <a16:colId xmlns:a16="http://schemas.microsoft.com/office/drawing/2014/main" val="20001"/>
                    </a:ext>
                  </a:extLst>
                </a:gridCol>
                <a:gridCol w="3312368">
                  <a:extLst>
                    <a:ext uri="{9D8B030D-6E8A-4147-A177-3AD203B41FA5}">
                      <a16:colId xmlns:a16="http://schemas.microsoft.com/office/drawing/2014/main" val="20002"/>
                    </a:ext>
                  </a:extLst>
                </a:gridCol>
              </a:tblGrid>
              <a:tr h="3983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endParaRPr kumimoji="0" lang="en-US" sz="2000" b="1" i="1" u="none" strike="noStrike" cap="none" normalizeH="0" baseline="-2500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Arial" charset="0"/>
                        </a:rPr>
                        <a:t>P (Gender=</a:t>
                      </a: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r>
                        <a:rPr kumimoji="0" lang="en-US" sz="2000" b="1" i="1" u="none" strike="noStrike" cap="none" normalizeH="0" baseline="0" dirty="0" smtClean="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Arial" charset="0"/>
                        </a:rPr>
                        <a:t>Info(class</a:t>
                      </a:r>
                      <a:r>
                        <a:rPr kumimoji="0" lang="en-US" sz="2000" b="1" i="0" u="none" strike="noStrike" cap="none" normalizeH="0" baseline="0" dirty="0" smtClean="0">
                          <a:ln>
                            <a:noFill/>
                          </a:ln>
                          <a:solidFill>
                            <a:schemeClr val="tx1"/>
                          </a:solidFill>
                          <a:effectLst/>
                          <a:latin typeface="Arial" charset="0"/>
                        </a:rPr>
                        <a:t> | </a:t>
                      </a:r>
                      <a:r>
                        <a:rPr kumimoji="0" lang="en-US" sz="2000" b="1" i="1" u="none" strike="noStrike" cap="none" normalizeH="0" baseline="0" dirty="0" smtClean="0">
                          <a:ln>
                            <a:noFill/>
                          </a:ln>
                          <a:solidFill>
                            <a:schemeClr val="tx1"/>
                          </a:solidFill>
                          <a:effectLst/>
                          <a:latin typeface="Arial" charset="0"/>
                        </a:rPr>
                        <a:t>Gender = </a:t>
                      </a:r>
                      <a:r>
                        <a:rPr kumimoji="0" lang="en-US" sz="2000" b="1" i="1" u="none" strike="noStrike" cap="none" normalizeH="0" baseline="0" dirty="0" err="1" smtClean="0">
                          <a:ln>
                            <a:noFill/>
                          </a:ln>
                          <a:solidFill>
                            <a:schemeClr val="tx1"/>
                          </a:solidFill>
                          <a:effectLst/>
                          <a:latin typeface="Arial" charset="0"/>
                        </a:rPr>
                        <a:t>v</a:t>
                      </a:r>
                      <a:r>
                        <a:rPr kumimoji="0" lang="en-US" sz="2000" b="1" i="1" u="none" strike="noStrike" cap="none" normalizeH="0" baseline="-25000" dirty="0" err="1" smtClean="0">
                          <a:ln>
                            <a:noFill/>
                          </a:ln>
                          <a:solidFill>
                            <a:schemeClr val="tx1"/>
                          </a:solidFill>
                          <a:effectLst/>
                          <a:latin typeface="Arial" charset="0"/>
                        </a:rPr>
                        <a:t>j</a:t>
                      </a:r>
                      <a:r>
                        <a:rPr kumimoji="0" lang="en-US" sz="2000" b="1" i="1" u="none" strike="noStrike" cap="none" normalizeH="0" baseline="0" dirty="0" smtClean="0">
                          <a:ln>
                            <a:noFill/>
                          </a:ln>
                          <a:solidFill>
                            <a:schemeClr val="tx1"/>
                          </a:solidFill>
                          <a:effectLst/>
                          <a:latin typeface="Arial" charset="0"/>
                        </a:rPr>
                        <a:t>)</a:t>
                      </a:r>
                      <a:endParaRPr kumimoji="0" lang="en-US" sz="20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657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0.6log0.6+0.4log0.4=0.97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2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Female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smtClean="0">
                          <a:ln>
                            <a:noFill/>
                          </a:ln>
                          <a:solidFill>
                            <a:srgbClr val="002060"/>
                          </a:solidFill>
                          <a:effectLst/>
                          <a:latin typeface="Arial" charset="0"/>
                        </a:rPr>
                        <a:t>0.6log0.6+0.4log0.4=0.97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5623" name="Rectangle 10"/>
          <p:cNvSpPr>
            <a:spLocks noChangeArrowheads="1"/>
          </p:cNvSpPr>
          <p:nvPr/>
        </p:nvSpPr>
        <p:spPr bwMode="auto">
          <a:xfrm>
            <a:off x="3648076" y="5084763"/>
            <a:ext cx="3476657" cy="707886"/>
          </a:xfrm>
          <a:prstGeom prst="rect">
            <a:avLst/>
          </a:prstGeom>
          <a:noFill/>
          <a:ln w="9525">
            <a:noFill/>
            <a:miter lim="800000"/>
            <a:headEnd/>
            <a:tailEnd/>
          </a:ln>
        </p:spPr>
        <p:txBody>
          <a:bodyPr wrap="none">
            <a:spAutoFit/>
          </a:bodyPr>
          <a:lstStyle/>
          <a:p>
            <a:pPr algn="l" rtl="0"/>
            <a:r>
              <a:rPr lang="en-US" sz="2000" b="1" dirty="0" err="1"/>
              <a:t>Info</a:t>
            </a:r>
            <a:r>
              <a:rPr lang="en-US" sz="1400" b="1" dirty="0" err="1"/>
              <a:t>Gender</a:t>
            </a:r>
            <a:r>
              <a:rPr lang="en-US" sz="2000" b="1" dirty="0"/>
              <a:t>(class)= 0.97</a:t>
            </a:r>
          </a:p>
          <a:p>
            <a:pPr algn="l" rtl="0"/>
            <a:r>
              <a:rPr lang="en-US" sz="2000" b="1" dirty="0"/>
              <a:t>Gain (Gender) = 1 – 0.97 = 0.03</a:t>
            </a:r>
            <a:endParaRPr lang="he-IL" sz="2000" dirty="0"/>
          </a:p>
        </p:txBody>
      </p:sp>
      <p:graphicFrame>
        <p:nvGraphicFramePr>
          <p:cNvPr id="12" name="Table 11"/>
          <p:cNvGraphicFramePr>
            <a:graphicFrameLocks noGrp="1"/>
          </p:cNvGraphicFramePr>
          <p:nvPr/>
        </p:nvGraphicFramePr>
        <p:xfrm>
          <a:off x="2495054" y="260350"/>
          <a:ext cx="864096" cy="6048672"/>
        </p:xfrm>
        <a:graphic>
          <a:graphicData uri="http://schemas.openxmlformats.org/drawingml/2006/table">
            <a:tbl>
              <a:tblPr rtl="1"/>
              <a:tblGrid>
                <a:gridCol w="864096">
                  <a:extLst>
                    <a:ext uri="{9D8B030D-6E8A-4147-A177-3AD203B41FA5}">
                      <a16:colId xmlns:a16="http://schemas.microsoft.com/office/drawing/2014/main" val="20000"/>
                    </a:ext>
                  </a:extLst>
                </a:gridCol>
              </a:tblGrid>
              <a:tr h="288032">
                <a:tc>
                  <a:txBody>
                    <a:bodyPr/>
                    <a:lstStyle/>
                    <a:p>
                      <a:pPr algn="just" rtl="1">
                        <a:lnSpc>
                          <a:spcPct val="150000"/>
                        </a:lnSpc>
                        <a:spcAft>
                          <a:spcPts val="0"/>
                        </a:spcAft>
                      </a:pPr>
                      <a:r>
                        <a:rPr lang="en-US" sz="800" b="1" dirty="0">
                          <a:latin typeface="Times New Roman"/>
                          <a:ea typeface="Times New Roman"/>
                          <a:cs typeface="David"/>
                        </a:rPr>
                        <a:t>Class</a:t>
                      </a:r>
                      <a:endParaRPr lang="en-US" sz="800" dirty="0">
                        <a:latin typeface="Times New Roman"/>
                        <a:ea typeface="Times New Roman"/>
                        <a:cs typeface="David"/>
                      </a:endParaRP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pPr algn="just" rtl="1">
                        <a:lnSpc>
                          <a:spcPct val="150000"/>
                        </a:lnSpc>
                        <a:spcAft>
                          <a:spcPts val="0"/>
                        </a:spcAft>
                      </a:pPr>
                      <a:r>
                        <a:rPr lang="en-US" sz="800" dirty="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8032">
                <a:tc>
                  <a:txBody>
                    <a:bodyPr/>
                    <a:lstStyle/>
                    <a:p>
                      <a:pPr algn="just" rtl="1">
                        <a:lnSpc>
                          <a:spcPct val="150000"/>
                        </a:lnSpc>
                        <a:spcAft>
                          <a:spcPts val="0"/>
                        </a:spcAft>
                      </a:pPr>
                      <a:r>
                        <a:rPr lang="en-US" sz="800">
                          <a:latin typeface="Times New Roman"/>
                          <a:ea typeface="Times New Roman"/>
                          <a:cs typeface="David"/>
                        </a:rPr>
                        <a:t>C0</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88032">
                <a:tc>
                  <a:txBody>
                    <a:bodyPr/>
                    <a:lstStyle/>
                    <a:p>
                      <a:pPr algn="just" rtl="1">
                        <a:lnSpc>
                          <a:spcPct val="150000"/>
                        </a:lnSpc>
                        <a:spcAft>
                          <a:spcPts val="0"/>
                        </a:spcAft>
                      </a:pPr>
                      <a:r>
                        <a:rPr lang="en-US" sz="80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88032">
                <a:tc>
                  <a:txBody>
                    <a:bodyPr/>
                    <a:lstStyle/>
                    <a:p>
                      <a:pPr algn="just" rtl="1">
                        <a:lnSpc>
                          <a:spcPct val="150000"/>
                        </a:lnSpc>
                        <a:spcAft>
                          <a:spcPts val="0"/>
                        </a:spcAft>
                      </a:pPr>
                      <a:r>
                        <a:rPr lang="en-US" sz="800" dirty="0">
                          <a:latin typeface="Times New Roman"/>
                          <a:ea typeface="Times New Roman"/>
                          <a:cs typeface="David"/>
                        </a:rPr>
                        <a:t>C1</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13" name="Table 12"/>
          <p:cNvGraphicFramePr>
            <a:graphicFrameLocks noGrp="1"/>
          </p:cNvGraphicFramePr>
          <p:nvPr/>
        </p:nvGraphicFramePr>
        <p:xfrm>
          <a:off x="1703462" y="260350"/>
          <a:ext cx="792088" cy="6048672"/>
        </p:xfrm>
        <a:graphic>
          <a:graphicData uri="http://schemas.openxmlformats.org/drawingml/2006/table">
            <a:tbl>
              <a:tblPr rtl="1"/>
              <a:tblGrid>
                <a:gridCol w="792088">
                  <a:extLst>
                    <a:ext uri="{9D8B030D-6E8A-4147-A177-3AD203B41FA5}">
                      <a16:colId xmlns:a16="http://schemas.microsoft.com/office/drawing/2014/main" val="20000"/>
                    </a:ext>
                  </a:extLst>
                </a:gridCol>
              </a:tblGrid>
              <a:tr h="288032">
                <a:tc>
                  <a:txBody>
                    <a:bodyPr/>
                    <a:lstStyle/>
                    <a:p>
                      <a:pPr algn="just" rtl="1">
                        <a:lnSpc>
                          <a:spcPct val="150000"/>
                        </a:lnSpc>
                        <a:spcAft>
                          <a:spcPts val="0"/>
                        </a:spcAft>
                      </a:pPr>
                      <a:r>
                        <a:rPr lang="en-US" sz="800" b="1">
                          <a:latin typeface="Times New Roman"/>
                          <a:ea typeface="Times New Roman"/>
                          <a:cs typeface="David"/>
                        </a:rPr>
                        <a:t>Gender</a:t>
                      </a:r>
                      <a:endParaRPr lang="en-US" sz="800">
                        <a:latin typeface="Times New Roman"/>
                        <a:ea typeface="Times New Roman"/>
                        <a:cs typeface="David"/>
                      </a:endParaRP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8032">
                <a:tc>
                  <a:txBody>
                    <a:bodyPr/>
                    <a:lstStyle/>
                    <a:p>
                      <a:pPr algn="just" rtl="1">
                        <a:lnSpc>
                          <a:spcPct val="150000"/>
                        </a:lnSpc>
                        <a:spcAft>
                          <a:spcPts val="0"/>
                        </a:spcAft>
                      </a:pPr>
                      <a:r>
                        <a:rPr lang="en-US" sz="80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8032">
                <a:tc>
                  <a:txBody>
                    <a:bodyPr/>
                    <a:lstStyle/>
                    <a:p>
                      <a:pPr algn="just" rtl="1">
                        <a:lnSpc>
                          <a:spcPct val="150000"/>
                        </a:lnSpc>
                        <a:spcAft>
                          <a:spcPts val="0"/>
                        </a:spcAft>
                      </a:pPr>
                      <a:r>
                        <a:rPr lang="en-US" sz="80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8032">
                <a:tc>
                  <a:txBody>
                    <a:bodyPr/>
                    <a:lstStyle/>
                    <a:p>
                      <a:pPr algn="just" rtl="1">
                        <a:lnSpc>
                          <a:spcPct val="150000"/>
                        </a:lnSpc>
                        <a:spcAft>
                          <a:spcPts val="0"/>
                        </a:spcAft>
                      </a:pPr>
                      <a:r>
                        <a:rPr lang="en-US" sz="80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8032">
                <a:tc>
                  <a:txBody>
                    <a:bodyPr/>
                    <a:lstStyle/>
                    <a:p>
                      <a:pPr algn="just" rtl="1">
                        <a:lnSpc>
                          <a:spcPct val="150000"/>
                        </a:lnSpc>
                        <a:spcAft>
                          <a:spcPts val="0"/>
                        </a:spcAft>
                      </a:pPr>
                      <a:r>
                        <a:rPr lang="en-US" sz="80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88032">
                <a:tc>
                  <a:txBody>
                    <a:bodyPr/>
                    <a:lstStyle/>
                    <a:p>
                      <a:pPr algn="just" rtl="1">
                        <a:lnSpc>
                          <a:spcPct val="150000"/>
                        </a:lnSpc>
                        <a:spcAft>
                          <a:spcPts val="0"/>
                        </a:spcAft>
                      </a:pPr>
                      <a:r>
                        <a:rPr lang="en-US" sz="800">
                          <a:latin typeface="Times New Roman"/>
                          <a:ea typeface="Times New Roman"/>
                          <a:cs typeface="David"/>
                        </a:rPr>
                        <a:t>M</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88032">
                <a:tc>
                  <a:txBody>
                    <a:bodyPr/>
                    <a:lstStyle/>
                    <a:p>
                      <a:pPr algn="just" rtl="1">
                        <a:lnSpc>
                          <a:spcPct val="150000"/>
                        </a:lnSpc>
                        <a:spcAft>
                          <a:spcPts val="0"/>
                        </a:spcAft>
                      </a:pPr>
                      <a:r>
                        <a:rPr lang="en-US" sz="80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88032">
                <a:tc>
                  <a:txBody>
                    <a:bodyPr/>
                    <a:lstStyle/>
                    <a:p>
                      <a:pPr algn="just" rtl="1">
                        <a:lnSpc>
                          <a:spcPct val="150000"/>
                        </a:lnSpc>
                        <a:spcAft>
                          <a:spcPts val="0"/>
                        </a:spcAft>
                      </a:pPr>
                      <a:r>
                        <a:rPr lang="en-US" sz="80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88032">
                <a:tc>
                  <a:txBody>
                    <a:bodyPr/>
                    <a:lstStyle/>
                    <a:p>
                      <a:pPr algn="just" rtl="1">
                        <a:lnSpc>
                          <a:spcPct val="150000"/>
                        </a:lnSpc>
                        <a:spcAft>
                          <a:spcPts val="0"/>
                        </a:spcAft>
                      </a:pPr>
                      <a:r>
                        <a:rPr lang="en-US" sz="80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88032">
                <a:tc>
                  <a:txBody>
                    <a:bodyPr/>
                    <a:lstStyle/>
                    <a:p>
                      <a:pPr algn="just" rtl="1">
                        <a:lnSpc>
                          <a:spcPct val="150000"/>
                        </a:lnSpc>
                        <a:spcAft>
                          <a:spcPts val="0"/>
                        </a:spcAft>
                      </a:pPr>
                      <a:r>
                        <a:rPr lang="en-US" sz="80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88032">
                <a:tc>
                  <a:txBody>
                    <a:bodyPr/>
                    <a:lstStyle/>
                    <a:p>
                      <a:pPr algn="just" rtl="1">
                        <a:lnSpc>
                          <a:spcPct val="150000"/>
                        </a:lnSpc>
                        <a:spcAft>
                          <a:spcPts val="0"/>
                        </a:spcAft>
                      </a:pPr>
                      <a:r>
                        <a:rPr lang="en-US" sz="80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88032">
                <a:tc>
                  <a:txBody>
                    <a:bodyPr/>
                    <a:lstStyle/>
                    <a:p>
                      <a:pPr algn="just" rtl="1">
                        <a:lnSpc>
                          <a:spcPct val="150000"/>
                        </a:lnSpc>
                        <a:spcAft>
                          <a:spcPts val="0"/>
                        </a:spcAft>
                      </a:pPr>
                      <a:r>
                        <a:rPr lang="en-US" sz="800" dirty="0">
                          <a:latin typeface="Times New Roman"/>
                          <a:ea typeface="Times New Roman"/>
                          <a:cs typeface="David"/>
                        </a:rPr>
                        <a:t>F</a:t>
                      </a:r>
                    </a:p>
                  </a:txBody>
                  <a:tcPr marL="52779" marR="527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333487967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981200" y="44450"/>
            <a:ext cx="8229600" cy="1143000"/>
          </a:xfrm>
        </p:spPr>
        <p:txBody>
          <a:bodyPr/>
          <a:lstStyle/>
          <a:p>
            <a:pPr algn="r"/>
            <a:r>
              <a:rPr lang="he-IL" b="1" u="sng" dirty="0" smtClean="0">
                <a:solidFill>
                  <a:schemeClr val="tx1"/>
                </a:solidFill>
              </a:rPr>
              <a:t>פתרון שאלה 3</a:t>
            </a:r>
            <a:endParaRPr lang="he-IL" b="1" dirty="0" smtClean="0">
              <a:solidFill>
                <a:schemeClr val="tx1"/>
              </a:solidFill>
            </a:endParaRPr>
          </a:p>
        </p:txBody>
      </p:sp>
      <p:sp>
        <p:nvSpPr>
          <p:cNvPr id="5" name="Content Placeholder 2"/>
          <p:cNvSpPr>
            <a:spLocks noGrp="1"/>
          </p:cNvSpPr>
          <p:nvPr>
            <p:ph idx="1"/>
          </p:nvPr>
        </p:nvSpPr>
        <p:spPr/>
        <p:txBody>
          <a:bodyPr/>
          <a:lstStyle/>
          <a:p>
            <a:pPr algn="l" rtl="0"/>
            <a:r>
              <a:rPr lang="en-US" b="1" smtClean="0">
                <a:solidFill>
                  <a:srgbClr val="00B0F0"/>
                </a:solidFill>
                <a:cs typeface="Arial" pitchFamily="34" charset="0"/>
              </a:rPr>
              <a:t>Gain (Income) = </a:t>
            </a:r>
            <a:r>
              <a:rPr lang="en-US" b="1" smtClean="0">
                <a:solidFill>
                  <a:srgbClr val="002060"/>
                </a:solidFill>
                <a:cs typeface="Arial" pitchFamily="34" charset="0"/>
              </a:rPr>
              <a:t>0.0173</a:t>
            </a:r>
            <a:endParaRPr lang="he-IL" smtClean="0"/>
          </a:p>
          <a:p>
            <a:pPr algn="l" rtl="0"/>
            <a:r>
              <a:rPr lang="en-US" b="1" smtClean="0">
                <a:solidFill>
                  <a:srgbClr val="00B0F0"/>
                </a:solidFill>
                <a:cs typeface="Arial" pitchFamily="34" charset="0"/>
              </a:rPr>
              <a:t>Gain (CarType) = </a:t>
            </a:r>
            <a:r>
              <a:rPr lang="en-US" b="1" smtClean="0">
                <a:solidFill>
                  <a:srgbClr val="002060"/>
                </a:solidFill>
                <a:cs typeface="Arial" pitchFamily="34" charset="0"/>
              </a:rPr>
              <a:t>0.463</a:t>
            </a:r>
            <a:endParaRPr lang="en-US" b="1" smtClean="0">
              <a:solidFill>
                <a:srgbClr val="00B0F0"/>
              </a:solidFill>
              <a:cs typeface="Arial" pitchFamily="34" charset="0"/>
            </a:endParaRPr>
          </a:p>
          <a:p>
            <a:pPr algn="l" rtl="0"/>
            <a:r>
              <a:rPr lang="en-US" b="1" smtClean="0">
                <a:solidFill>
                  <a:srgbClr val="00B0F0"/>
                </a:solidFill>
                <a:cs typeface="Arial" pitchFamily="34" charset="0"/>
              </a:rPr>
              <a:t>Gain (Gender) = </a:t>
            </a:r>
            <a:r>
              <a:rPr lang="en-US" b="1" smtClean="0">
                <a:solidFill>
                  <a:srgbClr val="002060"/>
                </a:solidFill>
                <a:cs typeface="Arial" pitchFamily="34" charset="0"/>
              </a:rPr>
              <a:t>0.03</a:t>
            </a:r>
            <a:endParaRPr lang="he-IL" smtClean="0"/>
          </a:p>
          <a:p>
            <a:pPr algn="l" rtl="0"/>
            <a:r>
              <a:rPr lang="en-US" b="1" smtClean="0">
                <a:solidFill>
                  <a:srgbClr val="00B0F0"/>
                </a:solidFill>
                <a:cs typeface="Arial" pitchFamily="34" charset="0"/>
              </a:rPr>
              <a:t>Selected Attribute </a:t>
            </a:r>
            <a:r>
              <a:rPr lang="en-US" b="1" smtClean="0">
                <a:solidFill>
                  <a:srgbClr val="FF0000"/>
                </a:solidFill>
                <a:cs typeface="Arial" pitchFamily="34" charset="0"/>
              </a:rPr>
              <a:t>CarType </a:t>
            </a:r>
            <a:endParaRPr lang="he-IL" smtClean="0"/>
          </a:p>
        </p:txBody>
      </p:sp>
      <p:sp>
        <p:nvSpPr>
          <p:cNvPr id="26628" name="TextBox 5"/>
          <p:cNvSpPr txBox="1">
            <a:spLocks noChangeArrowheads="1"/>
          </p:cNvSpPr>
          <p:nvPr/>
        </p:nvSpPr>
        <p:spPr bwMode="auto">
          <a:xfrm>
            <a:off x="5232401" y="4076700"/>
            <a:ext cx="1655763" cy="369888"/>
          </a:xfrm>
          <a:prstGeom prst="rect">
            <a:avLst/>
          </a:prstGeom>
          <a:noFill/>
          <a:ln w="9525">
            <a:solidFill>
              <a:schemeClr val="tx1"/>
            </a:solidFill>
            <a:miter lim="800000"/>
            <a:headEnd/>
            <a:tailEnd/>
          </a:ln>
        </p:spPr>
        <p:txBody>
          <a:bodyPr>
            <a:spAutoFit/>
          </a:bodyPr>
          <a:lstStyle/>
          <a:p>
            <a:pPr algn="ctr"/>
            <a:r>
              <a:rPr lang="en-US" b="1">
                <a:solidFill>
                  <a:srgbClr val="FF0000"/>
                </a:solidFill>
              </a:rPr>
              <a:t>CarType </a:t>
            </a:r>
            <a:endParaRPr lang="he-IL"/>
          </a:p>
        </p:txBody>
      </p:sp>
      <p:cxnSp>
        <p:nvCxnSpPr>
          <p:cNvPr id="7" name="Straight Connector 6"/>
          <p:cNvCxnSpPr/>
          <p:nvPr/>
        </p:nvCxnSpPr>
        <p:spPr>
          <a:xfrm flipV="1">
            <a:off x="4224338" y="4437063"/>
            <a:ext cx="1008062" cy="6477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V="1">
            <a:off x="6815932" y="4509295"/>
            <a:ext cx="720725" cy="57626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631" name="TextBox 12"/>
          <p:cNvSpPr txBox="1">
            <a:spLocks noChangeArrowheads="1"/>
          </p:cNvSpPr>
          <p:nvPr/>
        </p:nvSpPr>
        <p:spPr bwMode="auto">
          <a:xfrm>
            <a:off x="6816726" y="4581525"/>
            <a:ext cx="1655763" cy="368300"/>
          </a:xfrm>
          <a:prstGeom prst="rect">
            <a:avLst/>
          </a:prstGeom>
          <a:noFill/>
          <a:ln w="9525">
            <a:noFill/>
            <a:miter lim="800000"/>
            <a:headEnd/>
            <a:tailEnd/>
          </a:ln>
        </p:spPr>
        <p:txBody>
          <a:bodyPr>
            <a:spAutoFit/>
          </a:bodyPr>
          <a:lstStyle/>
          <a:p>
            <a:pPr algn="ctr"/>
            <a:r>
              <a:rPr lang="en-US" b="1">
                <a:solidFill>
                  <a:srgbClr val="002060"/>
                </a:solidFill>
              </a:rPr>
              <a:t>sports</a:t>
            </a:r>
            <a:endParaRPr lang="he-IL">
              <a:solidFill>
                <a:srgbClr val="002060"/>
              </a:solidFill>
            </a:endParaRPr>
          </a:p>
        </p:txBody>
      </p:sp>
      <p:sp>
        <p:nvSpPr>
          <p:cNvPr id="26632" name="TextBox 13"/>
          <p:cNvSpPr txBox="1">
            <a:spLocks noChangeArrowheads="1"/>
          </p:cNvSpPr>
          <p:nvPr/>
        </p:nvSpPr>
        <p:spPr bwMode="auto">
          <a:xfrm>
            <a:off x="3216276" y="4508500"/>
            <a:ext cx="1655763" cy="369888"/>
          </a:xfrm>
          <a:prstGeom prst="rect">
            <a:avLst/>
          </a:prstGeom>
          <a:noFill/>
          <a:ln w="9525">
            <a:noFill/>
            <a:miter lim="800000"/>
            <a:headEnd/>
            <a:tailEnd/>
          </a:ln>
        </p:spPr>
        <p:txBody>
          <a:bodyPr>
            <a:spAutoFit/>
          </a:bodyPr>
          <a:lstStyle/>
          <a:p>
            <a:pPr algn="ctr"/>
            <a:r>
              <a:rPr lang="en-US" b="1">
                <a:solidFill>
                  <a:srgbClr val="002060"/>
                </a:solidFill>
              </a:rPr>
              <a:t> not sports</a:t>
            </a:r>
            <a:endParaRPr lang="he-IL">
              <a:solidFill>
                <a:srgbClr val="002060"/>
              </a:solidFill>
            </a:endParaRPr>
          </a:p>
        </p:txBody>
      </p:sp>
      <p:sp>
        <p:nvSpPr>
          <p:cNvPr id="26633" name="TextBox 14"/>
          <p:cNvSpPr txBox="1">
            <a:spLocks noChangeArrowheads="1"/>
          </p:cNvSpPr>
          <p:nvPr/>
        </p:nvSpPr>
        <p:spPr bwMode="auto">
          <a:xfrm>
            <a:off x="6672263" y="5157788"/>
            <a:ext cx="1655762" cy="368300"/>
          </a:xfrm>
          <a:prstGeom prst="rect">
            <a:avLst/>
          </a:prstGeom>
          <a:noFill/>
          <a:ln w="9525">
            <a:noFill/>
            <a:miter lim="800000"/>
            <a:headEnd/>
            <a:tailEnd/>
          </a:ln>
        </p:spPr>
        <p:txBody>
          <a:bodyPr>
            <a:spAutoFit/>
          </a:bodyPr>
          <a:lstStyle/>
          <a:p>
            <a:pPr algn="ctr"/>
            <a:r>
              <a:rPr lang="en-US" b="1">
                <a:solidFill>
                  <a:srgbClr val="FF0000"/>
                </a:solidFill>
              </a:rPr>
              <a:t>C0</a:t>
            </a:r>
            <a:endParaRPr lang="he-IL"/>
          </a:p>
        </p:txBody>
      </p:sp>
      <p:sp>
        <p:nvSpPr>
          <p:cNvPr id="26634" name="TextBox 15"/>
          <p:cNvSpPr txBox="1">
            <a:spLocks noChangeArrowheads="1"/>
          </p:cNvSpPr>
          <p:nvPr/>
        </p:nvSpPr>
        <p:spPr bwMode="auto">
          <a:xfrm>
            <a:off x="3359150" y="5084764"/>
            <a:ext cx="1657350" cy="369887"/>
          </a:xfrm>
          <a:prstGeom prst="rect">
            <a:avLst/>
          </a:prstGeom>
          <a:noFill/>
          <a:ln w="9525">
            <a:noFill/>
            <a:miter lim="800000"/>
            <a:headEnd/>
            <a:tailEnd/>
          </a:ln>
        </p:spPr>
        <p:txBody>
          <a:bodyPr>
            <a:spAutoFit/>
          </a:bodyPr>
          <a:lstStyle/>
          <a:p>
            <a:pPr algn="ctr"/>
            <a:r>
              <a:rPr lang="en-US" b="1">
                <a:solidFill>
                  <a:srgbClr val="FF0000"/>
                </a:solidFill>
              </a:rPr>
              <a:t>C1</a:t>
            </a:r>
            <a:endParaRPr lang="he-IL"/>
          </a:p>
        </p:txBody>
      </p:sp>
    </p:spTree>
    <p:extLst>
      <p:ext uri="{BB962C8B-B14F-4D97-AF65-F5344CB8AC3E}">
        <p14:creationId xmlns:p14="http://schemas.microsoft.com/office/powerpoint/2010/main" val="54798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spcBef>
                <a:spcPct val="0"/>
              </a:spcBef>
              <a:buClrTx/>
              <a:buSzTx/>
              <a:buFontTx/>
              <a:buNone/>
            </a:pPr>
            <a:fld id="{D8ACAE96-E128-4F26-A47F-600713F8B726}" type="slidenum">
              <a:rPr lang="en-US" altLang="he-IL" sz="1200">
                <a:latin typeface="Tahoma" panose="020B0604030504040204" pitchFamily="34" charset="0"/>
              </a:rPr>
              <a:pPr>
                <a:spcBef>
                  <a:spcPct val="0"/>
                </a:spcBef>
                <a:buClrTx/>
                <a:buSzTx/>
                <a:buFontTx/>
                <a:buNone/>
              </a:pPr>
              <a:t>26</a:t>
            </a:fld>
            <a:endParaRPr lang="en-US" altLang="he-IL" sz="1200">
              <a:latin typeface="Tahoma" panose="020B0604030504040204" pitchFamily="34" charset="0"/>
            </a:endParaRPr>
          </a:p>
        </p:txBody>
      </p:sp>
      <p:sp>
        <p:nvSpPr>
          <p:cNvPr id="7171" name="Rectangle 2"/>
          <p:cNvSpPr>
            <a:spLocks noGrp="1" noChangeArrowheads="1"/>
          </p:cNvSpPr>
          <p:nvPr>
            <p:ph type="body" idx="1"/>
          </p:nvPr>
        </p:nvSpPr>
        <p:spPr>
          <a:xfrm>
            <a:off x="1905000" y="1447800"/>
            <a:ext cx="8305800" cy="5029200"/>
          </a:xfrm>
          <a:noFill/>
        </p:spPr>
        <p:txBody>
          <a:bodyPr vert="horz" lIns="92075" tIns="46038" rIns="92075" bIns="46038" rtlCol="0">
            <a:normAutofit fontScale="92500" lnSpcReduction="10000"/>
          </a:bodyPr>
          <a:lstStyle/>
          <a:p>
            <a:pPr algn="l" rtl="0" eaLnBrk="1" hangingPunct="1">
              <a:lnSpc>
                <a:spcPct val="90000"/>
              </a:lnSpc>
            </a:pPr>
            <a:r>
              <a:rPr lang="en-US" altLang="he-IL" sz="2400" dirty="0">
                <a:solidFill>
                  <a:schemeClr val="hlink"/>
                </a:solidFill>
              </a:rPr>
              <a:t>Classification</a:t>
            </a:r>
            <a:r>
              <a:rPr lang="en-US" altLang="he-IL" sz="2000" dirty="0"/>
              <a:t>  </a:t>
            </a:r>
          </a:p>
          <a:p>
            <a:pPr lvl="1" algn="l" rtl="0" eaLnBrk="1" hangingPunct="1">
              <a:lnSpc>
                <a:spcPct val="90000"/>
              </a:lnSpc>
            </a:pPr>
            <a:r>
              <a:rPr lang="en-US" altLang="he-IL" dirty="0"/>
              <a:t>predicts categorical class labels (discrete or nominal)</a:t>
            </a:r>
          </a:p>
          <a:p>
            <a:pPr lvl="1" algn="l" rtl="0" eaLnBrk="1" hangingPunct="1">
              <a:lnSpc>
                <a:spcPct val="90000"/>
              </a:lnSpc>
            </a:pPr>
            <a:r>
              <a:rPr lang="en-US" altLang="he-IL" dirty="0"/>
              <a:t>classifies data (constructs a model) based on the training set and the values (</a:t>
            </a:r>
            <a:r>
              <a:rPr lang="en-US" altLang="he-IL" dirty="0">
                <a:solidFill>
                  <a:schemeClr val="hlink"/>
                </a:solidFill>
              </a:rPr>
              <a:t>class labels</a:t>
            </a:r>
            <a:r>
              <a:rPr lang="en-US" altLang="he-IL" dirty="0"/>
              <a:t>) in a classifying attribute and uses it in classifying new data</a:t>
            </a:r>
          </a:p>
          <a:p>
            <a:pPr algn="l" rtl="0" eaLnBrk="1" hangingPunct="1">
              <a:lnSpc>
                <a:spcPct val="90000"/>
              </a:lnSpc>
            </a:pPr>
            <a:r>
              <a:rPr lang="en-US" altLang="he-IL" sz="2400" dirty="0">
                <a:solidFill>
                  <a:schemeClr val="hlink"/>
                </a:solidFill>
              </a:rPr>
              <a:t>Numeric Prediction  </a:t>
            </a:r>
          </a:p>
          <a:p>
            <a:pPr lvl="1" algn="l" rtl="0" eaLnBrk="1" hangingPunct="1">
              <a:lnSpc>
                <a:spcPct val="90000"/>
              </a:lnSpc>
            </a:pPr>
            <a:r>
              <a:rPr lang="en-US" altLang="he-IL" dirty="0"/>
              <a:t>models continuous-valued functions, i.e., predicts unknown or missing values </a:t>
            </a:r>
          </a:p>
          <a:p>
            <a:pPr algn="l" rtl="0" eaLnBrk="1" hangingPunct="1">
              <a:lnSpc>
                <a:spcPct val="90000"/>
              </a:lnSpc>
            </a:pPr>
            <a:r>
              <a:rPr lang="en-US" altLang="he-IL" sz="2400" dirty="0"/>
              <a:t>Typical applications</a:t>
            </a:r>
          </a:p>
          <a:p>
            <a:pPr lvl="1" algn="l" rtl="0" eaLnBrk="1" hangingPunct="1">
              <a:lnSpc>
                <a:spcPct val="90000"/>
              </a:lnSpc>
              <a:buClr>
                <a:srgbClr val="0000CC"/>
              </a:buClr>
            </a:pPr>
            <a:r>
              <a:rPr lang="en-US" altLang="he-IL" dirty="0"/>
              <a:t>Credit/loan approval:</a:t>
            </a:r>
          </a:p>
          <a:p>
            <a:pPr lvl="1" algn="l" rtl="0" eaLnBrk="1" hangingPunct="1">
              <a:lnSpc>
                <a:spcPct val="90000"/>
              </a:lnSpc>
              <a:buClr>
                <a:srgbClr val="0000CC"/>
              </a:buClr>
            </a:pPr>
            <a:r>
              <a:rPr lang="en-US" altLang="he-IL" dirty="0"/>
              <a:t>Medical diagnosis: if a tumor is cancerous or benign</a:t>
            </a:r>
          </a:p>
          <a:p>
            <a:pPr lvl="1" algn="l" rtl="0" eaLnBrk="1" hangingPunct="1">
              <a:lnSpc>
                <a:spcPct val="90000"/>
              </a:lnSpc>
              <a:buClr>
                <a:srgbClr val="0000CC"/>
              </a:buClr>
            </a:pPr>
            <a:r>
              <a:rPr lang="en-US" altLang="he-IL" dirty="0"/>
              <a:t>Fraud detection: if a transaction is fraudulent</a:t>
            </a:r>
          </a:p>
          <a:p>
            <a:pPr lvl="1" algn="l" rtl="0" eaLnBrk="1" hangingPunct="1">
              <a:lnSpc>
                <a:spcPct val="90000"/>
              </a:lnSpc>
              <a:buClr>
                <a:srgbClr val="0000CC"/>
              </a:buClr>
            </a:pPr>
            <a:r>
              <a:rPr lang="en-US" altLang="he-IL" dirty="0"/>
              <a:t>Web page categorization: which category it is</a:t>
            </a:r>
          </a:p>
        </p:txBody>
      </p:sp>
      <p:sp>
        <p:nvSpPr>
          <p:cNvPr id="7172" name="Rectangle 3"/>
          <p:cNvSpPr>
            <a:spLocks noGrp="1" noChangeArrowheads="1"/>
          </p:cNvSpPr>
          <p:nvPr>
            <p:ph type="title"/>
          </p:nvPr>
        </p:nvSpPr>
        <p:spPr>
          <a:xfrm>
            <a:off x="1524000" y="0"/>
            <a:ext cx="9144000" cy="1047750"/>
          </a:xfrm>
          <a:noFill/>
        </p:spPr>
        <p:txBody>
          <a:bodyPr vert="horz" lIns="92075" tIns="46038" rIns="92075" bIns="46038" rtlCol="0" anchor="ctr">
            <a:normAutofit fontScale="90000"/>
          </a:bodyPr>
          <a:lstStyle/>
          <a:p>
            <a:pPr eaLnBrk="1" hangingPunct="1"/>
            <a:r>
              <a:rPr lang="en-US" altLang="he-IL" smtClean="0"/>
              <a:t>Prediction Problems: Classification vs. Numeric Prediction</a:t>
            </a:r>
          </a:p>
        </p:txBody>
      </p:sp>
    </p:spTree>
    <p:extLst>
      <p:ext uri="{BB962C8B-B14F-4D97-AF65-F5344CB8AC3E}">
        <p14:creationId xmlns:p14="http://schemas.microsoft.com/office/powerpoint/2010/main" val="4178697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847850" y="-26988"/>
            <a:ext cx="8229600" cy="1143001"/>
          </a:xfrm>
        </p:spPr>
        <p:txBody>
          <a:bodyPr/>
          <a:lstStyle/>
          <a:p>
            <a:pPr algn="r"/>
            <a:r>
              <a:rPr lang="he-IL" b="1" u="sng" dirty="0" smtClean="0">
                <a:solidFill>
                  <a:schemeClr val="tx1"/>
                </a:solidFill>
              </a:rPr>
              <a:t>פתרון שאלה 3</a:t>
            </a:r>
            <a:endParaRPr lang="he-IL" b="1" dirty="0" smtClean="0">
              <a:solidFill>
                <a:schemeClr val="tx1"/>
              </a:solidFill>
            </a:endParaRPr>
          </a:p>
        </p:txBody>
      </p:sp>
      <p:sp>
        <p:nvSpPr>
          <p:cNvPr id="27651" name="TextBox 4"/>
          <p:cNvSpPr txBox="1">
            <a:spLocks noChangeArrowheads="1"/>
          </p:cNvSpPr>
          <p:nvPr/>
        </p:nvSpPr>
        <p:spPr bwMode="auto">
          <a:xfrm>
            <a:off x="5232401" y="1773238"/>
            <a:ext cx="1655763" cy="368300"/>
          </a:xfrm>
          <a:prstGeom prst="rect">
            <a:avLst/>
          </a:prstGeom>
          <a:noFill/>
          <a:ln w="9525">
            <a:solidFill>
              <a:schemeClr val="tx1"/>
            </a:solidFill>
            <a:miter lim="800000"/>
            <a:headEnd/>
            <a:tailEnd/>
          </a:ln>
        </p:spPr>
        <p:txBody>
          <a:bodyPr>
            <a:spAutoFit/>
          </a:bodyPr>
          <a:lstStyle/>
          <a:p>
            <a:pPr algn="ctr"/>
            <a:r>
              <a:rPr lang="en-US" b="1">
                <a:solidFill>
                  <a:srgbClr val="FF0000"/>
                </a:solidFill>
              </a:rPr>
              <a:t>CarType </a:t>
            </a:r>
            <a:endParaRPr lang="he-IL"/>
          </a:p>
        </p:txBody>
      </p:sp>
      <p:cxnSp>
        <p:nvCxnSpPr>
          <p:cNvPr id="6" name="Straight Connector 5"/>
          <p:cNvCxnSpPr/>
          <p:nvPr/>
        </p:nvCxnSpPr>
        <p:spPr>
          <a:xfrm flipV="1">
            <a:off x="4224338" y="2133600"/>
            <a:ext cx="1008062" cy="6477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6200000" flipV="1">
            <a:off x="6816725" y="2205038"/>
            <a:ext cx="719138" cy="57626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654" name="TextBox 7"/>
          <p:cNvSpPr txBox="1">
            <a:spLocks noChangeArrowheads="1"/>
          </p:cNvSpPr>
          <p:nvPr/>
        </p:nvSpPr>
        <p:spPr bwMode="auto">
          <a:xfrm>
            <a:off x="6816726" y="2276475"/>
            <a:ext cx="1655763" cy="369888"/>
          </a:xfrm>
          <a:prstGeom prst="rect">
            <a:avLst/>
          </a:prstGeom>
          <a:noFill/>
          <a:ln w="9525">
            <a:noFill/>
            <a:miter lim="800000"/>
            <a:headEnd/>
            <a:tailEnd/>
          </a:ln>
        </p:spPr>
        <p:txBody>
          <a:bodyPr>
            <a:spAutoFit/>
          </a:bodyPr>
          <a:lstStyle/>
          <a:p>
            <a:pPr algn="ctr"/>
            <a:r>
              <a:rPr lang="en-US" b="1">
                <a:solidFill>
                  <a:srgbClr val="002060"/>
                </a:solidFill>
              </a:rPr>
              <a:t>sports</a:t>
            </a:r>
            <a:endParaRPr lang="he-IL">
              <a:solidFill>
                <a:srgbClr val="002060"/>
              </a:solidFill>
            </a:endParaRPr>
          </a:p>
        </p:txBody>
      </p:sp>
      <p:sp>
        <p:nvSpPr>
          <p:cNvPr id="27655" name="TextBox 8"/>
          <p:cNvSpPr txBox="1">
            <a:spLocks noChangeArrowheads="1"/>
          </p:cNvSpPr>
          <p:nvPr/>
        </p:nvSpPr>
        <p:spPr bwMode="auto">
          <a:xfrm>
            <a:off x="3216276" y="2266950"/>
            <a:ext cx="1655763" cy="369888"/>
          </a:xfrm>
          <a:prstGeom prst="rect">
            <a:avLst/>
          </a:prstGeom>
          <a:noFill/>
          <a:ln w="9525">
            <a:noFill/>
            <a:miter lim="800000"/>
            <a:headEnd/>
            <a:tailEnd/>
          </a:ln>
        </p:spPr>
        <p:txBody>
          <a:bodyPr>
            <a:spAutoFit/>
          </a:bodyPr>
          <a:lstStyle/>
          <a:p>
            <a:pPr algn="ctr"/>
            <a:r>
              <a:rPr lang="en-US" b="1">
                <a:solidFill>
                  <a:srgbClr val="002060"/>
                </a:solidFill>
              </a:rPr>
              <a:t>luxury</a:t>
            </a:r>
            <a:endParaRPr lang="he-IL">
              <a:solidFill>
                <a:srgbClr val="002060"/>
              </a:solidFill>
            </a:endParaRPr>
          </a:p>
        </p:txBody>
      </p:sp>
      <p:sp>
        <p:nvSpPr>
          <p:cNvPr id="27656" name="TextBox 10"/>
          <p:cNvSpPr txBox="1">
            <a:spLocks noChangeArrowheads="1"/>
          </p:cNvSpPr>
          <p:nvPr/>
        </p:nvSpPr>
        <p:spPr bwMode="auto">
          <a:xfrm>
            <a:off x="3359150" y="2781300"/>
            <a:ext cx="1657350" cy="368300"/>
          </a:xfrm>
          <a:prstGeom prst="rect">
            <a:avLst/>
          </a:prstGeom>
          <a:noFill/>
          <a:ln w="9525">
            <a:noFill/>
            <a:miter lim="800000"/>
            <a:headEnd/>
            <a:tailEnd/>
          </a:ln>
        </p:spPr>
        <p:txBody>
          <a:bodyPr>
            <a:spAutoFit/>
          </a:bodyPr>
          <a:lstStyle/>
          <a:p>
            <a:pPr algn="ctr"/>
            <a:r>
              <a:rPr lang="en-US" b="1">
                <a:solidFill>
                  <a:srgbClr val="FF0000"/>
                </a:solidFill>
              </a:rPr>
              <a:t>C1</a:t>
            </a:r>
            <a:endParaRPr lang="he-IL"/>
          </a:p>
        </p:txBody>
      </p:sp>
      <p:cxnSp>
        <p:nvCxnSpPr>
          <p:cNvPr id="12" name="Straight Connector 11"/>
          <p:cNvCxnSpPr/>
          <p:nvPr/>
        </p:nvCxnSpPr>
        <p:spPr>
          <a:xfrm rot="5400000" flipH="1" flipV="1">
            <a:off x="5629276" y="2528888"/>
            <a:ext cx="79057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658" name="TextBox 13"/>
          <p:cNvSpPr txBox="1">
            <a:spLocks noChangeArrowheads="1"/>
          </p:cNvSpPr>
          <p:nvPr/>
        </p:nvSpPr>
        <p:spPr bwMode="auto">
          <a:xfrm>
            <a:off x="4800601" y="2266950"/>
            <a:ext cx="1655763" cy="369888"/>
          </a:xfrm>
          <a:prstGeom prst="rect">
            <a:avLst/>
          </a:prstGeom>
          <a:noFill/>
          <a:ln w="9525">
            <a:noFill/>
            <a:miter lim="800000"/>
            <a:headEnd/>
            <a:tailEnd/>
          </a:ln>
        </p:spPr>
        <p:txBody>
          <a:bodyPr>
            <a:spAutoFit/>
          </a:bodyPr>
          <a:lstStyle/>
          <a:p>
            <a:pPr algn="ctr"/>
            <a:r>
              <a:rPr lang="en-US" b="1">
                <a:solidFill>
                  <a:srgbClr val="002060"/>
                </a:solidFill>
              </a:rPr>
              <a:t>family</a:t>
            </a:r>
            <a:endParaRPr lang="he-IL">
              <a:solidFill>
                <a:srgbClr val="002060"/>
              </a:solidFill>
            </a:endParaRPr>
          </a:p>
        </p:txBody>
      </p:sp>
      <p:sp>
        <p:nvSpPr>
          <p:cNvPr id="27659" name="TextBox 15"/>
          <p:cNvSpPr txBox="1">
            <a:spLocks noChangeArrowheads="1"/>
          </p:cNvSpPr>
          <p:nvPr/>
        </p:nvSpPr>
        <p:spPr bwMode="auto">
          <a:xfrm>
            <a:off x="5303838" y="2916238"/>
            <a:ext cx="1655762" cy="368300"/>
          </a:xfrm>
          <a:prstGeom prst="rect">
            <a:avLst/>
          </a:prstGeom>
          <a:noFill/>
          <a:ln w="9525">
            <a:solidFill>
              <a:schemeClr val="tx1"/>
            </a:solidFill>
            <a:miter lim="800000"/>
            <a:headEnd/>
            <a:tailEnd/>
          </a:ln>
        </p:spPr>
        <p:txBody>
          <a:bodyPr>
            <a:spAutoFit/>
          </a:bodyPr>
          <a:lstStyle/>
          <a:p>
            <a:pPr algn="ctr"/>
            <a:r>
              <a:rPr lang="en-US" b="1">
                <a:solidFill>
                  <a:srgbClr val="FF0000"/>
                </a:solidFill>
              </a:rPr>
              <a:t>Income</a:t>
            </a:r>
            <a:endParaRPr lang="he-IL"/>
          </a:p>
        </p:txBody>
      </p:sp>
      <p:cxnSp>
        <p:nvCxnSpPr>
          <p:cNvPr id="17" name="Straight Connector 16"/>
          <p:cNvCxnSpPr/>
          <p:nvPr/>
        </p:nvCxnSpPr>
        <p:spPr>
          <a:xfrm flipV="1">
            <a:off x="4583113" y="3284539"/>
            <a:ext cx="1008062" cy="64928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661" name="TextBox 17"/>
          <p:cNvSpPr txBox="1">
            <a:spLocks noChangeArrowheads="1"/>
          </p:cNvSpPr>
          <p:nvPr/>
        </p:nvSpPr>
        <p:spPr bwMode="auto">
          <a:xfrm>
            <a:off x="4583113" y="3573463"/>
            <a:ext cx="1657350" cy="368300"/>
          </a:xfrm>
          <a:prstGeom prst="rect">
            <a:avLst/>
          </a:prstGeom>
          <a:noFill/>
          <a:ln w="9525">
            <a:noFill/>
            <a:miter lim="800000"/>
            <a:headEnd/>
            <a:tailEnd/>
          </a:ln>
        </p:spPr>
        <p:txBody>
          <a:bodyPr>
            <a:spAutoFit/>
          </a:bodyPr>
          <a:lstStyle/>
          <a:p>
            <a:pPr algn="ctr" rtl="0"/>
            <a:r>
              <a:rPr lang="en-US" b="1">
                <a:solidFill>
                  <a:srgbClr val="002060"/>
                </a:solidFill>
              </a:rPr>
              <a:t> not low</a:t>
            </a:r>
            <a:endParaRPr lang="he-IL">
              <a:solidFill>
                <a:srgbClr val="002060"/>
              </a:solidFill>
            </a:endParaRPr>
          </a:p>
        </p:txBody>
      </p:sp>
      <p:cxnSp>
        <p:nvCxnSpPr>
          <p:cNvPr id="19" name="Straight Connector 18"/>
          <p:cNvCxnSpPr/>
          <p:nvPr/>
        </p:nvCxnSpPr>
        <p:spPr>
          <a:xfrm rot="5400000" flipH="1" flipV="1">
            <a:off x="5987257" y="3680619"/>
            <a:ext cx="79216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663" name="TextBox 19"/>
          <p:cNvSpPr txBox="1">
            <a:spLocks noChangeArrowheads="1"/>
          </p:cNvSpPr>
          <p:nvPr/>
        </p:nvSpPr>
        <p:spPr bwMode="auto">
          <a:xfrm>
            <a:off x="6024563" y="3573463"/>
            <a:ext cx="1655762" cy="368300"/>
          </a:xfrm>
          <a:prstGeom prst="rect">
            <a:avLst/>
          </a:prstGeom>
          <a:noFill/>
          <a:ln w="9525">
            <a:noFill/>
            <a:miter lim="800000"/>
            <a:headEnd/>
            <a:tailEnd/>
          </a:ln>
        </p:spPr>
        <p:txBody>
          <a:bodyPr>
            <a:spAutoFit/>
          </a:bodyPr>
          <a:lstStyle/>
          <a:p>
            <a:pPr algn="ctr"/>
            <a:r>
              <a:rPr lang="en-US" b="1">
                <a:solidFill>
                  <a:srgbClr val="002060"/>
                </a:solidFill>
              </a:rPr>
              <a:t>low</a:t>
            </a:r>
            <a:endParaRPr lang="he-IL">
              <a:solidFill>
                <a:srgbClr val="002060"/>
              </a:solidFill>
            </a:endParaRPr>
          </a:p>
        </p:txBody>
      </p:sp>
      <p:sp>
        <p:nvSpPr>
          <p:cNvPr id="27664" name="TextBox 24"/>
          <p:cNvSpPr txBox="1">
            <a:spLocks noChangeArrowheads="1"/>
          </p:cNvSpPr>
          <p:nvPr/>
        </p:nvSpPr>
        <p:spPr bwMode="auto">
          <a:xfrm>
            <a:off x="6743701" y="2852739"/>
            <a:ext cx="1655763" cy="369887"/>
          </a:xfrm>
          <a:prstGeom prst="rect">
            <a:avLst/>
          </a:prstGeom>
          <a:noFill/>
          <a:ln w="9525">
            <a:noFill/>
            <a:miter lim="800000"/>
            <a:headEnd/>
            <a:tailEnd/>
          </a:ln>
        </p:spPr>
        <p:txBody>
          <a:bodyPr>
            <a:spAutoFit/>
          </a:bodyPr>
          <a:lstStyle/>
          <a:p>
            <a:pPr algn="ctr"/>
            <a:r>
              <a:rPr lang="en-US" b="1">
                <a:solidFill>
                  <a:srgbClr val="FF0000"/>
                </a:solidFill>
              </a:rPr>
              <a:t>C0</a:t>
            </a:r>
            <a:endParaRPr lang="he-IL"/>
          </a:p>
        </p:txBody>
      </p:sp>
      <p:sp>
        <p:nvSpPr>
          <p:cNvPr id="27665" name="TextBox 25"/>
          <p:cNvSpPr txBox="1">
            <a:spLocks noChangeArrowheads="1"/>
          </p:cNvSpPr>
          <p:nvPr/>
        </p:nvSpPr>
        <p:spPr bwMode="auto">
          <a:xfrm>
            <a:off x="5519738" y="4076700"/>
            <a:ext cx="1655762" cy="369888"/>
          </a:xfrm>
          <a:prstGeom prst="rect">
            <a:avLst/>
          </a:prstGeom>
          <a:noFill/>
          <a:ln w="9525">
            <a:noFill/>
            <a:miter lim="800000"/>
            <a:headEnd/>
            <a:tailEnd/>
          </a:ln>
        </p:spPr>
        <p:txBody>
          <a:bodyPr>
            <a:spAutoFit/>
          </a:bodyPr>
          <a:lstStyle/>
          <a:p>
            <a:pPr algn="ctr"/>
            <a:r>
              <a:rPr lang="en-US" b="1">
                <a:solidFill>
                  <a:srgbClr val="FF0000"/>
                </a:solidFill>
              </a:rPr>
              <a:t>C0</a:t>
            </a:r>
            <a:endParaRPr lang="he-IL"/>
          </a:p>
        </p:txBody>
      </p:sp>
      <p:sp>
        <p:nvSpPr>
          <p:cNvPr id="27666" name="TextBox 26"/>
          <p:cNvSpPr txBox="1">
            <a:spLocks noChangeArrowheads="1"/>
          </p:cNvSpPr>
          <p:nvPr/>
        </p:nvSpPr>
        <p:spPr bwMode="auto">
          <a:xfrm>
            <a:off x="3792538" y="3933825"/>
            <a:ext cx="1655762" cy="368300"/>
          </a:xfrm>
          <a:prstGeom prst="rect">
            <a:avLst/>
          </a:prstGeom>
          <a:noFill/>
          <a:ln w="9525">
            <a:noFill/>
            <a:miter lim="800000"/>
            <a:headEnd/>
            <a:tailEnd/>
          </a:ln>
        </p:spPr>
        <p:txBody>
          <a:bodyPr>
            <a:spAutoFit/>
          </a:bodyPr>
          <a:lstStyle/>
          <a:p>
            <a:pPr algn="ctr"/>
            <a:r>
              <a:rPr lang="en-US" b="1">
                <a:solidFill>
                  <a:srgbClr val="FF0000"/>
                </a:solidFill>
              </a:rPr>
              <a:t>C1</a:t>
            </a:r>
            <a:endParaRPr lang="he-IL"/>
          </a:p>
        </p:txBody>
      </p:sp>
    </p:spTree>
    <p:extLst>
      <p:ext uri="{BB962C8B-B14F-4D97-AF65-F5344CB8AC3E}">
        <p14:creationId xmlns:p14="http://schemas.microsoft.com/office/powerpoint/2010/main" val="388620416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95550" y="1833564"/>
            <a:ext cx="6769100" cy="3324225"/>
          </a:xfrm>
          <a:prstGeom prst="rect">
            <a:avLst/>
          </a:prstGeom>
          <a:noFill/>
        </p:spPr>
        <p:txBody>
          <a:bodyPr rtlCol="1">
            <a:spAutoFit/>
          </a:bodyPr>
          <a:lstStyle/>
          <a:p>
            <a:pPr>
              <a:defRPr/>
            </a:pPr>
            <a:r>
              <a:rPr lang="he-IL" sz="2400" b="1" dirty="0"/>
              <a:t>שאלה 4  (20 נקודות)- סיווג וחיזוי </a:t>
            </a:r>
            <a:r>
              <a:rPr lang="en-US" sz="2400" b="1" dirty="0"/>
              <a:t>(classification and prediction)</a:t>
            </a:r>
          </a:p>
          <a:p>
            <a:pPr>
              <a:defRPr/>
            </a:pPr>
            <a:r>
              <a:rPr lang="he-IL" sz="2400" dirty="0"/>
              <a:t>נתון סט נתונים בו ה </a:t>
            </a:r>
            <a:r>
              <a:rPr lang="en-US" sz="2400" dirty="0"/>
              <a:t>Concept</a:t>
            </a:r>
            <a:r>
              <a:rPr lang="he-IL" sz="2400" dirty="0"/>
              <a:t> הוא </a:t>
            </a:r>
            <a:r>
              <a:rPr lang="en-US" sz="2400" dirty="0"/>
              <a:t>XOR</a:t>
            </a:r>
            <a:r>
              <a:rPr lang="he-IL" sz="2400" dirty="0"/>
              <a:t> של </a:t>
            </a:r>
            <a:r>
              <a:rPr lang="en-US" sz="2400" dirty="0"/>
              <a:t>N</a:t>
            </a:r>
            <a:r>
              <a:rPr lang="he-IL" sz="2400" dirty="0"/>
              <a:t> משתנים בינאריים לא תלויים.</a:t>
            </a:r>
            <a:endParaRPr lang="en-US" sz="2400" dirty="0"/>
          </a:p>
          <a:p>
            <a:pPr>
              <a:defRPr/>
            </a:pPr>
            <a:r>
              <a:rPr lang="he-IL" sz="2400" dirty="0"/>
              <a:t>הסיכוי ל </a:t>
            </a:r>
            <a:r>
              <a:rPr lang="en-US" sz="2400" dirty="0"/>
              <a:t>True</a:t>
            </a:r>
            <a:r>
              <a:rPr lang="he-IL" sz="2400" dirty="0"/>
              <a:t> הוא חצי בכולם.</a:t>
            </a:r>
            <a:endParaRPr lang="en-US" sz="2400" dirty="0"/>
          </a:p>
          <a:p>
            <a:pPr>
              <a:defRPr/>
            </a:pPr>
            <a:r>
              <a:rPr lang="he-IL" sz="2400" dirty="0"/>
              <a:t>א. חשבו את  מספר הענפים הנדרשים לייצוג  ה </a:t>
            </a:r>
            <a:r>
              <a:rPr lang="en-US" sz="2400" dirty="0"/>
              <a:t>Concept</a:t>
            </a:r>
            <a:r>
              <a:rPr lang="he-IL" sz="2400" dirty="0"/>
              <a:t> בעץ החלטה?</a:t>
            </a:r>
            <a:endParaRPr lang="en-US" sz="2400" dirty="0"/>
          </a:p>
          <a:p>
            <a:pPr>
              <a:defRPr/>
            </a:pPr>
            <a:r>
              <a:rPr lang="he-IL" sz="2400" dirty="0"/>
              <a:t>ב. בהמשך לסעיף א' , מהי </a:t>
            </a:r>
            <a:r>
              <a:rPr lang="he-IL" sz="2400" dirty="0" err="1"/>
              <a:t>סיבוכיות</a:t>
            </a:r>
            <a:r>
              <a:rPr lang="he-IL" sz="2400" dirty="0"/>
              <a:t> האלגוריתם ?</a:t>
            </a:r>
            <a:endParaRPr lang="en-US" sz="2400" dirty="0"/>
          </a:p>
          <a:p>
            <a:pPr>
              <a:defRPr/>
            </a:pPr>
            <a:endParaRPr lang="he-IL" dirty="0"/>
          </a:p>
        </p:txBody>
      </p:sp>
      <p:sp>
        <p:nvSpPr>
          <p:cNvPr id="28675" name="Title 1"/>
          <p:cNvSpPr>
            <a:spLocks noGrp="1"/>
          </p:cNvSpPr>
          <p:nvPr>
            <p:ph type="title"/>
          </p:nvPr>
        </p:nvSpPr>
        <p:spPr>
          <a:xfrm>
            <a:off x="1847850" y="-26988"/>
            <a:ext cx="8229600" cy="1143001"/>
          </a:xfrm>
        </p:spPr>
        <p:txBody>
          <a:bodyPr/>
          <a:lstStyle/>
          <a:p>
            <a:pPr algn="r"/>
            <a:r>
              <a:rPr lang="he-IL" b="1" u="sng" dirty="0" smtClean="0">
                <a:solidFill>
                  <a:srgbClr val="0000FF"/>
                </a:solidFill>
              </a:rPr>
              <a:t>שאלה 4</a:t>
            </a:r>
            <a:endParaRPr lang="he-IL" b="1" dirty="0" smtClean="0">
              <a:solidFill>
                <a:srgbClr val="0000FF"/>
              </a:solidFill>
            </a:endParaRPr>
          </a:p>
        </p:txBody>
      </p:sp>
    </p:spTree>
    <p:extLst>
      <p:ext uri="{BB962C8B-B14F-4D97-AF65-F5344CB8AC3E}">
        <p14:creationId xmlns:p14="http://schemas.microsoft.com/office/powerpoint/2010/main" val="279132358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u="sng" dirty="0" smtClean="0">
                <a:solidFill>
                  <a:srgbClr val="0000FF"/>
                </a:solidFill>
              </a:rPr>
              <a:t>פתרון שאלה 4</a:t>
            </a:r>
            <a:endParaRPr lang="he-IL" u="sng" dirty="0">
              <a:solidFill>
                <a:srgbClr val="0000FF"/>
              </a:solidFill>
            </a:endParaRPr>
          </a:p>
        </p:txBody>
      </p:sp>
      <p:sp>
        <p:nvSpPr>
          <p:cNvPr id="3" name="מציין מיקום תוכן 2"/>
          <p:cNvSpPr>
            <a:spLocks noGrp="1"/>
          </p:cNvSpPr>
          <p:nvPr>
            <p:ph idx="1"/>
          </p:nvPr>
        </p:nvSpPr>
        <p:spPr/>
        <p:txBody>
          <a:bodyPr/>
          <a:lstStyle/>
          <a:p>
            <a:r>
              <a:rPr lang="he-IL" dirty="0" smtClean="0"/>
              <a:t>להלן עץ בינארי המחשב את הביטוי הלוגי </a:t>
            </a:r>
            <a:r>
              <a:rPr lang="en-US" dirty="0" smtClean="0"/>
              <a:t>A XOR B</a:t>
            </a:r>
            <a:r>
              <a:rPr lang="he-IL" dirty="0" smtClean="0"/>
              <a:t> באמצעות שפה המכילה את הביטויים </a:t>
            </a:r>
            <a:r>
              <a:rPr lang="en-US" dirty="0" smtClean="0"/>
              <a:t>{A, B, AND, OR, NOT}.</a:t>
            </a:r>
          </a:p>
          <a:p>
            <a:endParaRPr lang="he-IL" dirty="0" smtClean="0"/>
          </a:p>
          <a:p>
            <a:r>
              <a:rPr lang="he-IL" dirty="0" smtClean="0"/>
              <a:t> </a:t>
            </a:r>
            <a:endParaRPr lang="en-US" dirty="0" smtClean="0"/>
          </a:p>
          <a:p>
            <a:endParaRPr lang="he-IL" dirty="0" smtClean="0"/>
          </a:p>
          <a:p>
            <a:endParaRPr lang="he-IL" dirty="0" smtClean="0"/>
          </a:p>
        </p:txBody>
      </p:sp>
      <p:pic>
        <p:nvPicPr>
          <p:cNvPr id="4" name="Picture 11506"/>
          <p:cNvPicPr/>
          <p:nvPr/>
        </p:nvPicPr>
        <p:blipFill>
          <a:blip r:embed="rId2" cstate="print"/>
          <a:srcRect/>
          <a:stretch>
            <a:fillRect/>
          </a:stretch>
        </p:blipFill>
        <p:spPr bwMode="auto">
          <a:xfrm>
            <a:off x="5807968" y="3501008"/>
            <a:ext cx="2665506" cy="1775702"/>
          </a:xfrm>
          <a:prstGeom prst="rect">
            <a:avLst/>
          </a:prstGeom>
          <a:noFill/>
          <a:ln w="9525">
            <a:noFill/>
            <a:miter lim="800000"/>
            <a:headEnd/>
            <a:tailEnd/>
          </a:ln>
        </p:spPr>
      </p:pic>
    </p:spTree>
    <p:extLst>
      <p:ext uri="{BB962C8B-B14F-4D97-AF65-F5344CB8AC3E}">
        <p14:creationId xmlns:p14="http://schemas.microsoft.com/office/powerpoint/2010/main" val="190280577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u="sng" dirty="0" smtClean="0">
                <a:solidFill>
                  <a:srgbClr val="0000FF"/>
                </a:solidFill>
              </a:rPr>
              <a:t>פתרון שאלה 4</a:t>
            </a:r>
            <a:endParaRPr lang="he-IL" dirty="0"/>
          </a:p>
        </p:txBody>
      </p:sp>
      <p:sp>
        <p:nvSpPr>
          <p:cNvPr id="3" name="מציין מיקום תוכן 2"/>
          <p:cNvSpPr>
            <a:spLocks noGrp="1"/>
          </p:cNvSpPr>
          <p:nvPr>
            <p:ph idx="1"/>
          </p:nvPr>
        </p:nvSpPr>
        <p:spPr/>
        <p:txBody>
          <a:bodyPr/>
          <a:lstStyle/>
          <a:p>
            <a:r>
              <a:rPr lang="he-IL" sz="2400" dirty="0"/>
              <a:t>סריקת </a:t>
            </a:r>
            <a:r>
              <a:rPr lang="en-US" sz="2400" dirty="0"/>
              <a:t>Pre-order</a:t>
            </a:r>
            <a:r>
              <a:rPr lang="he-IL" sz="2400" dirty="0"/>
              <a:t> של העץ תניב את הביטוי</a:t>
            </a:r>
            <a:r>
              <a:rPr lang="en-US" sz="2400" dirty="0"/>
              <a:t>:</a:t>
            </a:r>
          </a:p>
          <a:p>
            <a:pPr>
              <a:buNone/>
            </a:pPr>
            <a:r>
              <a:rPr lang="en-US" sz="2400" dirty="0"/>
              <a:t>OR(AND(NOT(A),B),AND(A,NOT(B))</a:t>
            </a:r>
          </a:p>
          <a:p>
            <a:r>
              <a:rPr lang="he-IL" sz="2400" dirty="0"/>
              <a:t>אוסף הביטויים, שניתן להציב בצמתים מסווג לפונקציות </a:t>
            </a:r>
            <a:r>
              <a:rPr lang="en-US" sz="2400" dirty="0"/>
              <a:t>(Function)</a:t>
            </a:r>
            <a:r>
              <a:rPr lang="he-IL" sz="2400" dirty="0"/>
              <a:t> וטרמינלים </a:t>
            </a:r>
            <a:r>
              <a:rPr lang="en-US" sz="2400" dirty="0"/>
              <a:t>(Terminal) </a:t>
            </a:r>
            <a:r>
              <a:rPr lang="he-IL" sz="2400" dirty="0"/>
              <a:t>. בדוגמה זו, קבוצת הטרמינלים היא</a:t>
            </a:r>
            <a:r>
              <a:rPr lang="en-US" sz="2400" dirty="0"/>
              <a:t>{A,B} </a:t>
            </a:r>
            <a:r>
              <a:rPr lang="he-IL" sz="2400" dirty="0"/>
              <a:t>, וקבוצת הפונקציות היא {</a:t>
            </a:r>
            <a:r>
              <a:rPr lang="en-US" sz="2400" dirty="0"/>
              <a:t>AND</a:t>
            </a:r>
            <a:r>
              <a:rPr lang="he-IL" sz="2400" dirty="0"/>
              <a:t>,</a:t>
            </a:r>
            <a:r>
              <a:rPr lang="en-US" sz="2400" dirty="0"/>
              <a:t>OR</a:t>
            </a:r>
            <a:r>
              <a:rPr lang="he-IL" sz="2400" dirty="0"/>
              <a:t>,</a:t>
            </a:r>
            <a:r>
              <a:rPr lang="en-US" sz="2400" dirty="0"/>
              <a:t>NOT</a:t>
            </a:r>
            <a:r>
              <a:rPr lang="he-IL" sz="2400" dirty="0"/>
              <a:t>}. העלים בעץ יכולים להכיל רק טרמינלים, וצמתים פנימיים יכולים להכיל רק פונקציות. הטרמינלים הם קבועים או משתנים, אשר ערכם נקבע מחוץ למודל, ומוזן בזמן "הרצתו" על מנת להעריך את כשירותו. פונקציות מקבלות פרמטרים, ובתמורה יכולות להחזיר תוצאה ו/או לבצע פעולת לוואי כלשהי </a:t>
            </a:r>
            <a:r>
              <a:rPr lang="en-US" sz="2400" dirty="0"/>
              <a:t>(Side Effect)</a:t>
            </a:r>
            <a:r>
              <a:rPr lang="he-IL" sz="2400" dirty="0"/>
              <a:t>, לדוגמה, שמירת נתון בזיכרון.</a:t>
            </a:r>
            <a:endParaRPr lang="en-US" sz="2400" dirty="0"/>
          </a:p>
          <a:p>
            <a:endParaRPr lang="he-IL" dirty="0"/>
          </a:p>
        </p:txBody>
      </p:sp>
    </p:spTree>
    <p:extLst>
      <p:ext uri="{BB962C8B-B14F-4D97-AF65-F5344CB8AC3E}">
        <p14:creationId xmlns:p14="http://schemas.microsoft.com/office/powerpoint/2010/main" val="3620753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he-IL" dirty="0"/>
              <a:t>בעיות </a:t>
            </a:r>
            <a:r>
              <a:rPr lang="he-IL" dirty="0" smtClean="0"/>
              <a:t>סיווג</a:t>
            </a:r>
            <a:endParaRPr lang="en-US" dirty="0"/>
          </a:p>
        </p:txBody>
      </p:sp>
      <p:sp>
        <p:nvSpPr>
          <p:cNvPr id="6" name="Content Placeholder 5"/>
          <p:cNvSpPr>
            <a:spLocks noGrp="1"/>
          </p:cNvSpPr>
          <p:nvPr>
            <p:ph idx="1"/>
          </p:nvPr>
        </p:nvSpPr>
        <p:spPr/>
        <p:txBody>
          <a:bodyPr>
            <a:normAutofit/>
          </a:bodyPr>
          <a:lstStyle/>
          <a:p>
            <a:r>
              <a:rPr lang="he-IL" dirty="0"/>
              <a:t>סיווג </a:t>
            </a:r>
            <a:r>
              <a:rPr lang="he-IL" dirty="0" smtClean="0"/>
              <a:t>מנבא תוויות </a:t>
            </a:r>
            <a:r>
              <a:rPr lang="he-IL" dirty="0"/>
              <a:t>סיווג </a:t>
            </a:r>
            <a:r>
              <a:rPr lang="he-IL" dirty="0" smtClean="0"/>
              <a:t>קטגוריאליות(בדיד </a:t>
            </a:r>
            <a:r>
              <a:rPr lang="he-IL" dirty="0"/>
              <a:t>או </a:t>
            </a:r>
            <a:r>
              <a:rPr lang="he-IL" dirty="0" smtClean="0"/>
              <a:t>נומינלי)</a:t>
            </a:r>
            <a:r>
              <a:rPr lang="en-US" dirty="0" smtClean="0"/>
              <a:t> </a:t>
            </a:r>
            <a:endParaRPr lang="he-IL" dirty="0" smtClean="0"/>
          </a:p>
          <a:p>
            <a:r>
              <a:rPr lang="he-IL" dirty="0" smtClean="0"/>
              <a:t>הליך </a:t>
            </a:r>
            <a:r>
              <a:rPr lang="he-IL" dirty="0"/>
              <a:t>הסיווג </a:t>
            </a:r>
            <a:r>
              <a:rPr lang="he-IL" dirty="0" smtClean="0"/>
              <a:t>מורכב משני </a:t>
            </a:r>
            <a:r>
              <a:rPr lang="he-IL" dirty="0"/>
              <a:t>שלבים עיקריים:</a:t>
            </a:r>
          </a:p>
          <a:p>
            <a:pPr marL="971550" lvl="1" indent="-514350">
              <a:buFont typeface="+mj-lt"/>
              <a:buAutoNum type="arabicPeriod"/>
            </a:pPr>
            <a:r>
              <a:rPr lang="he-IL" dirty="0" smtClean="0"/>
              <a:t>בניית </a:t>
            </a:r>
            <a:r>
              <a:rPr lang="he-IL" dirty="0"/>
              <a:t>מודל המסווג נתונים על בסיס נתוני אימון </a:t>
            </a:r>
            <a:r>
              <a:rPr lang="he-IL" dirty="0" smtClean="0"/>
              <a:t>ותוויות </a:t>
            </a:r>
            <a:r>
              <a:rPr lang="he-IL" dirty="0"/>
              <a:t>הסיווג . המודל מיוצג על ידי </a:t>
            </a:r>
            <a:r>
              <a:rPr lang="he-IL" dirty="0" smtClean="0"/>
              <a:t>חוקי סיווג</a:t>
            </a:r>
            <a:r>
              <a:rPr lang="he-IL" dirty="0"/>
              <a:t>, עצי החלטה, נוסחאות מתמטיות.</a:t>
            </a:r>
          </a:p>
          <a:p>
            <a:pPr marL="971550" lvl="1" indent="-514350">
              <a:buFont typeface="+mj-lt"/>
              <a:buAutoNum type="arabicPeriod"/>
            </a:pPr>
            <a:r>
              <a:rPr lang="he-IL" dirty="0" smtClean="0"/>
              <a:t>שימוש </a:t>
            </a:r>
            <a:r>
              <a:rPr lang="he-IL" dirty="0"/>
              <a:t>במודל לסיווג נתונים עתידיים או לא ידועים</a:t>
            </a:r>
            <a:r>
              <a:rPr lang="he-IL" dirty="0" smtClean="0"/>
              <a:t>.</a:t>
            </a:r>
          </a:p>
          <a:p>
            <a:pPr marL="971550" lvl="1" indent="-514350">
              <a:buFont typeface="+mj-lt"/>
              <a:buAutoNum type="arabicPeriod"/>
            </a:pPr>
            <a:endParaRPr lang="he-IL" dirty="0"/>
          </a:p>
          <a:p>
            <a:r>
              <a:rPr lang="he-IL" dirty="0" smtClean="0"/>
              <a:t> לדוגמה</a:t>
            </a:r>
            <a:r>
              <a:rPr lang="he-IL" dirty="0"/>
              <a:t>, יש לסווג את רמת הצלחת סטודנט בקורס כריית מידע </a:t>
            </a:r>
            <a:r>
              <a:rPr lang="he-IL" dirty="0" smtClean="0"/>
              <a:t>(הצלחה/</a:t>
            </a:r>
            <a:r>
              <a:rPr lang="he-IL" dirty="0" err="1" smtClean="0"/>
              <a:t>כשלון</a:t>
            </a:r>
            <a:r>
              <a:rPr lang="he-IL" dirty="0" smtClean="0"/>
              <a:t>) </a:t>
            </a:r>
            <a:r>
              <a:rPr lang="he-IL" dirty="0"/>
              <a:t>על בסיס </a:t>
            </a:r>
            <a:r>
              <a:rPr lang="he-IL" dirty="0" smtClean="0"/>
              <a:t>ציוני הקורסים </a:t>
            </a:r>
            <a:r>
              <a:rPr lang="he-IL" dirty="0"/>
              <a:t>מבני נתונים ומבוא לאלגוריתמים והסתברות לתלמידי מדעי המחשב</a:t>
            </a:r>
            <a:endParaRPr lang="en-US"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435278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dirty="0"/>
              <a:t>בעיות </a:t>
            </a:r>
            <a:r>
              <a:rPr lang="he-IL" dirty="0" smtClean="0"/>
              <a:t>חיזוי </a:t>
            </a:r>
            <a:endParaRPr lang="en-US" dirty="0"/>
          </a:p>
        </p:txBody>
      </p:sp>
      <p:sp>
        <p:nvSpPr>
          <p:cNvPr id="3" name="Content Placeholder 2"/>
          <p:cNvSpPr>
            <a:spLocks noGrp="1"/>
          </p:cNvSpPr>
          <p:nvPr>
            <p:ph idx="1"/>
          </p:nvPr>
        </p:nvSpPr>
        <p:spPr/>
        <p:txBody>
          <a:bodyPr>
            <a:normAutofit/>
          </a:bodyPr>
          <a:lstStyle/>
          <a:p>
            <a:r>
              <a:rPr lang="he-IL" dirty="0"/>
              <a:t>ניבוי </a:t>
            </a:r>
            <a:r>
              <a:rPr lang="en-US" dirty="0" smtClean="0"/>
              <a:t>prediction</a:t>
            </a:r>
            <a:r>
              <a:rPr lang="he-IL" dirty="0" smtClean="0"/>
              <a:t> </a:t>
            </a:r>
            <a:r>
              <a:rPr lang="en-US" dirty="0" smtClean="0"/>
              <a:t> </a:t>
            </a:r>
            <a:r>
              <a:rPr lang="he-IL" dirty="0"/>
              <a:t>מנבא פונקציות רציפות </a:t>
            </a:r>
            <a:r>
              <a:rPr lang="he-IL" dirty="0" smtClean="0"/>
              <a:t>(כמותי). </a:t>
            </a:r>
          </a:p>
          <a:p>
            <a:r>
              <a:rPr lang="he-IL" dirty="0" smtClean="0"/>
              <a:t>במהותו</a:t>
            </a:r>
            <a:r>
              <a:rPr lang="he-IL" dirty="0"/>
              <a:t>, הניבוי זהה לבעיית סיווג אך </a:t>
            </a:r>
            <a:r>
              <a:rPr lang="he-IL" dirty="0" smtClean="0"/>
              <a:t>עם ערכים </a:t>
            </a:r>
            <a:r>
              <a:rPr lang="he-IL" dirty="0"/>
              <a:t>עתידיים צפויים</a:t>
            </a:r>
            <a:r>
              <a:rPr lang="he-IL" dirty="0" smtClean="0"/>
              <a:t>.</a:t>
            </a:r>
          </a:p>
          <a:p>
            <a:r>
              <a:rPr lang="he-IL" dirty="0" smtClean="0"/>
              <a:t>שלבי </a:t>
            </a:r>
            <a:r>
              <a:rPr lang="he-IL" dirty="0"/>
              <a:t>הניבוי הם:</a:t>
            </a:r>
          </a:p>
          <a:p>
            <a:pPr marL="914400" lvl="1" indent="-457200">
              <a:buFont typeface="+mj-lt"/>
              <a:buAutoNum type="arabicPeriod"/>
            </a:pPr>
            <a:r>
              <a:rPr lang="he-IL" dirty="0" smtClean="0"/>
              <a:t>בניית המודל </a:t>
            </a:r>
          </a:p>
          <a:p>
            <a:pPr marL="914400" lvl="1" indent="-457200">
              <a:buFont typeface="+mj-lt"/>
              <a:buAutoNum type="arabicPeriod"/>
            </a:pPr>
            <a:r>
              <a:rPr lang="he-IL" dirty="0" smtClean="0"/>
              <a:t>שימוש </a:t>
            </a:r>
            <a:r>
              <a:rPr lang="he-IL" dirty="0"/>
              <a:t>במודל לניבוי ערכים עתידיים צפויים. </a:t>
            </a:r>
            <a:endParaRPr lang="he-IL" dirty="0" smtClean="0"/>
          </a:p>
          <a:p>
            <a:r>
              <a:rPr lang="he-IL" dirty="0" smtClean="0"/>
              <a:t>בין השאר, שימוש בעצי החלטה, </a:t>
            </a:r>
            <a:r>
              <a:rPr lang="he-IL" dirty="0"/>
              <a:t>ברגרסיה לינארית </a:t>
            </a:r>
            <a:r>
              <a:rPr lang="he-IL" dirty="0" smtClean="0"/>
              <a:t>או רגרסיה </a:t>
            </a:r>
            <a:r>
              <a:rPr lang="he-IL" dirty="0"/>
              <a:t>מרובה או רגרסיה לא לינארית ועוד לניבוי. </a:t>
            </a:r>
            <a:r>
              <a:rPr lang="he-IL" dirty="0" smtClean="0"/>
              <a:t> </a:t>
            </a:r>
            <a:endParaRPr lang="en-US" dirty="0"/>
          </a:p>
          <a:p>
            <a:r>
              <a:rPr lang="he-IL" dirty="0"/>
              <a:t>לדוגמה ניבוי ערכים חסרים או לא ידועים בבסיס נתונים של </a:t>
            </a:r>
            <a:r>
              <a:rPr lang="he-IL" dirty="0" smtClean="0"/>
              <a:t>מחסן ערכות </a:t>
            </a:r>
            <a:r>
              <a:rPr lang="he-IL" dirty="0"/>
              <a:t>הלימוד </a:t>
            </a:r>
            <a:r>
              <a:rPr lang="he-IL" dirty="0" smtClean="0"/>
              <a:t>באוניברסיטה הפתוחה</a:t>
            </a:r>
            <a:r>
              <a:rPr lang="he-IL" dirty="0"/>
              <a:t>, ניבוי ציונים.</a:t>
            </a:r>
            <a:endParaRPr lang="en-US"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3622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dirty="0" smtClean="0"/>
              <a:t>קודם כל...</a:t>
            </a:r>
            <a:endParaRPr lang="en-US" dirty="0"/>
          </a:p>
        </p:txBody>
      </p:sp>
      <p:sp>
        <p:nvSpPr>
          <p:cNvPr id="3" name="Content Placeholder 2"/>
          <p:cNvSpPr>
            <a:spLocks noGrp="1"/>
          </p:cNvSpPr>
          <p:nvPr>
            <p:ph idx="1"/>
          </p:nvPr>
        </p:nvSpPr>
        <p:spPr/>
        <p:txBody>
          <a:bodyPr/>
          <a:lstStyle/>
          <a:p>
            <a:r>
              <a:rPr lang="he-IL" dirty="0" smtClean="0"/>
              <a:t>אחרי טיוב הנתונים </a:t>
            </a:r>
            <a:r>
              <a:rPr lang="he-IL" dirty="0"/>
              <a:t>יש לחלק את הנתונים לנתוני אימון ונתוני מבחן. </a:t>
            </a:r>
            <a:endParaRPr lang="he-IL" dirty="0" smtClean="0"/>
          </a:p>
          <a:p>
            <a:r>
              <a:rPr lang="he-IL" dirty="0" smtClean="0"/>
              <a:t>עלינו להקפיד כי נתוני המבחן יהיו </a:t>
            </a:r>
            <a:r>
              <a:rPr lang="he-IL" dirty="0"/>
              <a:t>בלתי תלויים בנתוני האימון, אחרת ייווצר לנו מצב של </a:t>
            </a:r>
            <a:r>
              <a:rPr lang="he-IL" b="1" dirty="0"/>
              <a:t>התאמת </a:t>
            </a:r>
            <a:r>
              <a:rPr lang="he-IL" b="1" dirty="0" smtClean="0"/>
              <a:t>יתר </a:t>
            </a:r>
            <a:r>
              <a:rPr lang="en-US" dirty="0"/>
              <a:t>.(over fitting) </a:t>
            </a:r>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3158160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588" y="0"/>
            <a:ext cx="10515600" cy="969181"/>
          </a:xfrm>
        </p:spPr>
        <p:txBody>
          <a:bodyPr/>
          <a:lstStyle/>
          <a:p>
            <a:pPr algn="r" rtl="1"/>
            <a:r>
              <a:rPr lang="he-IL" dirty="0" smtClean="0"/>
              <a:t>מפגש שני</a:t>
            </a:r>
            <a:endParaRPr lang="en-US" dirty="0"/>
          </a:p>
        </p:txBody>
      </p:sp>
      <p:sp>
        <p:nvSpPr>
          <p:cNvPr id="3" name="Content Placeholder 2"/>
          <p:cNvSpPr>
            <a:spLocks noGrp="1"/>
          </p:cNvSpPr>
          <p:nvPr>
            <p:ph sz="quarter" idx="1"/>
          </p:nvPr>
        </p:nvSpPr>
        <p:spPr>
          <a:xfrm>
            <a:off x="1352012" y="969181"/>
            <a:ext cx="10233800" cy="5724616"/>
          </a:xfrm>
        </p:spPr>
        <p:txBody>
          <a:bodyPr>
            <a:noAutofit/>
          </a:bodyPr>
          <a:lstStyle/>
          <a:p>
            <a:r>
              <a:rPr lang="he-IL" sz="1800" b="1" dirty="0"/>
              <a:t>יחידה 1 - מבוא</a:t>
            </a:r>
          </a:p>
          <a:p>
            <a:r>
              <a:rPr lang="he-IL" sz="1800" b="1" dirty="0"/>
              <a:t>יחידה 2 - תורת המידע</a:t>
            </a:r>
          </a:p>
          <a:p>
            <a:r>
              <a:rPr lang="he-IL" sz="1800" b="1" dirty="0"/>
              <a:t>יחידה 3 - הכנת נתונים</a:t>
            </a:r>
          </a:p>
          <a:p>
            <a:r>
              <a:rPr lang="he-IL" sz="1800" b="1" dirty="0">
                <a:solidFill>
                  <a:srgbClr val="FFC000"/>
                </a:solidFill>
              </a:rPr>
              <a:t>יחידה 4 - סיווג וחיזוי</a:t>
            </a:r>
          </a:p>
          <a:p>
            <a:r>
              <a:rPr lang="he-IL" sz="1800" b="1" dirty="0">
                <a:solidFill>
                  <a:srgbClr val="FFC000"/>
                </a:solidFill>
              </a:rPr>
              <a:t>יחידה 5 - עצי החלטה-חלק א</a:t>
            </a:r>
          </a:p>
          <a:p>
            <a:r>
              <a:rPr lang="he-IL" sz="1800" b="1" dirty="0"/>
              <a:t>יחידה 6 - עצי החלטה-חלק ב</a:t>
            </a:r>
          </a:p>
          <a:p>
            <a:r>
              <a:rPr lang="he-IL" sz="1800" b="1" dirty="0"/>
              <a:t>יחידה 7 - למידה בייסיאנית  ולמידה מבוססת תצפיות</a:t>
            </a:r>
          </a:p>
          <a:p>
            <a:r>
              <a:rPr lang="he-IL" sz="1800" b="1" dirty="0"/>
              <a:t>יחידה 8 - חוקי הקשר-חלק א</a:t>
            </a:r>
          </a:p>
          <a:p>
            <a:r>
              <a:rPr lang="he-IL" sz="1800" b="1" dirty="0"/>
              <a:t>יחידה 9 - חוקי הקשר-חלק ב</a:t>
            </a:r>
          </a:p>
          <a:p>
            <a:r>
              <a:rPr lang="he-IL" sz="1800" b="1" dirty="0"/>
              <a:t>יחידה 10 - ניתוח אשכולות-חלק א</a:t>
            </a:r>
          </a:p>
          <a:p>
            <a:r>
              <a:rPr lang="he-IL" sz="1800" b="1" dirty="0"/>
              <a:t>יחידה 11 - ניתוח אשכולות-חלק ב</a:t>
            </a:r>
          </a:p>
          <a:p>
            <a:r>
              <a:rPr lang="he-IL" sz="1800" b="1" dirty="0"/>
              <a:t>יחידה 12 - רשתות אינפו - עמומות</a:t>
            </a:r>
          </a:p>
          <a:p>
            <a:r>
              <a:rPr lang="he-IL" sz="1800" b="1" dirty="0"/>
              <a:t>יחידה 13 - בחירת מאפיינים</a:t>
            </a:r>
          </a:p>
          <a:p>
            <a:r>
              <a:rPr lang="he-IL" sz="1800" b="1" dirty="0"/>
              <a:t>יחידה 14 - נושאים מתקדמים בכריית מידע</a:t>
            </a:r>
          </a:p>
          <a:p>
            <a:r>
              <a:rPr lang="he-IL" sz="1800" b="1" dirty="0"/>
              <a:t>חזרה</a:t>
            </a:r>
          </a:p>
        </p:txBody>
      </p:sp>
      <p:pic>
        <p:nvPicPr>
          <p:cNvPr id="4" name="Picture 2" descr="Image result for Han J., Kamber M. and Pei J., Data Mining: Concepts and Techniques, 3rd Edition, Morgan Kaufman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25767">
            <a:off x="728781" y="1056516"/>
            <a:ext cx="1885950" cy="2362200"/>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p:cNvSpPr/>
          <p:nvPr/>
        </p:nvSpPr>
        <p:spPr>
          <a:xfrm>
            <a:off x="7818691" y="2077749"/>
            <a:ext cx="829994" cy="834098"/>
          </a:xfrm>
          <a:prstGeom prst="leftBrace">
            <a:avLst/>
          </a:prstGeom>
          <a:noFill/>
          <a:ln w="53975">
            <a:solidFill>
              <a:srgbClr val="FFC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39824135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69978" cy="1325563"/>
          </a:xfrm>
        </p:spPr>
        <p:txBody>
          <a:bodyPr>
            <a:normAutofit fontScale="90000"/>
          </a:bodyPr>
          <a:lstStyle/>
          <a:p>
            <a:pPr algn="ctr"/>
            <a:r>
              <a:rPr lang="he-IL" b="1" dirty="0"/>
              <a:t>אופן חלוקת הנתונים:</a:t>
            </a:r>
            <a:br>
              <a:rPr lang="he-IL" b="1" dirty="0"/>
            </a:br>
            <a:r>
              <a:rPr lang="he-IL" dirty="0" smtClean="0"/>
              <a:t> </a:t>
            </a:r>
            <a:endParaRPr lang="en-US" dirty="0"/>
          </a:p>
        </p:txBody>
      </p:sp>
      <p:sp>
        <p:nvSpPr>
          <p:cNvPr id="3" name="Content Placeholder 2"/>
          <p:cNvSpPr>
            <a:spLocks noGrp="1"/>
          </p:cNvSpPr>
          <p:nvPr>
            <p:ph idx="1"/>
          </p:nvPr>
        </p:nvSpPr>
        <p:spPr/>
        <p:txBody>
          <a:bodyPr>
            <a:normAutofit/>
          </a:bodyPr>
          <a:lstStyle/>
          <a:p>
            <a:r>
              <a:rPr lang="he-IL" dirty="0" smtClean="0"/>
              <a:t>עבור </a:t>
            </a:r>
            <a:r>
              <a:rPr lang="he-IL" dirty="0"/>
              <a:t>בסיס נתונים גדול, מקובלת החלוקה הבאה</a:t>
            </a:r>
            <a:r>
              <a:rPr lang="he-IL" dirty="0" smtClean="0"/>
              <a:t>:</a:t>
            </a:r>
          </a:p>
          <a:p>
            <a:pPr lvl="1"/>
            <a:r>
              <a:rPr lang="he-IL" dirty="0" smtClean="0"/>
              <a:t> </a:t>
            </a:r>
            <a:r>
              <a:rPr lang="he-IL" dirty="0"/>
              <a:t>2/3 מהנתונים יהוו נתוני אימון ו </a:t>
            </a:r>
            <a:r>
              <a:rPr lang="he-IL" dirty="0" smtClean="0"/>
              <a:t>1/3  יהיו </a:t>
            </a:r>
            <a:r>
              <a:rPr lang="he-IL" dirty="0"/>
              <a:t>נתוני מבחן. </a:t>
            </a:r>
            <a:endParaRPr lang="he-IL" dirty="0" smtClean="0"/>
          </a:p>
          <a:p>
            <a:pPr lvl="1"/>
            <a:r>
              <a:rPr lang="he-IL" dirty="0" smtClean="0"/>
              <a:t>המסווג </a:t>
            </a:r>
            <a:r>
              <a:rPr lang="he-IL" dirty="0"/>
              <a:t>נבנה </a:t>
            </a:r>
            <a:r>
              <a:rPr lang="he-IL" dirty="0" smtClean="0"/>
              <a:t>עם ועל בסיס </a:t>
            </a:r>
            <a:r>
              <a:rPr lang="he-IL" dirty="0"/>
              <a:t>נתוני האימון.</a:t>
            </a:r>
          </a:p>
          <a:p>
            <a:r>
              <a:rPr lang="he-IL" dirty="0"/>
              <a:t>עבור בסיס נתונים </a:t>
            </a:r>
            <a:r>
              <a:rPr lang="he-IL" dirty="0" smtClean="0"/>
              <a:t>בינוני מקובל </a:t>
            </a:r>
            <a:r>
              <a:rPr lang="he-IL" dirty="0"/>
              <a:t>לחלק את הנתונים </a:t>
            </a:r>
            <a:r>
              <a:rPr lang="he-IL" dirty="0" smtClean="0"/>
              <a:t>ל </a:t>
            </a:r>
            <a:r>
              <a:rPr lang="en-US" dirty="0" smtClean="0"/>
              <a:t>K</a:t>
            </a:r>
            <a:r>
              <a:rPr lang="he-IL" dirty="0" smtClean="0"/>
              <a:t> תת דגימות כאשר </a:t>
            </a:r>
            <a:r>
              <a:rPr lang="en-US" dirty="0" smtClean="0"/>
              <a:t>k-</a:t>
            </a:r>
            <a:r>
              <a:rPr lang="he-IL" dirty="0" smtClean="0"/>
              <a:t>1</a:t>
            </a:r>
            <a:r>
              <a:rPr lang="en-US" dirty="0" smtClean="0"/>
              <a:t> </a:t>
            </a:r>
            <a:r>
              <a:rPr lang="he-IL" dirty="0" smtClean="0"/>
              <a:t>יהוו נתוני אימון ותת דגימה אחת תהווה נתוני מבחן</a:t>
            </a:r>
            <a:endParaRPr lang="he-IL" dirty="0"/>
          </a:p>
          <a:p>
            <a:r>
              <a:rPr lang="he-IL" dirty="0"/>
              <a:t>גישה זו מכונה </a:t>
            </a:r>
            <a:r>
              <a:rPr lang="he-IL" dirty="0" smtClean="0"/>
              <a:t>בספרות </a:t>
            </a:r>
            <a:r>
              <a:rPr lang="en-US" b="1" dirty="0" smtClean="0"/>
              <a:t>k-fold </a:t>
            </a:r>
            <a:r>
              <a:rPr lang="en-US" b="1" dirty="0"/>
              <a:t>cross </a:t>
            </a:r>
            <a:r>
              <a:rPr lang="en-US" b="1" dirty="0" smtClean="0"/>
              <a:t>validation</a:t>
            </a:r>
            <a:r>
              <a:rPr lang="he-IL" dirty="0" smtClean="0"/>
              <a:t>.</a:t>
            </a:r>
            <a:r>
              <a:rPr lang="he-IL" dirty="0"/>
              <a:t> </a:t>
            </a:r>
            <a:r>
              <a:rPr lang="he-IL" dirty="0" smtClean="0"/>
              <a:t> </a:t>
            </a:r>
            <a:endParaRPr lang="he-IL" dirty="0"/>
          </a:p>
          <a:p>
            <a:r>
              <a:rPr lang="he-IL" dirty="0"/>
              <a:t>עבור בסיס נתונים קטן, מקובל להשתמש </a:t>
            </a:r>
            <a:r>
              <a:rPr lang="he-IL" dirty="0" smtClean="0"/>
              <a:t>בגישת </a:t>
            </a:r>
            <a:r>
              <a:rPr lang="en-US" dirty="0" smtClean="0"/>
              <a:t>Bootstrap</a:t>
            </a:r>
            <a:endParaRPr lang="he-IL"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4124758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Data Set Partitioning</a:t>
            </a:r>
            <a:endParaRPr lang="en-US" dirty="0"/>
          </a:p>
        </p:txBody>
      </p:sp>
      <p:sp>
        <p:nvSpPr>
          <p:cNvPr id="3" name="Content Placeholder 2"/>
          <p:cNvSpPr>
            <a:spLocks noGrp="1"/>
          </p:cNvSpPr>
          <p:nvPr>
            <p:ph sz="quarter" idx="1"/>
          </p:nvPr>
        </p:nvSpPr>
        <p:spPr>
          <a:xfrm>
            <a:off x="1981200" y="4221163"/>
            <a:ext cx="7467600" cy="2252662"/>
          </a:xfrm>
        </p:spPr>
        <p:txBody>
          <a:bodyPr/>
          <a:lstStyle/>
          <a:p>
            <a:pPr algn="l" rtl="0"/>
            <a:r>
              <a:rPr lang="en-US" dirty="0" smtClean="0">
                <a:cs typeface="Times New Roman" pitchFamily="18" charset="0"/>
              </a:rPr>
              <a:t>Training/ Test Ratio?</a:t>
            </a:r>
          </a:p>
          <a:p>
            <a:pPr lvl="1" algn="l" rtl="0"/>
            <a:r>
              <a:rPr lang="en-US" dirty="0" smtClean="0">
                <a:cs typeface="Times New Roman" pitchFamily="18" charset="0"/>
              </a:rPr>
              <a:t>Large datasets: 2/3 Training and 1/3 Test</a:t>
            </a:r>
          </a:p>
          <a:p>
            <a:pPr lvl="1" algn="l" rtl="0"/>
            <a:r>
              <a:rPr lang="en-US" dirty="0" smtClean="0">
                <a:cs typeface="Times New Roman" pitchFamily="18" charset="0"/>
              </a:rPr>
              <a:t>Medium Datasets: k-fold cross validation</a:t>
            </a:r>
          </a:p>
          <a:p>
            <a:pPr lvl="1" algn="l" rtl="0"/>
            <a:r>
              <a:rPr lang="en-US" dirty="0" smtClean="0">
                <a:cs typeface="Times New Roman" pitchFamily="18" charset="0"/>
              </a:rPr>
              <a:t>Small: Bootstrap</a:t>
            </a:r>
          </a:p>
        </p:txBody>
      </p:sp>
      <p:grpSp>
        <p:nvGrpSpPr>
          <p:cNvPr id="25604" name="Group 7"/>
          <p:cNvGrpSpPr>
            <a:grpSpLocks/>
          </p:cNvGrpSpPr>
          <p:nvPr/>
        </p:nvGrpSpPr>
        <p:grpSpPr bwMode="auto">
          <a:xfrm>
            <a:off x="1919288" y="1628776"/>
            <a:ext cx="7916862" cy="2232025"/>
            <a:chOff x="395536" y="1628800"/>
            <a:chExt cx="7917179" cy="2232248"/>
          </a:xfrm>
        </p:grpSpPr>
        <p:grpSp>
          <p:nvGrpSpPr>
            <p:cNvPr id="25608" name="Group 5"/>
            <p:cNvGrpSpPr>
              <a:grpSpLocks/>
            </p:cNvGrpSpPr>
            <p:nvPr/>
          </p:nvGrpSpPr>
          <p:grpSpPr bwMode="auto">
            <a:xfrm>
              <a:off x="395536" y="1628800"/>
              <a:ext cx="7917179" cy="2232248"/>
              <a:chOff x="395536" y="1628800"/>
              <a:chExt cx="7917179" cy="2232248"/>
            </a:xfrm>
          </p:grpSpPr>
          <p:pic>
            <p:nvPicPr>
              <p:cNvPr id="25610" name="Picture 2"/>
              <p:cNvPicPr>
                <a:picLocks noChangeAspect="1" noChangeArrowheads="1"/>
              </p:cNvPicPr>
              <p:nvPr/>
            </p:nvPicPr>
            <p:blipFill>
              <a:blip r:embed="rId2" cstate="print"/>
              <a:srcRect/>
              <a:stretch>
                <a:fillRect/>
              </a:stretch>
            </p:blipFill>
            <p:spPr bwMode="auto">
              <a:xfrm>
                <a:off x="395536" y="1628800"/>
                <a:ext cx="7917179" cy="2232248"/>
              </a:xfrm>
              <a:prstGeom prst="rect">
                <a:avLst/>
              </a:prstGeom>
              <a:noFill/>
              <a:ln w="9525">
                <a:noFill/>
                <a:miter lim="800000"/>
                <a:headEnd/>
                <a:tailEnd/>
              </a:ln>
            </p:spPr>
          </p:pic>
          <p:pic>
            <p:nvPicPr>
              <p:cNvPr id="25611" name="Picture 3"/>
              <p:cNvPicPr>
                <a:picLocks noChangeAspect="1" noChangeArrowheads="1"/>
              </p:cNvPicPr>
              <p:nvPr/>
            </p:nvPicPr>
            <p:blipFill>
              <a:blip r:embed="rId3" cstate="print"/>
              <a:srcRect/>
              <a:stretch>
                <a:fillRect/>
              </a:stretch>
            </p:blipFill>
            <p:spPr bwMode="auto">
              <a:xfrm>
                <a:off x="467545" y="3429000"/>
                <a:ext cx="504056" cy="216024"/>
              </a:xfrm>
              <a:prstGeom prst="rect">
                <a:avLst/>
              </a:prstGeom>
              <a:noFill/>
              <a:ln w="9525">
                <a:noFill/>
                <a:miter lim="800000"/>
                <a:headEnd/>
                <a:tailEnd/>
              </a:ln>
            </p:spPr>
          </p:pic>
        </p:grpSp>
        <p:pic>
          <p:nvPicPr>
            <p:cNvPr id="25609" name="Picture 4"/>
            <p:cNvPicPr>
              <a:picLocks noChangeAspect="1" noChangeArrowheads="1"/>
            </p:cNvPicPr>
            <p:nvPr/>
          </p:nvPicPr>
          <p:blipFill>
            <a:blip r:embed="rId3" cstate="print"/>
            <a:srcRect/>
            <a:stretch>
              <a:fillRect/>
            </a:stretch>
          </p:blipFill>
          <p:spPr bwMode="auto">
            <a:xfrm>
              <a:off x="3779912" y="3474720"/>
              <a:ext cx="965448" cy="233718"/>
            </a:xfrm>
            <a:prstGeom prst="rect">
              <a:avLst/>
            </a:prstGeom>
            <a:noFill/>
            <a:ln w="9525">
              <a:noFill/>
              <a:miter lim="800000"/>
              <a:headEnd/>
              <a:tailEnd/>
            </a:ln>
          </p:spPr>
        </p:pic>
      </p:grpSp>
      <p:sp>
        <p:nvSpPr>
          <p:cNvPr id="9" name="Rectangle 8"/>
          <p:cNvSpPr/>
          <p:nvPr/>
        </p:nvSpPr>
        <p:spPr>
          <a:xfrm>
            <a:off x="4871864" y="1700808"/>
            <a:ext cx="1041256" cy="64807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200" dirty="0"/>
              <a:t>Validation</a:t>
            </a:r>
          </a:p>
          <a:p>
            <a:pPr algn="ctr">
              <a:defRPr/>
            </a:pPr>
            <a:r>
              <a:rPr lang="en-US" sz="1200" dirty="0"/>
              <a:t>Set</a:t>
            </a:r>
          </a:p>
        </p:txBody>
      </p:sp>
    </p:spTree>
    <p:extLst>
      <p:ext uri="{BB962C8B-B14F-4D97-AF65-F5344CB8AC3E}">
        <p14:creationId xmlns:p14="http://schemas.microsoft.com/office/powerpoint/2010/main" val="423349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0.70"/>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K-Fold Cross Validation</a:t>
            </a:r>
            <a:endParaRPr lang="en-US" dirty="0"/>
          </a:p>
        </p:txBody>
      </p:sp>
      <p:sp>
        <p:nvSpPr>
          <p:cNvPr id="26627" name="Content Placeholder 2"/>
          <p:cNvSpPr>
            <a:spLocks noGrp="1"/>
          </p:cNvSpPr>
          <p:nvPr>
            <p:ph sz="quarter" idx="1"/>
          </p:nvPr>
        </p:nvSpPr>
        <p:spPr>
          <a:xfrm>
            <a:off x="1981200" y="4508501"/>
            <a:ext cx="7467600" cy="1965325"/>
          </a:xfrm>
        </p:spPr>
        <p:txBody>
          <a:bodyPr>
            <a:normAutofit fontScale="92500" lnSpcReduction="10000"/>
          </a:bodyPr>
          <a:lstStyle/>
          <a:p>
            <a:pPr algn="l" rtl="0"/>
            <a:r>
              <a:rPr lang="en-US" dirty="0" smtClean="0">
                <a:cs typeface="Times New Roman" pitchFamily="18" charset="0"/>
              </a:rPr>
              <a:t>Often </a:t>
            </a:r>
            <a:r>
              <a:rPr lang="en-US" b="1" i="1" dirty="0" smtClean="0">
                <a:cs typeface="Times New Roman" pitchFamily="18" charset="0"/>
              </a:rPr>
              <a:t>K=10</a:t>
            </a:r>
          </a:p>
          <a:p>
            <a:pPr algn="l" rtl="0"/>
            <a:r>
              <a:rPr lang="en-US" dirty="0" smtClean="0">
                <a:cs typeface="Times New Roman" pitchFamily="18" charset="0"/>
              </a:rPr>
              <a:t>For </a:t>
            </a:r>
            <a:r>
              <a:rPr lang="en-US" b="1" i="1" dirty="0" smtClean="0">
                <a:cs typeface="Times New Roman" pitchFamily="18" charset="0"/>
              </a:rPr>
              <a:t>k=1</a:t>
            </a:r>
            <a:r>
              <a:rPr lang="en-US" dirty="0" smtClean="0">
                <a:cs typeface="Times New Roman" pitchFamily="18" charset="0"/>
              </a:rPr>
              <a:t> to </a:t>
            </a:r>
            <a:r>
              <a:rPr lang="en-US" b="1" i="1" dirty="0" smtClean="0">
                <a:cs typeface="Times New Roman" pitchFamily="18" charset="0"/>
              </a:rPr>
              <a:t>K</a:t>
            </a:r>
            <a:r>
              <a:rPr lang="en-US" dirty="0" smtClean="0">
                <a:cs typeface="Times New Roman" pitchFamily="18" charset="0"/>
              </a:rPr>
              <a:t>:</a:t>
            </a:r>
          </a:p>
          <a:p>
            <a:pPr lvl="1" algn="l" rtl="0"/>
            <a:r>
              <a:rPr lang="en-US" dirty="0" smtClean="0">
                <a:cs typeface="Times New Roman" pitchFamily="18" charset="0"/>
              </a:rPr>
              <a:t>Train on </a:t>
            </a:r>
            <a:r>
              <a:rPr lang="en-US" b="1" i="1" dirty="0" smtClean="0">
                <a:cs typeface="Times New Roman" pitchFamily="18" charset="0"/>
              </a:rPr>
              <a:t>K-1</a:t>
            </a:r>
            <a:r>
              <a:rPr lang="en-US" dirty="0" smtClean="0">
                <a:cs typeface="Times New Roman" pitchFamily="18" charset="0"/>
              </a:rPr>
              <a:t> data parts</a:t>
            </a:r>
          </a:p>
          <a:p>
            <a:pPr lvl="1" algn="l" rtl="0"/>
            <a:r>
              <a:rPr lang="en-US" dirty="0" smtClean="0">
                <a:cs typeface="Times New Roman" pitchFamily="18" charset="0"/>
              </a:rPr>
              <a:t>Test on the </a:t>
            </a:r>
            <a:r>
              <a:rPr lang="en-US" b="1" i="1" dirty="0" smtClean="0">
                <a:cs typeface="Times New Roman" pitchFamily="18" charset="0"/>
              </a:rPr>
              <a:t>k</a:t>
            </a:r>
            <a:r>
              <a:rPr lang="en-US" dirty="0" smtClean="0">
                <a:cs typeface="Times New Roman" pitchFamily="18" charset="0"/>
              </a:rPr>
              <a:t>-</a:t>
            </a:r>
            <a:r>
              <a:rPr lang="en-US" dirty="0" err="1" smtClean="0">
                <a:cs typeface="Times New Roman" pitchFamily="18" charset="0"/>
              </a:rPr>
              <a:t>th</a:t>
            </a:r>
            <a:r>
              <a:rPr lang="en-US" dirty="0" smtClean="0">
                <a:cs typeface="Times New Roman" pitchFamily="18" charset="0"/>
              </a:rPr>
              <a:t> dataset</a:t>
            </a:r>
          </a:p>
          <a:p>
            <a:pPr algn="l" rtl="0"/>
            <a:r>
              <a:rPr lang="en-US" dirty="0" smtClean="0">
                <a:cs typeface="Times New Roman" pitchFamily="18" charset="0"/>
              </a:rPr>
              <a:t>Average the results over the </a:t>
            </a:r>
            <a:r>
              <a:rPr lang="en-US" b="1" i="1" dirty="0" smtClean="0">
                <a:cs typeface="Times New Roman" pitchFamily="18" charset="0"/>
              </a:rPr>
              <a:t>K</a:t>
            </a:r>
            <a:r>
              <a:rPr lang="en-US" dirty="0" smtClean="0">
                <a:cs typeface="Times New Roman" pitchFamily="18" charset="0"/>
              </a:rPr>
              <a:t> parts</a:t>
            </a:r>
          </a:p>
          <a:p>
            <a:pPr algn="l" rtl="0"/>
            <a:endParaRPr lang="en-US" dirty="0" smtClean="0">
              <a:cs typeface="Times New Roman" pitchFamily="18" charset="0"/>
            </a:endParaRPr>
          </a:p>
        </p:txBody>
      </p:sp>
      <p:grpSp>
        <p:nvGrpSpPr>
          <p:cNvPr id="26628" name="Group 3"/>
          <p:cNvGrpSpPr>
            <a:grpSpLocks/>
          </p:cNvGrpSpPr>
          <p:nvPr/>
        </p:nvGrpSpPr>
        <p:grpSpPr bwMode="auto">
          <a:xfrm>
            <a:off x="2135188" y="2060576"/>
            <a:ext cx="7345362" cy="1152525"/>
            <a:chOff x="1259632" y="2060848"/>
            <a:chExt cx="7200800" cy="864096"/>
          </a:xfrm>
        </p:grpSpPr>
        <p:sp>
          <p:nvSpPr>
            <p:cNvPr id="5" name="Rectangle 4"/>
            <p:cNvSpPr/>
            <p:nvPr/>
          </p:nvSpPr>
          <p:spPr>
            <a:xfrm>
              <a:off x="1259632" y="2060848"/>
              <a:ext cx="1008112" cy="864096"/>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a:t>1</a:t>
              </a:r>
            </a:p>
          </p:txBody>
        </p:sp>
        <p:sp>
          <p:nvSpPr>
            <p:cNvPr id="6" name="Rectangle 5"/>
            <p:cNvSpPr/>
            <p:nvPr/>
          </p:nvSpPr>
          <p:spPr>
            <a:xfrm>
              <a:off x="2267744" y="2060848"/>
              <a:ext cx="1008112" cy="864096"/>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2</a:t>
              </a:r>
            </a:p>
          </p:txBody>
        </p:sp>
        <p:sp>
          <p:nvSpPr>
            <p:cNvPr id="7" name="Rectangle 6"/>
            <p:cNvSpPr/>
            <p:nvPr/>
          </p:nvSpPr>
          <p:spPr>
            <a:xfrm>
              <a:off x="3275856" y="2060848"/>
              <a:ext cx="1008112" cy="864096"/>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a:t>3</a:t>
              </a:r>
            </a:p>
          </p:txBody>
        </p:sp>
        <p:sp>
          <p:nvSpPr>
            <p:cNvPr id="8" name="Rectangle 7"/>
            <p:cNvSpPr/>
            <p:nvPr/>
          </p:nvSpPr>
          <p:spPr>
            <a:xfrm>
              <a:off x="4283439" y="2060848"/>
              <a:ext cx="2160085" cy="864096"/>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b="1" dirty="0"/>
                <a:t>.  .  .  .  .</a:t>
              </a:r>
            </a:p>
          </p:txBody>
        </p:sp>
        <p:sp>
          <p:nvSpPr>
            <p:cNvPr id="9" name="Rectangle 8"/>
            <p:cNvSpPr/>
            <p:nvPr/>
          </p:nvSpPr>
          <p:spPr>
            <a:xfrm>
              <a:off x="7452320" y="2060848"/>
              <a:ext cx="1008112" cy="864096"/>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dirty="0"/>
                <a:t>K</a:t>
              </a:r>
            </a:p>
          </p:txBody>
        </p:sp>
        <p:sp>
          <p:nvSpPr>
            <p:cNvPr id="10" name="Rectangle 9"/>
            <p:cNvSpPr/>
            <p:nvPr/>
          </p:nvSpPr>
          <p:spPr>
            <a:xfrm>
              <a:off x="6444208" y="2060848"/>
              <a:ext cx="1008112" cy="864096"/>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dirty="0"/>
                <a:t>K-1</a:t>
              </a:r>
            </a:p>
          </p:txBody>
        </p:sp>
      </p:grpSp>
    </p:spTree>
    <p:extLst>
      <p:ext uri="{BB962C8B-B14F-4D97-AF65-F5344CB8AC3E}">
        <p14:creationId xmlns:p14="http://schemas.microsoft.com/office/powerpoint/2010/main" val="1846649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a:t>
            </a:r>
            <a:endParaRPr lang="en-US" dirty="0"/>
          </a:p>
        </p:txBody>
      </p:sp>
      <p:sp>
        <p:nvSpPr>
          <p:cNvPr id="3" name="Content Placeholder 2"/>
          <p:cNvSpPr>
            <a:spLocks noGrp="1"/>
          </p:cNvSpPr>
          <p:nvPr>
            <p:ph sz="quarter" idx="1"/>
          </p:nvPr>
        </p:nvSpPr>
        <p:spPr>
          <a:xfrm>
            <a:off x="541867" y="1600201"/>
            <a:ext cx="10679289" cy="4873625"/>
          </a:xfrm>
        </p:spPr>
        <p:txBody>
          <a:bodyPr>
            <a:normAutofit/>
          </a:bodyPr>
          <a:lstStyle/>
          <a:p>
            <a:pPr algn="l" rtl="0"/>
            <a:r>
              <a:rPr lang="en-US" dirty="0" smtClean="0">
                <a:cs typeface="Times New Roman" pitchFamily="18" charset="0"/>
              </a:rPr>
              <a:t>See pages 365-366 in the book</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endParaRPr lang="en-US" dirty="0" smtClean="0">
              <a:cs typeface="Times New Roman" pitchFamily="18" charset="0"/>
            </a:endParaRPr>
          </a:p>
          <a:p>
            <a:pPr algn="l" rtl="0"/>
            <a:r>
              <a:rPr lang="en-US" dirty="0" smtClean="0">
                <a:cs typeface="Times New Roman" pitchFamily="18" charset="0"/>
              </a:rPr>
              <a:t>.632 Bootstrap:</a:t>
            </a:r>
          </a:p>
          <a:p>
            <a:pPr lvl="1" algn="l" rtl="0"/>
            <a:r>
              <a:rPr lang="en-US" dirty="0" smtClean="0">
                <a:cs typeface="Times New Roman" pitchFamily="18" charset="0"/>
              </a:rPr>
              <a:t>Suppose we are given a dataset of </a:t>
            </a:r>
            <a:r>
              <a:rPr lang="en-US" b="1" i="1" dirty="0" smtClean="0">
                <a:cs typeface="Times New Roman" pitchFamily="18" charset="0"/>
              </a:rPr>
              <a:t>d</a:t>
            </a:r>
            <a:r>
              <a:rPr lang="en-US" dirty="0" smtClean="0">
                <a:cs typeface="Times New Roman" pitchFamily="18" charset="0"/>
              </a:rPr>
              <a:t> tuples</a:t>
            </a:r>
          </a:p>
          <a:p>
            <a:pPr lvl="1" algn="l" rtl="0"/>
            <a:r>
              <a:rPr lang="en-US" dirty="0" smtClean="0">
                <a:cs typeface="Times New Roman" pitchFamily="18" charset="0"/>
              </a:rPr>
              <a:t>The dataset is sampled </a:t>
            </a:r>
            <a:r>
              <a:rPr lang="en-US" b="1" i="1" dirty="0" smtClean="0">
                <a:cs typeface="Times New Roman" pitchFamily="18" charset="0"/>
              </a:rPr>
              <a:t>d</a:t>
            </a:r>
            <a:r>
              <a:rPr lang="en-US" dirty="0" smtClean="0">
                <a:cs typeface="Times New Roman" pitchFamily="18" charset="0"/>
              </a:rPr>
              <a:t> times with replacements</a:t>
            </a:r>
            <a:br>
              <a:rPr lang="en-US" dirty="0" smtClean="0">
                <a:cs typeface="Times New Roman" pitchFamily="18" charset="0"/>
              </a:rPr>
            </a:br>
            <a:r>
              <a:rPr lang="en-US" dirty="0" smtClean="0">
                <a:cs typeface="Times New Roman" pitchFamily="18" charset="0"/>
              </a:rPr>
              <a:t>(Some tuples will be sampled more than once, some will not be sampled)</a:t>
            </a:r>
          </a:p>
          <a:p>
            <a:pPr lvl="1" algn="l" rtl="0"/>
            <a:r>
              <a:rPr lang="en-US" dirty="0" smtClean="0">
                <a:cs typeface="Times New Roman" pitchFamily="18" charset="0"/>
              </a:rPr>
              <a:t>The sampled tuples (bootstrap) will form the </a:t>
            </a:r>
            <a:r>
              <a:rPr lang="en-US" b="1" dirty="0" smtClean="0">
                <a:cs typeface="Times New Roman" pitchFamily="18" charset="0"/>
              </a:rPr>
              <a:t>training dataset</a:t>
            </a:r>
          </a:p>
          <a:p>
            <a:pPr lvl="1" algn="l" rtl="0"/>
            <a:r>
              <a:rPr lang="en-US" dirty="0" smtClean="0">
                <a:cs typeface="Times New Roman" pitchFamily="18" charset="0"/>
              </a:rPr>
              <a:t>The un-sampled tuples will form the </a:t>
            </a:r>
            <a:r>
              <a:rPr lang="en-US" b="1" dirty="0" smtClean="0">
                <a:cs typeface="Times New Roman" pitchFamily="18" charset="0"/>
              </a:rPr>
              <a:t>test dataset</a:t>
            </a:r>
            <a:r>
              <a:rPr lang="en-US" dirty="0" smtClean="0">
                <a:cs typeface="Times New Roman" pitchFamily="18" charset="0"/>
              </a:rPr>
              <a:t/>
            </a:r>
            <a:br>
              <a:rPr lang="en-US" dirty="0" smtClean="0">
                <a:cs typeface="Times New Roman" pitchFamily="18" charset="0"/>
              </a:rPr>
            </a:br>
            <a:endParaRPr lang="en-US" dirty="0" smtClean="0">
              <a:cs typeface="Times New Roman" pitchFamily="18" charset="0"/>
            </a:endParaRPr>
          </a:p>
          <a:p>
            <a:pPr lvl="1" algn="l" rtl="0"/>
            <a:r>
              <a:rPr lang="en-US" dirty="0" smtClean="0">
                <a:cs typeface="Times New Roman" pitchFamily="18" charset="0"/>
              </a:rPr>
              <a:t>On average 63.2% will end up in the bootstrap, hence the name</a:t>
            </a:r>
          </a:p>
        </p:txBody>
      </p:sp>
      <p:pic>
        <p:nvPicPr>
          <p:cNvPr id="35842" name="Picture 2" descr="http://www.lanternlegal.com/blog/wp-content/uploads/2009/03/bootstrapping.jpg"/>
          <p:cNvPicPr>
            <a:picLocks noChangeAspect="1" noChangeArrowheads="1"/>
          </p:cNvPicPr>
          <p:nvPr/>
        </p:nvPicPr>
        <p:blipFill>
          <a:blip r:embed="rId3" cstate="print"/>
          <a:srcRect/>
          <a:stretch>
            <a:fillRect/>
          </a:stretch>
        </p:blipFill>
        <p:spPr bwMode="auto">
          <a:xfrm>
            <a:off x="6743701" y="476250"/>
            <a:ext cx="3300413" cy="2520950"/>
          </a:xfrm>
          <a:prstGeom prst="rect">
            <a:avLst/>
          </a:prstGeom>
          <a:noFill/>
          <a:ln w="9525">
            <a:noFill/>
            <a:miter lim="800000"/>
            <a:headEnd/>
            <a:tailEnd/>
          </a:ln>
        </p:spPr>
      </p:pic>
    </p:spTree>
    <p:extLst>
      <p:ext uri="{BB962C8B-B14F-4D97-AF65-F5344CB8AC3E}">
        <p14:creationId xmlns:p14="http://schemas.microsoft.com/office/powerpoint/2010/main" val="23200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additive="base">
                                        <p:cTn id="7" dur="500" fill="hold"/>
                                        <p:tgtEl>
                                          <p:spTgt spid="35842"/>
                                        </p:tgtEl>
                                        <p:attrNameLst>
                                          <p:attrName>ppt_x</p:attrName>
                                        </p:attrNameLst>
                                      </p:cBhvr>
                                      <p:tavLst>
                                        <p:tav tm="0">
                                          <p:val>
                                            <p:strVal val="1+#ppt_w/2"/>
                                          </p:val>
                                        </p:tav>
                                        <p:tav tm="100000">
                                          <p:val>
                                            <p:strVal val="#ppt_x"/>
                                          </p:val>
                                        </p:tav>
                                      </p:tavLst>
                                    </p:anim>
                                    <p:anim calcmode="lin" valueType="num">
                                      <p:cBhvr additive="base">
                                        <p:cTn id="8" dur="500" fill="hold"/>
                                        <p:tgtEl>
                                          <p:spTgt spid="3584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dirty="0"/>
              <a:t>אחוז הדיוק</a:t>
            </a:r>
            <a:endParaRPr lang="en-US" dirty="0"/>
          </a:p>
        </p:txBody>
      </p:sp>
      <p:sp>
        <p:nvSpPr>
          <p:cNvPr id="3" name="Content Placeholder 2"/>
          <p:cNvSpPr>
            <a:spLocks noGrp="1"/>
          </p:cNvSpPr>
          <p:nvPr>
            <p:ph idx="1"/>
          </p:nvPr>
        </p:nvSpPr>
        <p:spPr/>
        <p:txBody>
          <a:bodyPr/>
          <a:lstStyle/>
          <a:p>
            <a:r>
              <a:rPr lang="he-IL" dirty="0"/>
              <a:t>יש להעריך את אחוז הדיוק של:</a:t>
            </a:r>
          </a:p>
          <a:p>
            <a:r>
              <a:rPr lang="he-IL" dirty="0"/>
              <a:t>- </a:t>
            </a:r>
            <a:r>
              <a:rPr lang="he-IL" dirty="0" smtClean="0"/>
              <a:t>המודל</a:t>
            </a:r>
            <a:endParaRPr lang="he-IL" dirty="0"/>
          </a:p>
          <a:p>
            <a:r>
              <a:rPr lang="he-IL" dirty="0"/>
              <a:t>- </a:t>
            </a:r>
            <a:r>
              <a:rPr lang="he-IL" dirty="0" smtClean="0"/>
              <a:t>האימון</a:t>
            </a:r>
            <a:endParaRPr lang="he-IL" dirty="0"/>
          </a:p>
          <a:p>
            <a:r>
              <a:rPr lang="he-IL" dirty="0"/>
              <a:t>- </a:t>
            </a:r>
            <a:r>
              <a:rPr lang="he-IL" dirty="0" smtClean="0"/>
              <a:t>המבחן</a:t>
            </a:r>
            <a:endParaRPr lang="he-IL" dirty="0"/>
          </a:p>
          <a:p>
            <a:r>
              <a:rPr lang="he-IL" dirty="0"/>
              <a:t>אם הדיוק אינו מספק, אזי יש לנקוט את אחת השיטות המצוינות בספר הלימוד, </a:t>
            </a:r>
            <a:r>
              <a:rPr lang="he-IL" dirty="0" smtClean="0"/>
              <a:t>להגדלת </a:t>
            </a:r>
            <a:r>
              <a:rPr lang="he-IL" dirty="0"/>
              <a:t>הדיוק.</a:t>
            </a:r>
            <a:endParaRPr lang="en-US"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1875098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endParaRPr lang="he-IL"/>
          </a:p>
        </p:txBody>
      </p:sp>
      <p:pic>
        <p:nvPicPr>
          <p:cNvPr id="5" name="Picture 4"/>
          <p:cNvPicPr>
            <a:picLocks noChangeAspect="1"/>
          </p:cNvPicPr>
          <p:nvPr/>
        </p:nvPicPr>
        <p:blipFill>
          <a:blip r:embed="rId2"/>
          <a:stretch>
            <a:fillRect/>
          </a:stretch>
        </p:blipFill>
        <p:spPr>
          <a:xfrm>
            <a:off x="1478844" y="444353"/>
            <a:ext cx="9764889" cy="6094559"/>
          </a:xfrm>
          <a:prstGeom prst="rect">
            <a:avLst/>
          </a:prstGeom>
        </p:spPr>
      </p:pic>
    </p:spTree>
    <p:extLst>
      <p:ext uri="{BB962C8B-B14F-4D97-AF65-F5344CB8AC3E}">
        <p14:creationId xmlns:p14="http://schemas.microsoft.com/office/powerpoint/2010/main" val="4649385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endParaRPr lang="he-IL"/>
          </a:p>
        </p:txBody>
      </p:sp>
      <p:pic>
        <p:nvPicPr>
          <p:cNvPr id="5" name="Picture 4"/>
          <p:cNvPicPr>
            <a:picLocks noChangeAspect="1"/>
          </p:cNvPicPr>
          <p:nvPr/>
        </p:nvPicPr>
        <p:blipFill>
          <a:blip r:embed="rId2"/>
          <a:stretch>
            <a:fillRect/>
          </a:stretch>
        </p:blipFill>
        <p:spPr>
          <a:xfrm>
            <a:off x="242887" y="852487"/>
            <a:ext cx="11706225" cy="5153025"/>
          </a:xfrm>
          <a:prstGeom prst="rect">
            <a:avLst/>
          </a:prstGeom>
        </p:spPr>
      </p:pic>
    </p:spTree>
    <p:extLst>
      <p:ext uri="{BB962C8B-B14F-4D97-AF65-F5344CB8AC3E}">
        <p14:creationId xmlns:p14="http://schemas.microsoft.com/office/powerpoint/2010/main" val="25020649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ROC</a:t>
            </a:r>
            <a:endParaRPr lang="en-US" dirty="0"/>
          </a:p>
        </p:txBody>
      </p:sp>
      <p:sp>
        <p:nvSpPr>
          <p:cNvPr id="3" name="Content Placeholder 2"/>
          <p:cNvSpPr>
            <a:spLocks noGrp="1"/>
          </p:cNvSpPr>
          <p:nvPr>
            <p:ph idx="1"/>
          </p:nvPr>
        </p:nvSpPr>
        <p:spPr>
          <a:xfrm>
            <a:off x="-1" y="1825625"/>
            <a:ext cx="11853333" cy="4351338"/>
          </a:xfrm>
        </p:spPr>
        <p:txBody>
          <a:bodyPr>
            <a:normAutofit fontScale="62500" lnSpcReduction="20000"/>
          </a:bodyPr>
          <a:lstStyle/>
          <a:p>
            <a:r>
              <a:rPr lang="he-IL" dirty="0"/>
              <a:t>אחד הכלים החזותיים להשוואת מודלים ומסווגים שונים היא </a:t>
            </a:r>
            <a:r>
              <a:rPr lang="he-IL" b="1" dirty="0" smtClean="0"/>
              <a:t>עקומת </a:t>
            </a:r>
            <a:r>
              <a:rPr lang="en-US" b="1" dirty="0" smtClean="0"/>
              <a:t>ROC</a:t>
            </a:r>
            <a:r>
              <a:rPr lang="he-IL" b="1" dirty="0" smtClean="0"/>
              <a:t>  (</a:t>
            </a:r>
            <a:r>
              <a:rPr lang="en-US" b="1" dirty="0"/>
              <a:t>receiver operating characteristic </a:t>
            </a:r>
            <a:r>
              <a:rPr lang="en-US" b="1" dirty="0" smtClean="0"/>
              <a:t>curve</a:t>
            </a:r>
            <a:r>
              <a:rPr lang="he-IL" b="1" dirty="0" smtClean="0"/>
              <a:t> )</a:t>
            </a:r>
            <a:endParaRPr lang="en-US" b="1" dirty="0" smtClean="0"/>
          </a:p>
          <a:p>
            <a:r>
              <a:rPr lang="he-IL" dirty="0"/>
              <a:t>ב</a:t>
            </a:r>
            <a:r>
              <a:rPr lang="he-IL" dirty="0">
                <a:hlinkClick r:id="rId3" tooltip="סטטיסטיקה"/>
              </a:rPr>
              <a:t>סטטיסטיקה</a:t>
            </a:r>
            <a:r>
              <a:rPr lang="he-IL" dirty="0"/>
              <a:t>, </a:t>
            </a:r>
            <a:r>
              <a:rPr lang="he-IL" b="1" dirty="0"/>
              <a:t>עקומה אופיינית למסווג</a:t>
            </a:r>
            <a:r>
              <a:rPr lang="he-IL" dirty="0"/>
              <a:t>, או </a:t>
            </a:r>
            <a:r>
              <a:rPr lang="he-IL" b="1" dirty="0"/>
              <a:t>עקומת </a:t>
            </a:r>
            <a:r>
              <a:rPr lang="en-US" b="1" dirty="0"/>
              <a:t>ROC</a:t>
            </a:r>
            <a:r>
              <a:rPr lang="en-US" dirty="0"/>
              <a:t>, </a:t>
            </a:r>
            <a:r>
              <a:rPr lang="he-IL" dirty="0"/>
              <a:t>היא גרף המציג את הביצועים של </a:t>
            </a:r>
            <a:r>
              <a:rPr lang="he-IL" dirty="0">
                <a:hlinkClick r:id="rId4" tooltip="מסווג דו-ערכי"/>
              </a:rPr>
              <a:t>מסווג דו-ערכי</a:t>
            </a:r>
            <a:r>
              <a:rPr lang="he-IL" dirty="0"/>
              <a:t>, לאור סף ההחלטה שנקבע לו. העקומה נוצרת על ידי התוויית </a:t>
            </a:r>
            <a:r>
              <a:rPr lang="he-IL" dirty="0">
                <a:hlinkClick r:id="rId5" tooltip="שיעור החיוביים האמיתיים (הדף אינו קיים)"/>
              </a:rPr>
              <a:t>שיעור החיוביים </a:t>
            </a:r>
            <a:r>
              <a:rPr lang="he-IL" dirty="0" err="1">
                <a:hlinkClick r:id="rId5" tooltip="שיעור החיוביים האמיתיים (הדף אינו קיים)"/>
              </a:rPr>
              <a:t>האמיתיים</a:t>
            </a:r>
            <a:r>
              <a:rPr lang="he-IL" dirty="0"/>
              <a:t> (</a:t>
            </a:r>
            <a:r>
              <a:rPr lang="en-US" dirty="0"/>
              <a:t>TPR) </a:t>
            </a:r>
            <a:r>
              <a:rPr lang="he-IL" dirty="0"/>
              <a:t>מול </a:t>
            </a:r>
            <a:r>
              <a:rPr lang="he-IL" dirty="0">
                <a:hlinkClick r:id="rId6" tooltip="שיעור החיוביים הכוזבים (הדף אינו קיים)"/>
              </a:rPr>
              <a:t>שיעור החיוביים הכוזבים</a:t>
            </a:r>
            <a:r>
              <a:rPr lang="he-IL" dirty="0"/>
              <a:t> (</a:t>
            </a:r>
            <a:r>
              <a:rPr lang="en-US" dirty="0"/>
              <a:t>FPR) </a:t>
            </a:r>
            <a:r>
              <a:rPr lang="he-IL" dirty="0"/>
              <a:t>תחת ספי קבלה שונים. שיעור החיוביים </a:t>
            </a:r>
            <a:r>
              <a:rPr lang="he-IL" dirty="0" err="1"/>
              <a:t>האמיתיים</a:t>
            </a:r>
            <a:r>
              <a:rPr lang="he-IL" dirty="0"/>
              <a:t> ידוע גם כ</a:t>
            </a:r>
            <a:r>
              <a:rPr lang="he-IL" dirty="0">
                <a:hlinkClick r:id="rId7" tooltip="רגישות (מדד)"/>
              </a:rPr>
              <a:t>רגישות</a:t>
            </a:r>
            <a:r>
              <a:rPr lang="he-IL" dirty="0"/>
              <a:t> או </a:t>
            </a:r>
            <a:r>
              <a:rPr lang="he-IL" dirty="0">
                <a:hlinkClick r:id="rId8" tooltip="דיוק וכיסוי (הדף אינו קיים)"/>
              </a:rPr>
              <a:t>כיסוי</a:t>
            </a:r>
            <a:r>
              <a:rPr lang="he-IL" dirty="0"/>
              <a:t> ב</a:t>
            </a:r>
            <a:r>
              <a:rPr lang="he-IL" dirty="0">
                <a:hlinkClick r:id="rId9" tooltip="למידת מכונה"/>
              </a:rPr>
              <a:t>למידת מכונה</a:t>
            </a:r>
            <a:r>
              <a:rPr lang="he-IL" dirty="0"/>
              <a:t>. שיעור החיוביים הכוזבים ידוע גם כ</a:t>
            </a:r>
            <a:r>
              <a:rPr lang="he-IL" dirty="0">
                <a:hlinkClick r:id="rId10" tooltip="דלף (הדף אינו קיים)"/>
              </a:rPr>
              <a:t>דלף</a:t>
            </a:r>
            <a:r>
              <a:rPr lang="he-IL" dirty="0"/>
              <a:t> וניתן לחשב אותו כ־1 פחות ה</a:t>
            </a:r>
            <a:r>
              <a:rPr lang="he-IL" dirty="0">
                <a:hlinkClick r:id="rId11" tooltip="סגוליות"/>
              </a:rPr>
              <a:t>סגוליות</a:t>
            </a:r>
            <a:r>
              <a:rPr lang="he-IL" dirty="0"/>
              <a:t>. עקומת </a:t>
            </a:r>
            <a:r>
              <a:rPr lang="en-US" dirty="0"/>
              <a:t>ROC </a:t>
            </a:r>
            <a:r>
              <a:rPr lang="he-IL" dirty="0"/>
              <a:t>היא, אם כן, הרגישות כפונקציה של הדלף. באופן כללי, אם התפלגות ההסתברות ידועה הן לפגיעה והן לאזעקת שווא, ניתן לייצר את עקומת </a:t>
            </a:r>
            <a:r>
              <a:rPr lang="en-US" dirty="0"/>
              <a:t>ROC </a:t>
            </a:r>
            <a:r>
              <a:rPr lang="he-IL" dirty="0"/>
              <a:t>על ידי התוויית </a:t>
            </a:r>
            <a:r>
              <a:rPr lang="he-IL" dirty="0">
                <a:hlinkClick r:id="rId12" tooltip="פונקציית הצטברות"/>
              </a:rPr>
              <a:t>פונקציית ההצטברות</a:t>
            </a:r>
            <a:r>
              <a:rPr lang="he-IL" dirty="0"/>
              <a:t> של הסתברות הפגיעות ציר ה־</a:t>
            </a:r>
            <a:r>
              <a:rPr lang="en-US" dirty="0"/>
              <a:t>y </a:t>
            </a:r>
            <a:r>
              <a:rPr lang="he-IL" dirty="0"/>
              <a:t>לעומת פונקציית ההצטברות של ההסתברות לאזעקת שווא בציר ה־</a:t>
            </a:r>
            <a:r>
              <a:rPr lang="en-US" dirty="0"/>
              <a:t>x.</a:t>
            </a:r>
          </a:p>
          <a:p>
            <a:r>
              <a:rPr lang="he-IL" dirty="0"/>
              <a:t>ניתוח </a:t>
            </a:r>
            <a:r>
              <a:rPr lang="en-US" dirty="0"/>
              <a:t>ROC </a:t>
            </a:r>
            <a:r>
              <a:rPr lang="he-IL" dirty="0"/>
              <a:t>מספק כלים לבחירת מבחן (או מסווג) אופטימלי, בטרם מתחשבים בהקשר העלות של כל אחת מסוגי הטעויות או בהתפלגות הפרטים בין הקבוצות. ניתוח </a:t>
            </a:r>
            <a:r>
              <a:rPr lang="en-US" dirty="0"/>
              <a:t>ROC </a:t>
            </a:r>
            <a:r>
              <a:rPr lang="he-IL" dirty="0"/>
              <a:t>קשור באופן ישיר וטבעי לניתוח עלות/תועלת של </a:t>
            </a:r>
            <a:r>
              <a:rPr lang="he-IL" dirty="0">
                <a:hlinkClick r:id="rId13" tooltip="קבלת החלטות"/>
              </a:rPr>
              <a:t>קבלת החלטות</a:t>
            </a:r>
            <a:r>
              <a:rPr lang="he-IL" dirty="0"/>
              <a:t>.</a:t>
            </a:r>
          </a:p>
          <a:p>
            <a:r>
              <a:rPr lang="he-IL" dirty="0"/>
              <a:t>עקומת </a:t>
            </a:r>
            <a:r>
              <a:rPr lang="en-US" dirty="0"/>
              <a:t>ROC </a:t>
            </a:r>
            <a:r>
              <a:rPr lang="he-IL" dirty="0"/>
              <a:t>פותחה לראשונה על ידי מהנדסי חשמל ורדאר במהלך מלחמת העולם השנייה, על מנת לשפר את הזיהוי של כלי האויב. לאחר זמן לא רב, הרעיון אומץ בתחום ה</a:t>
            </a:r>
            <a:r>
              <a:rPr lang="he-IL" dirty="0">
                <a:hlinkClick r:id="rId14" tooltip="פסיכולוגיה"/>
              </a:rPr>
              <a:t>פסיכולוגיה</a:t>
            </a:r>
            <a:r>
              <a:rPr lang="he-IL" dirty="0"/>
              <a:t>, כדי להסביר זיהוי של גירויים על ידי החושים. מאז, ניתוח </a:t>
            </a:r>
            <a:r>
              <a:rPr lang="en-US" dirty="0"/>
              <a:t>ROC </a:t>
            </a:r>
            <a:r>
              <a:rPr lang="he-IL" dirty="0"/>
              <a:t>הופעל במגוון תחומים, ביניהם </a:t>
            </a:r>
            <a:r>
              <a:rPr lang="he-IL" dirty="0" err="1">
                <a:hlinkClick r:id="rId15" tooltip="רפואה"/>
              </a:rPr>
              <a:t>רפואה</a:t>
            </a:r>
            <a:r>
              <a:rPr lang="he-IL" dirty="0" err="1"/>
              <a:t>,</a:t>
            </a:r>
            <a:r>
              <a:rPr lang="he-IL" dirty="0" err="1">
                <a:hlinkClick r:id="rId16" tooltip="רדיולוגיה"/>
              </a:rPr>
              <a:t>רדיולוגיה</a:t>
            </a:r>
            <a:r>
              <a:rPr lang="he-IL" dirty="0"/>
              <a:t>, </a:t>
            </a:r>
            <a:r>
              <a:rPr lang="he-IL" dirty="0">
                <a:hlinkClick r:id="rId17" tooltip="ביומטריה"/>
              </a:rPr>
              <a:t>ביומטריה</a:t>
            </a:r>
            <a:r>
              <a:rPr lang="he-IL" dirty="0"/>
              <a:t> ועוד. בעת האחרונה גובר השימוש בניתוח זה בתחום </a:t>
            </a:r>
            <a:r>
              <a:rPr lang="he-IL" dirty="0">
                <a:hlinkClick r:id="rId9" tooltip="למידת מכונה"/>
              </a:rPr>
              <a:t>למידת המכונה</a:t>
            </a:r>
            <a:r>
              <a:rPr lang="he-IL" dirty="0"/>
              <a:t> וכריית המידע.</a:t>
            </a:r>
          </a:p>
          <a:p>
            <a:r>
              <a:rPr lang="he-IL" dirty="0"/>
              <a:t/>
            </a:r>
            <a:br>
              <a:rPr lang="he-IL" dirty="0"/>
            </a:br>
            <a:endParaRPr lang="he-IL" b="1" dirty="0"/>
          </a:p>
        </p:txBody>
      </p:sp>
      <p:sp>
        <p:nvSpPr>
          <p:cNvPr id="4" name="Footer Placeholder 3"/>
          <p:cNvSpPr>
            <a:spLocks noGrp="1"/>
          </p:cNvSpPr>
          <p:nvPr>
            <p:ph type="ftr" sz="quarter" idx="11"/>
          </p:nvPr>
        </p:nvSpPr>
        <p:spPr/>
        <p:txBody>
          <a:bodyPr/>
          <a:lstStyle/>
          <a:p>
            <a:endParaRPr lang="he-IL"/>
          </a:p>
        </p:txBody>
      </p:sp>
      <p:sp>
        <p:nvSpPr>
          <p:cNvPr id="5" name="Rectangle 4"/>
          <p:cNvSpPr/>
          <p:nvPr/>
        </p:nvSpPr>
        <p:spPr>
          <a:xfrm>
            <a:off x="632177" y="5134801"/>
            <a:ext cx="8929511"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he-IL" dirty="0"/>
              <a:t/>
            </a:r>
            <a:br>
              <a:rPr lang="he-IL" dirty="0"/>
            </a:br>
            <a:r>
              <a:rPr lang="en-US" dirty="0"/>
              <a:t>https://he.wikipedia.org/wiki/%D7%A2%D7%A7%D7%95%D7%9E%D7%AA_ROC</a:t>
            </a:r>
          </a:p>
        </p:txBody>
      </p:sp>
    </p:spTree>
    <p:extLst>
      <p:ext uri="{BB962C8B-B14F-4D97-AF65-F5344CB8AC3E}">
        <p14:creationId xmlns:p14="http://schemas.microsoft.com/office/powerpoint/2010/main" val="34565184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ROC- </a:t>
            </a:r>
            <a:br>
              <a:rPr lang="en-US" dirty="0" smtClean="0"/>
            </a:br>
            <a:r>
              <a:rPr lang="en-US" dirty="0" smtClean="0"/>
              <a:t>Receiver Operating Characteristics</a:t>
            </a:r>
            <a:endParaRPr lang="en-US" dirty="0"/>
          </a:p>
        </p:txBody>
      </p:sp>
      <p:sp>
        <p:nvSpPr>
          <p:cNvPr id="33795" name="Content Placeholder 2"/>
          <p:cNvSpPr>
            <a:spLocks noGrp="1"/>
          </p:cNvSpPr>
          <p:nvPr>
            <p:ph sz="quarter" idx="1"/>
          </p:nvPr>
        </p:nvSpPr>
        <p:spPr>
          <a:xfrm>
            <a:off x="90311" y="1600201"/>
            <a:ext cx="11819467" cy="4873625"/>
          </a:xfrm>
        </p:spPr>
        <p:txBody>
          <a:bodyPr/>
          <a:lstStyle/>
          <a:p>
            <a:pPr algn="l" rtl="0"/>
            <a:r>
              <a:rPr lang="en-US" sz="1800" dirty="0">
                <a:cs typeface="Times New Roman" pitchFamily="18" charset="0"/>
              </a:rPr>
              <a:t> </a:t>
            </a:r>
            <a:r>
              <a:rPr lang="en-US" sz="1800" b="1" dirty="0">
                <a:cs typeface="Times New Roman" pitchFamily="18" charset="0"/>
              </a:rPr>
              <a:t>ROC curve</a:t>
            </a:r>
            <a:r>
              <a:rPr lang="en-US" sz="1800" dirty="0">
                <a:cs typeface="Times New Roman" pitchFamily="18" charset="0"/>
              </a:rPr>
              <a:t>, is a </a:t>
            </a:r>
            <a:r>
              <a:rPr lang="en-US" sz="1800" dirty="0">
                <a:cs typeface="Times New Roman" pitchFamily="18" charset="0"/>
                <a:hlinkClick r:id="rId2" tooltip="Graph of a function"/>
              </a:rPr>
              <a:t>graphical</a:t>
            </a:r>
            <a:r>
              <a:rPr lang="en-US" sz="1800" dirty="0">
                <a:cs typeface="Times New Roman" pitchFamily="18" charset="0"/>
              </a:rPr>
              <a:t> plot of the </a:t>
            </a:r>
            <a:r>
              <a:rPr lang="en-US" sz="1800" dirty="0">
                <a:cs typeface="Times New Roman" pitchFamily="18" charset="0"/>
                <a:hlinkClick r:id="rId3" tooltip="Sensitivity (tests)"/>
              </a:rPr>
              <a:t>sensitivity</a:t>
            </a:r>
            <a:r>
              <a:rPr lang="en-US" sz="1800" dirty="0">
                <a:cs typeface="Times New Roman" pitchFamily="18" charset="0"/>
              </a:rPr>
              <a:t>, or true positive rate, vs. false positive rate (1 − </a:t>
            </a:r>
            <a:r>
              <a:rPr lang="en-US" sz="1800" dirty="0">
                <a:cs typeface="Times New Roman" pitchFamily="18" charset="0"/>
                <a:hlinkClick r:id="rId4" tooltip="Specificity (tests)"/>
              </a:rPr>
              <a:t>specificity</a:t>
            </a:r>
            <a:r>
              <a:rPr lang="en-US" sz="1800" dirty="0">
                <a:cs typeface="Times New Roman" pitchFamily="18" charset="0"/>
              </a:rPr>
              <a:t> or 1 − true negative rate), for a </a:t>
            </a:r>
            <a:r>
              <a:rPr lang="en-US" sz="1800" dirty="0">
                <a:cs typeface="Times New Roman" pitchFamily="18" charset="0"/>
                <a:hlinkClick r:id="rId5" tooltip="Binary classifier"/>
              </a:rPr>
              <a:t>binary classifier</a:t>
            </a:r>
            <a:r>
              <a:rPr lang="en-US" sz="1800" dirty="0">
                <a:cs typeface="Times New Roman" pitchFamily="18" charset="0"/>
              </a:rPr>
              <a:t> system as its discrimination threshold is varied.</a:t>
            </a:r>
          </a:p>
        </p:txBody>
      </p:sp>
      <p:sp>
        <p:nvSpPr>
          <p:cNvPr id="33796" name="TextBox 3"/>
          <p:cNvSpPr txBox="1">
            <a:spLocks noChangeArrowheads="1"/>
          </p:cNvSpPr>
          <p:nvPr/>
        </p:nvSpPr>
        <p:spPr bwMode="auto">
          <a:xfrm>
            <a:off x="1992314" y="6381751"/>
            <a:ext cx="7272337" cy="276225"/>
          </a:xfrm>
          <a:prstGeom prst="rect">
            <a:avLst/>
          </a:prstGeom>
          <a:noFill/>
          <a:ln w="9525">
            <a:noFill/>
            <a:miter lim="800000"/>
            <a:headEnd/>
            <a:tailEnd/>
          </a:ln>
        </p:spPr>
        <p:txBody>
          <a:bodyPr>
            <a:spAutoFit/>
          </a:bodyPr>
          <a:lstStyle/>
          <a:p>
            <a:r>
              <a:rPr lang="en-US" sz="1200"/>
              <a:t>Taken from Wikipedia</a:t>
            </a:r>
          </a:p>
        </p:txBody>
      </p:sp>
      <p:pic>
        <p:nvPicPr>
          <p:cNvPr id="33797" name="Picture 4" descr="http://download.oracle.com/docs/cd/B19306_01/datamine.102/b14339/img/roc3.gif"/>
          <p:cNvPicPr>
            <a:picLocks noChangeAspect="1" noChangeArrowheads="1"/>
          </p:cNvPicPr>
          <p:nvPr/>
        </p:nvPicPr>
        <p:blipFill>
          <a:blip r:embed="rId6" cstate="print"/>
          <a:srcRect/>
          <a:stretch>
            <a:fillRect/>
          </a:stretch>
        </p:blipFill>
        <p:spPr bwMode="auto">
          <a:xfrm>
            <a:off x="4151314" y="2852739"/>
            <a:ext cx="4321175" cy="3684587"/>
          </a:xfrm>
          <a:prstGeom prst="rect">
            <a:avLst/>
          </a:prstGeom>
          <a:noFill/>
          <a:ln w="9525">
            <a:noFill/>
            <a:miter lim="800000"/>
            <a:headEnd/>
            <a:tailEnd/>
          </a:ln>
        </p:spPr>
      </p:pic>
      <p:sp>
        <p:nvSpPr>
          <p:cNvPr id="33798" name="TextBox 10"/>
          <p:cNvSpPr txBox="1">
            <a:spLocks noChangeArrowheads="1"/>
          </p:cNvSpPr>
          <p:nvPr/>
        </p:nvSpPr>
        <p:spPr bwMode="auto">
          <a:xfrm rot="-5400000">
            <a:off x="2824957" y="3964782"/>
            <a:ext cx="2303463" cy="368300"/>
          </a:xfrm>
          <a:prstGeom prst="rect">
            <a:avLst/>
          </a:prstGeom>
          <a:noFill/>
          <a:ln w="9525">
            <a:noFill/>
            <a:miter lim="800000"/>
            <a:headEnd/>
            <a:tailEnd/>
          </a:ln>
        </p:spPr>
        <p:txBody>
          <a:bodyPr>
            <a:spAutoFit/>
          </a:bodyPr>
          <a:lstStyle/>
          <a:p>
            <a:r>
              <a:rPr lang="en-US" b="1"/>
              <a:t>Sensitivity</a:t>
            </a:r>
          </a:p>
        </p:txBody>
      </p:sp>
      <p:sp>
        <p:nvSpPr>
          <p:cNvPr id="33799" name="TextBox 11"/>
          <p:cNvSpPr txBox="1">
            <a:spLocks noChangeArrowheads="1"/>
          </p:cNvSpPr>
          <p:nvPr/>
        </p:nvSpPr>
        <p:spPr bwMode="auto">
          <a:xfrm>
            <a:off x="5735638" y="6488114"/>
            <a:ext cx="2303462" cy="369887"/>
          </a:xfrm>
          <a:prstGeom prst="rect">
            <a:avLst/>
          </a:prstGeom>
          <a:noFill/>
          <a:ln w="9525">
            <a:noFill/>
            <a:miter lim="800000"/>
            <a:headEnd/>
            <a:tailEnd/>
          </a:ln>
        </p:spPr>
        <p:txBody>
          <a:bodyPr>
            <a:spAutoFit/>
          </a:bodyPr>
          <a:lstStyle/>
          <a:p>
            <a:r>
              <a:rPr lang="en-US" b="1"/>
              <a:t>False Positive</a:t>
            </a:r>
          </a:p>
        </p:txBody>
      </p:sp>
    </p:spTree>
    <p:extLst>
      <p:ext uri="{BB962C8B-B14F-4D97-AF65-F5344CB8AC3E}">
        <p14:creationId xmlns:p14="http://schemas.microsoft.com/office/powerpoint/2010/main" val="200454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32911" cy="1325563"/>
          </a:xfrm>
        </p:spPr>
        <p:txBody>
          <a:bodyPr>
            <a:normAutofit/>
          </a:bodyPr>
          <a:lstStyle/>
          <a:p>
            <a:pPr>
              <a:defRPr/>
            </a:pPr>
            <a:r>
              <a:rPr lang="en-US" dirty="0" smtClean="0"/>
              <a:t>AUC- Area Under The Curve</a:t>
            </a:r>
            <a:endParaRPr lang="en-US" dirty="0"/>
          </a:p>
        </p:txBody>
      </p:sp>
      <p:sp>
        <p:nvSpPr>
          <p:cNvPr id="34819" name="Content Placeholder 2"/>
          <p:cNvSpPr>
            <a:spLocks noGrp="1"/>
          </p:cNvSpPr>
          <p:nvPr>
            <p:ph sz="quarter" idx="1"/>
          </p:nvPr>
        </p:nvSpPr>
        <p:spPr>
          <a:xfrm>
            <a:off x="1981200" y="1600201"/>
            <a:ext cx="7467600" cy="4873625"/>
          </a:xfrm>
        </p:spPr>
        <p:txBody>
          <a:bodyPr/>
          <a:lstStyle/>
          <a:p>
            <a:pPr algn="l" rtl="0"/>
            <a:r>
              <a:rPr lang="en-US" sz="1800" dirty="0">
                <a:cs typeface="Times New Roman" pitchFamily="18" charset="0"/>
              </a:rPr>
              <a:t>The Area Under The Curve is a common measure used to compare between different classifiers. </a:t>
            </a:r>
          </a:p>
        </p:txBody>
      </p:sp>
      <p:pic>
        <p:nvPicPr>
          <p:cNvPr id="34820" name="Picture 2" descr="http://www.iph.ufrgs.br/corpodocente/marques/cd/multivar/images/roc.gif"/>
          <p:cNvPicPr>
            <a:picLocks noChangeAspect="1" noChangeArrowheads="1"/>
          </p:cNvPicPr>
          <p:nvPr/>
        </p:nvPicPr>
        <p:blipFill>
          <a:blip r:embed="rId2" cstate="print"/>
          <a:srcRect/>
          <a:stretch>
            <a:fillRect/>
          </a:stretch>
        </p:blipFill>
        <p:spPr bwMode="auto">
          <a:xfrm>
            <a:off x="3287714" y="2636839"/>
            <a:ext cx="5127625" cy="3887787"/>
          </a:xfrm>
          <a:prstGeom prst="rect">
            <a:avLst/>
          </a:prstGeom>
          <a:ln>
            <a:headEnd/>
            <a:tailEnd/>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84305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he-IL" dirty="0" smtClean="0"/>
              <a:t>מבט מלמעלה – </a:t>
            </a:r>
            <a:r>
              <a:rPr lang="he-IL" dirty="0"/>
              <a:t>סוגי למידה שונים</a:t>
            </a:r>
          </a:p>
        </p:txBody>
      </p:sp>
      <p:sp>
        <p:nvSpPr>
          <p:cNvPr id="2" name="Footer Placeholder 1"/>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10765043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he-IL" dirty="0" smtClean="0"/>
              <a:t>חלק שני – </a:t>
            </a:r>
            <a:r>
              <a:rPr lang="he-IL" dirty="0" smtClean="0">
                <a:latin typeface="Calibri" pitchFamily="34" charset="0"/>
                <a:cs typeface="Times New Roman" pitchFamily="18" charset="0"/>
              </a:rPr>
              <a:t>סיווג</a:t>
            </a:r>
            <a:endParaRPr lang="he-IL" dirty="0"/>
          </a:p>
        </p:txBody>
      </p:sp>
      <p:sp>
        <p:nvSpPr>
          <p:cNvPr id="5" name="Text Placeholder 4"/>
          <p:cNvSpPr>
            <a:spLocks noGrp="1"/>
          </p:cNvSpPr>
          <p:nvPr>
            <p:ph type="body" sz="half" idx="2"/>
          </p:nvPr>
        </p:nvSpPr>
        <p:spPr/>
        <p:txBody>
          <a:bodyPr/>
          <a:lstStyle/>
          <a:p>
            <a:r>
              <a:rPr lang="he-IL" dirty="0" smtClean="0"/>
              <a:t>סוגי סיווגים וסיווג לדוגמא</a:t>
            </a:r>
            <a:endParaRPr lang="he-IL" dirty="0"/>
          </a:p>
        </p:txBody>
      </p:sp>
      <p:sp>
        <p:nvSpPr>
          <p:cNvPr id="2" name="Footer Placeholder 1"/>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28356258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he-IL" b="1" dirty="0"/>
              <a:t>דוגמה</a:t>
            </a:r>
            <a:endParaRPr lang="en-US" dirty="0"/>
          </a:p>
        </p:txBody>
      </p:sp>
      <p:sp>
        <p:nvSpPr>
          <p:cNvPr id="6" name="Content Placeholder 5"/>
          <p:cNvSpPr>
            <a:spLocks noGrp="1"/>
          </p:cNvSpPr>
          <p:nvPr>
            <p:ph idx="1"/>
          </p:nvPr>
        </p:nvSpPr>
        <p:spPr/>
        <p:txBody>
          <a:bodyPr/>
          <a:lstStyle/>
          <a:p>
            <a:r>
              <a:rPr lang="he-IL" dirty="0" smtClean="0"/>
              <a:t>מחלקת </a:t>
            </a:r>
            <a:r>
              <a:rPr lang="he-IL" dirty="0"/>
              <a:t>ההערכה באוניברסיטה הפתוחה החליטה לבחון האם ניתן לנבא הצלחה או </a:t>
            </a:r>
            <a:r>
              <a:rPr lang="he-IL" dirty="0" smtClean="0"/>
              <a:t>כישלון של </a:t>
            </a:r>
            <a:r>
              <a:rPr lang="he-IL" dirty="0"/>
              <a:t>סטודנט בקורס כריית מידע על בסיס הנתונים הבאים: </a:t>
            </a:r>
            <a:endParaRPr lang="he-IL" dirty="0" smtClean="0"/>
          </a:p>
          <a:p>
            <a:pPr lvl="1"/>
            <a:r>
              <a:rPr lang="he-IL" dirty="0" smtClean="0"/>
              <a:t>מסלול </a:t>
            </a:r>
            <a:r>
              <a:rPr lang="he-IL" dirty="0"/>
              <a:t>לימודים </a:t>
            </a:r>
            <a:endParaRPr lang="he-IL" dirty="0" smtClean="0"/>
          </a:p>
          <a:p>
            <a:pPr lvl="1"/>
            <a:r>
              <a:rPr lang="he-IL" dirty="0" smtClean="0"/>
              <a:t>ציון </a:t>
            </a:r>
            <a:r>
              <a:rPr lang="he-IL" dirty="0"/>
              <a:t>משוקלל </a:t>
            </a:r>
            <a:r>
              <a:rPr lang="he-IL" dirty="0" smtClean="0"/>
              <a:t>של קורסי </a:t>
            </a:r>
            <a:r>
              <a:rPr lang="he-IL" dirty="0"/>
              <a:t>הקדם הנדרשים ללימוד הקורס </a:t>
            </a:r>
            <a:r>
              <a:rPr lang="he-IL" dirty="0" smtClean="0"/>
              <a:t> "</a:t>
            </a:r>
            <a:r>
              <a:rPr lang="he-IL" dirty="0"/>
              <a:t>כריית מידע</a:t>
            </a:r>
            <a:r>
              <a:rPr lang="he-IL" dirty="0" smtClean="0"/>
              <a:t>" -  ("</a:t>
            </a:r>
            <a:r>
              <a:rPr lang="he-IL" dirty="0"/>
              <a:t>הסתברות לתלמידי מדעי </a:t>
            </a:r>
            <a:r>
              <a:rPr lang="he-IL" dirty="0" err="1"/>
              <a:t>המחשב</a:t>
            </a:r>
            <a:r>
              <a:rPr lang="he-IL" dirty="0" err="1" smtClean="0"/>
              <a:t>","</a:t>
            </a:r>
            <a:r>
              <a:rPr lang="he-IL" dirty="0" err="1"/>
              <a:t>מבני</a:t>
            </a:r>
            <a:r>
              <a:rPr lang="he-IL" dirty="0"/>
              <a:t> נתונים" ו"מבוא לאלגוריתמים</a:t>
            </a:r>
            <a:r>
              <a:rPr lang="he-IL" dirty="0" smtClean="0"/>
              <a:t>") ,</a:t>
            </a:r>
            <a:endParaRPr lang="en-US"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16036447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b="1" dirty="0"/>
              <a:t>דוגמה</a:t>
            </a:r>
            <a:endParaRPr lang="en-US" dirty="0"/>
          </a:p>
        </p:txBody>
      </p:sp>
      <p:sp>
        <p:nvSpPr>
          <p:cNvPr id="3" name="Content Placeholder 2"/>
          <p:cNvSpPr>
            <a:spLocks noGrp="1"/>
          </p:cNvSpPr>
          <p:nvPr>
            <p:ph idx="1"/>
          </p:nvPr>
        </p:nvSpPr>
        <p:spPr>
          <a:xfrm>
            <a:off x="1120000" y="1825625"/>
            <a:ext cx="10417244" cy="4351338"/>
          </a:xfrm>
        </p:spPr>
        <p:txBody>
          <a:bodyPr/>
          <a:lstStyle/>
          <a:p>
            <a:r>
              <a:rPr lang="he-IL" dirty="0"/>
              <a:t>בשלב הראשון נבנה </a:t>
            </a:r>
            <a:r>
              <a:rPr lang="he-IL" b="1" dirty="0"/>
              <a:t>בסיס הנתונים </a:t>
            </a:r>
            <a:r>
              <a:rPr lang="he-IL" dirty="0"/>
              <a:t>ובוצע </a:t>
            </a:r>
            <a:r>
              <a:rPr lang="he-IL" b="1" dirty="0"/>
              <a:t>עיבוד </a:t>
            </a:r>
            <a:r>
              <a:rPr lang="he-IL" b="1" dirty="0" smtClean="0"/>
              <a:t>מקדים (</a:t>
            </a:r>
            <a:r>
              <a:rPr lang="en-US" dirty="0" smtClean="0"/>
              <a:t>Preprocessing</a:t>
            </a:r>
            <a:r>
              <a:rPr lang="he-IL" dirty="0" smtClean="0"/>
              <a:t> )</a:t>
            </a:r>
            <a:endParaRPr lang="en-US" dirty="0"/>
          </a:p>
        </p:txBody>
      </p:sp>
      <p:sp>
        <p:nvSpPr>
          <p:cNvPr id="4" name="Footer Placeholder 3"/>
          <p:cNvSpPr>
            <a:spLocks noGrp="1"/>
          </p:cNvSpPr>
          <p:nvPr>
            <p:ph type="ftr" sz="quarter" idx="11"/>
          </p:nvPr>
        </p:nvSpPr>
        <p:spPr/>
        <p:txBody>
          <a:bodyPr/>
          <a:lstStyle/>
          <a:p>
            <a:endParaRPr lang="he-IL"/>
          </a:p>
        </p:txBody>
      </p:sp>
      <p:pic>
        <p:nvPicPr>
          <p:cNvPr id="409602" name="Picture 2" descr="Image result for data preprocessing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155301">
            <a:off x="3802711" y="2705839"/>
            <a:ext cx="2176596" cy="21765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3678735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b="1" dirty="0"/>
              <a:t>דוגמה</a:t>
            </a:r>
            <a:endParaRPr lang="en-US" dirty="0"/>
          </a:p>
        </p:txBody>
      </p:sp>
      <p:sp>
        <p:nvSpPr>
          <p:cNvPr id="3" name="Content Placeholder 2"/>
          <p:cNvSpPr>
            <a:spLocks noGrp="1"/>
          </p:cNvSpPr>
          <p:nvPr>
            <p:ph idx="1"/>
          </p:nvPr>
        </p:nvSpPr>
        <p:spPr>
          <a:xfrm>
            <a:off x="643467" y="1825625"/>
            <a:ext cx="11311465" cy="4351338"/>
          </a:xfrm>
        </p:spPr>
        <p:txBody>
          <a:bodyPr/>
          <a:lstStyle/>
          <a:p>
            <a:r>
              <a:rPr lang="he-IL" dirty="0"/>
              <a:t>בשלב השני, חולקו הנתונים ל</a:t>
            </a:r>
            <a:r>
              <a:rPr lang="he-IL" b="1" dirty="0"/>
              <a:t>נתוני אימון </a:t>
            </a:r>
            <a:r>
              <a:rPr lang="he-IL" dirty="0" smtClean="0"/>
              <a:t>(</a:t>
            </a:r>
            <a:r>
              <a:rPr lang="en-US" dirty="0"/>
              <a:t>Training Test</a:t>
            </a:r>
            <a:r>
              <a:rPr lang="he-IL" dirty="0" smtClean="0"/>
              <a:t>) </a:t>
            </a:r>
            <a:r>
              <a:rPr lang="he-IL" b="1" dirty="0" smtClean="0"/>
              <a:t>נתוני </a:t>
            </a:r>
            <a:r>
              <a:rPr lang="he-IL" b="1" dirty="0"/>
              <a:t>מבחן </a:t>
            </a:r>
            <a:r>
              <a:rPr lang="he-IL" dirty="0" smtClean="0"/>
              <a:t> </a:t>
            </a:r>
            <a:r>
              <a:rPr lang="en-US" dirty="0" smtClean="0"/>
              <a:t>Test Set)</a:t>
            </a:r>
            <a:r>
              <a:rPr lang="he-IL" dirty="0" smtClean="0"/>
              <a:t> )ו</a:t>
            </a:r>
            <a:r>
              <a:rPr lang="he-IL" b="1" dirty="0" smtClean="0"/>
              <a:t>קבוצת </a:t>
            </a:r>
            <a:r>
              <a:rPr lang="he-IL" b="1" dirty="0"/>
              <a:t>דירוג </a:t>
            </a:r>
            <a:r>
              <a:rPr lang="he-IL" dirty="0"/>
              <a:t>(</a:t>
            </a:r>
            <a:r>
              <a:rPr lang="en-US" dirty="0"/>
              <a:t>Score </a:t>
            </a:r>
            <a:r>
              <a:rPr lang="en-US" dirty="0" smtClean="0"/>
              <a:t>Set</a:t>
            </a:r>
            <a:r>
              <a:rPr lang="he-IL" dirty="0"/>
              <a:t>)</a:t>
            </a:r>
            <a:endParaRPr lang="en-US" dirty="0"/>
          </a:p>
        </p:txBody>
      </p:sp>
      <p:sp>
        <p:nvSpPr>
          <p:cNvPr id="4" name="Footer Placeholder 3"/>
          <p:cNvSpPr>
            <a:spLocks noGrp="1"/>
          </p:cNvSpPr>
          <p:nvPr>
            <p:ph type="ftr" sz="quarter" idx="11"/>
          </p:nvPr>
        </p:nvSpPr>
        <p:spPr/>
        <p:txBody>
          <a:bodyPr/>
          <a:lstStyle/>
          <a:p>
            <a:endParaRPr lang="he-IL"/>
          </a:p>
        </p:txBody>
      </p:sp>
      <p:pic>
        <p:nvPicPr>
          <p:cNvPr id="5" name="Picture 4"/>
          <p:cNvPicPr>
            <a:picLocks noChangeAspect="1"/>
          </p:cNvPicPr>
          <p:nvPr/>
        </p:nvPicPr>
        <p:blipFill>
          <a:blip r:embed="rId2"/>
          <a:stretch>
            <a:fillRect/>
          </a:stretch>
        </p:blipFill>
        <p:spPr>
          <a:xfrm>
            <a:off x="2023269" y="2754126"/>
            <a:ext cx="7956110" cy="4008474"/>
          </a:xfrm>
          <a:prstGeom prst="rect">
            <a:avLst/>
          </a:prstGeom>
        </p:spPr>
      </p:pic>
    </p:spTree>
    <p:extLst>
      <p:ext uri="{BB962C8B-B14F-4D97-AF65-F5344CB8AC3E}">
        <p14:creationId xmlns:p14="http://schemas.microsoft.com/office/powerpoint/2010/main" val="5451055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b="1" dirty="0"/>
              <a:t>דוגמה</a:t>
            </a:r>
            <a:endParaRPr lang="en-US" dirty="0"/>
          </a:p>
        </p:txBody>
      </p:sp>
      <p:sp>
        <p:nvSpPr>
          <p:cNvPr id="3" name="Content Placeholder 2"/>
          <p:cNvSpPr>
            <a:spLocks noGrp="1"/>
          </p:cNvSpPr>
          <p:nvPr>
            <p:ph idx="1"/>
          </p:nvPr>
        </p:nvSpPr>
        <p:spPr>
          <a:xfrm>
            <a:off x="1120000" y="1825625"/>
            <a:ext cx="10417244" cy="4351338"/>
          </a:xfrm>
        </p:spPr>
        <p:txBody>
          <a:bodyPr/>
          <a:lstStyle/>
          <a:p>
            <a:r>
              <a:rPr lang="he-IL" dirty="0"/>
              <a:t>בשלב השלישי </a:t>
            </a:r>
            <a:r>
              <a:rPr lang="he-IL" dirty="0" smtClean="0"/>
              <a:t>נבנה</a:t>
            </a:r>
            <a:r>
              <a:rPr lang="en-US" dirty="0" smtClean="0"/>
              <a:t> </a:t>
            </a:r>
            <a:r>
              <a:rPr lang="he-IL" dirty="0" smtClean="0"/>
              <a:t>את </a:t>
            </a:r>
            <a:r>
              <a:rPr lang="he-IL" dirty="0"/>
              <a:t>מודל </a:t>
            </a:r>
            <a:r>
              <a:rPr lang="he-IL" dirty="0" smtClean="0"/>
              <a:t>הסיווג (למשל)</a:t>
            </a:r>
          </a:p>
          <a:p>
            <a:pPr lvl="1"/>
            <a:r>
              <a:rPr lang="he-IL" dirty="0" smtClean="0"/>
              <a:t>אם </a:t>
            </a:r>
            <a:r>
              <a:rPr lang="he-IL" dirty="0"/>
              <a:t>מסלול הלימודים = "מדעי </a:t>
            </a:r>
            <a:r>
              <a:rPr lang="he-IL" dirty="0" smtClean="0"/>
              <a:t>המחשב" או </a:t>
            </a:r>
            <a:r>
              <a:rPr lang="he-IL" dirty="0"/>
              <a:t>הציון המשוקלל בשני הקורסים הנדרשים ללימוד הקורס "כריית מידע" &gt; </a:t>
            </a:r>
            <a:r>
              <a:rPr lang="he-IL" dirty="0" smtClean="0"/>
              <a:t>85 </a:t>
            </a:r>
            <a:endParaRPr lang="he-IL" dirty="0"/>
          </a:p>
          <a:p>
            <a:r>
              <a:rPr lang="he-IL" dirty="0"/>
              <a:t>אזי סטטוס הקורס "כריית מידע" = "הצלחה".</a:t>
            </a:r>
          </a:p>
          <a:p>
            <a:pPr lvl="1"/>
            <a:r>
              <a:rPr lang="he-IL" u="sng" dirty="0" smtClean="0"/>
              <a:t>דיוק המודל עבור נתוני האימון הוא 100%</a:t>
            </a:r>
            <a:endParaRPr lang="en-US" u="sng"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12499160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b="1" dirty="0"/>
              <a:t>דוגמה</a:t>
            </a:r>
            <a:endParaRPr lang="en-US" dirty="0"/>
          </a:p>
        </p:txBody>
      </p:sp>
      <p:sp>
        <p:nvSpPr>
          <p:cNvPr id="3" name="Content Placeholder 2"/>
          <p:cNvSpPr>
            <a:spLocks noGrp="1"/>
          </p:cNvSpPr>
          <p:nvPr>
            <p:ph idx="1"/>
          </p:nvPr>
        </p:nvSpPr>
        <p:spPr>
          <a:xfrm>
            <a:off x="1120000" y="1825625"/>
            <a:ext cx="10417244" cy="4351338"/>
          </a:xfrm>
        </p:spPr>
        <p:txBody>
          <a:bodyPr/>
          <a:lstStyle/>
          <a:p>
            <a:r>
              <a:rPr lang="he-IL" dirty="0"/>
              <a:t>בשלב הרביעי נערך שימוש במודל לסיווג ערכים עתידיים/לא ידועים.</a:t>
            </a:r>
            <a:endParaRPr lang="en-US" dirty="0"/>
          </a:p>
        </p:txBody>
      </p:sp>
      <p:sp>
        <p:nvSpPr>
          <p:cNvPr id="4" name="Footer Placeholder 3"/>
          <p:cNvSpPr>
            <a:spLocks noGrp="1"/>
          </p:cNvSpPr>
          <p:nvPr>
            <p:ph type="ftr" sz="quarter" idx="11"/>
          </p:nvPr>
        </p:nvSpPr>
        <p:spPr/>
        <p:txBody>
          <a:bodyPr/>
          <a:lstStyle/>
          <a:p>
            <a:endParaRPr lang="he-IL"/>
          </a:p>
        </p:txBody>
      </p:sp>
      <p:pic>
        <p:nvPicPr>
          <p:cNvPr id="5" name="Picture 4"/>
          <p:cNvPicPr>
            <a:picLocks noChangeAspect="1"/>
          </p:cNvPicPr>
          <p:nvPr/>
        </p:nvPicPr>
        <p:blipFill>
          <a:blip r:embed="rId3"/>
          <a:stretch>
            <a:fillRect/>
          </a:stretch>
        </p:blipFill>
        <p:spPr>
          <a:xfrm>
            <a:off x="1672633" y="2651655"/>
            <a:ext cx="8995367" cy="3535795"/>
          </a:xfrm>
          <a:prstGeom prst="rect">
            <a:avLst/>
          </a:prstGeom>
        </p:spPr>
      </p:pic>
      <p:sp>
        <p:nvSpPr>
          <p:cNvPr id="6" name="Rectangle 5"/>
          <p:cNvSpPr/>
          <p:nvPr/>
        </p:nvSpPr>
        <p:spPr>
          <a:xfrm rot="21205746">
            <a:off x="5749363" y="5853798"/>
            <a:ext cx="609600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a:r>
              <a:rPr lang="he-IL" dirty="0">
                <a:latin typeface="Arial" panose="020B0604020202020204" pitchFamily="34" charset="0"/>
              </a:rPr>
              <a:t>שימו לב לסטטוס הקורס "כריית מידע" של הסטודנט גל מצליח.</a:t>
            </a:r>
          </a:p>
          <a:p>
            <a:pPr algn="ctr"/>
            <a:r>
              <a:rPr lang="he-IL" dirty="0">
                <a:latin typeface="Arial" panose="020B0604020202020204" pitchFamily="34" charset="0"/>
              </a:rPr>
              <a:t>. דיוק המודל עבור נתוני המבחן הוא 75%</a:t>
            </a:r>
            <a:endParaRPr lang="en-US" dirty="0"/>
          </a:p>
        </p:txBody>
      </p:sp>
    </p:spTree>
    <p:extLst>
      <p:ext uri="{BB962C8B-B14F-4D97-AF65-F5344CB8AC3E}">
        <p14:creationId xmlns:p14="http://schemas.microsoft.com/office/powerpoint/2010/main" val="28512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b="1" dirty="0"/>
              <a:t>דוגמה</a:t>
            </a:r>
            <a:endParaRPr lang="en-US" dirty="0"/>
          </a:p>
        </p:txBody>
      </p:sp>
      <p:sp>
        <p:nvSpPr>
          <p:cNvPr id="3" name="Content Placeholder 2"/>
          <p:cNvSpPr>
            <a:spLocks noGrp="1"/>
          </p:cNvSpPr>
          <p:nvPr>
            <p:ph idx="1"/>
          </p:nvPr>
        </p:nvSpPr>
        <p:spPr>
          <a:xfrm>
            <a:off x="1120000" y="1825625"/>
            <a:ext cx="10417244" cy="4351338"/>
          </a:xfrm>
        </p:spPr>
        <p:txBody>
          <a:bodyPr>
            <a:normAutofit lnSpcReduction="10000"/>
          </a:bodyPr>
          <a:lstStyle/>
          <a:p>
            <a:r>
              <a:rPr lang="he-IL" dirty="0"/>
              <a:t>כעת, נניח שהסטודנט טל רצון לומד במסלול מדעי המחשב </a:t>
            </a:r>
            <a:r>
              <a:rPr lang="he-IL" dirty="0" err="1"/>
              <a:t>וציונו</a:t>
            </a:r>
            <a:r>
              <a:rPr lang="he-IL" dirty="0"/>
              <a:t> המשוקלל </a:t>
            </a:r>
            <a:r>
              <a:rPr lang="he-IL" dirty="0" smtClean="0"/>
              <a:t>בקורסים הנדרשים </a:t>
            </a:r>
            <a:r>
              <a:rPr lang="he-IL" dirty="0"/>
              <a:t>הוא 77 . </a:t>
            </a:r>
            <a:endParaRPr lang="he-IL" dirty="0" smtClean="0"/>
          </a:p>
          <a:p>
            <a:r>
              <a:rPr lang="he-IL" dirty="0" smtClean="0"/>
              <a:t>נשתמש </a:t>
            </a:r>
            <a:r>
              <a:rPr lang="he-IL" dirty="0"/>
              <a:t>במודל הסיווג שפתחנו וננבא שטל רצון יסיים את הקורס "</a:t>
            </a:r>
            <a:r>
              <a:rPr lang="he-IL" dirty="0" smtClean="0"/>
              <a:t>כריית מידע</a:t>
            </a:r>
            <a:r>
              <a:rPr lang="he-IL" dirty="0"/>
              <a:t>" בהצלחה</a:t>
            </a:r>
            <a:r>
              <a:rPr lang="he-IL" dirty="0" smtClean="0"/>
              <a:t>.</a:t>
            </a:r>
          </a:p>
          <a:p>
            <a:endParaRPr lang="he-IL" dirty="0"/>
          </a:p>
          <a:p>
            <a:r>
              <a:rPr lang="he-IL" dirty="0"/>
              <a:t>בשלב החמישי יש להעריך את מודל הסיווג. </a:t>
            </a:r>
            <a:endParaRPr lang="he-IL" dirty="0" smtClean="0"/>
          </a:p>
          <a:p>
            <a:r>
              <a:rPr lang="he-IL" dirty="0" smtClean="0"/>
              <a:t>בהערכה </a:t>
            </a:r>
            <a:r>
              <a:rPr lang="he-IL" dirty="0"/>
              <a:t>יש להתייחס לקשת נרחבת </a:t>
            </a:r>
            <a:r>
              <a:rPr lang="he-IL" dirty="0" smtClean="0"/>
              <a:t>של נושאים </a:t>
            </a:r>
            <a:r>
              <a:rPr lang="he-IL" dirty="0"/>
              <a:t>כדוגמת דיוק הסיווג, מהירות </a:t>
            </a:r>
            <a:r>
              <a:rPr lang="he-IL" dirty="0" err="1"/>
              <a:t>וסקלביליות</a:t>
            </a:r>
            <a:r>
              <a:rPr lang="he-IL" dirty="0"/>
              <a:t>, יכולת המסווג להתמודד עם כמות </a:t>
            </a:r>
            <a:r>
              <a:rPr lang="he-IL" dirty="0" smtClean="0"/>
              <a:t>גדולה של </a:t>
            </a:r>
            <a:r>
              <a:rPr lang="he-IL" dirty="0"/>
              <a:t>נתונים, שרידות ועמידות המסווג </a:t>
            </a:r>
            <a:r>
              <a:rPr lang="he-IL" dirty="0" smtClean="0"/>
              <a:t>( טיפול </a:t>
            </a:r>
            <a:r>
              <a:rPr lang="he-IL" dirty="0"/>
              <a:t>בנתונים רועשים וערכים </a:t>
            </a:r>
            <a:r>
              <a:rPr lang="he-IL" dirty="0" smtClean="0"/>
              <a:t>חסרים) יכולת אינטרפרטציה</a:t>
            </a:r>
            <a:r>
              <a:rPr lang="he-IL" dirty="0"/>
              <a:t>, בחינת טיב החוקים של המסווג </a:t>
            </a:r>
            <a:r>
              <a:rPr lang="he-IL" dirty="0" smtClean="0"/>
              <a:t> על כך בפרקים הבאים </a:t>
            </a:r>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12079523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spcBef>
                <a:spcPct val="0"/>
              </a:spcBef>
              <a:buClrTx/>
              <a:buSzTx/>
              <a:buFontTx/>
              <a:buNone/>
            </a:pPr>
            <a:fld id="{02DB06E8-2779-4E2D-A269-C1D202DA6C22}" type="slidenum">
              <a:rPr lang="en-US" altLang="he-IL" sz="1200">
                <a:latin typeface="Tahoma" panose="020B0604030504040204" pitchFamily="34" charset="0"/>
              </a:rPr>
              <a:pPr>
                <a:spcBef>
                  <a:spcPct val="0"/>
                </a:spcBef>
                <a:buClrTx/>
                <a:buSzTx/>
                <a:buFontTx/>
                <a:buNone/>
              </a:pPr>
              <a:t>47</a:t>
            </a:fld>
            <a:endParaRPr lang="en-US" altLang="he-IL" sz="1200">
              <a:latin typeface="Tahoma" panose="020B0604030504040204" pitchFamily="34" charset="0"/>
            </a:endParaRPr>
          </a:p>
        </p:txBody>
      </p:sp>
      <p:sp>
        <p:nvSpPr>
          <p:cNvPr id="11267" name="Rectangle 2"/>
          <p:cNvSpPr>
            <a:spLocks noGrp="1" noChangeArrowheads="1"/>
          </p:cNvSpPr>
          <p:nvPr>
            <p:ph type="title"/>
          </p:nvPr>
        </p:nvSpPr>
        <p:spPr>
          <a:xfrm>
            <a:off x="688622" y="228600"/>
            <a:ext cx="10379712" cy="762000"/>
          </a:xfrm>
          <a:noFill/>
        </p:spPr>
        <p:txBody>
          <a:bodyPr vert="horz" lIns="92075" tIns="46038" rIns="92075" bIns="46038" rtlCol="0" anchor="ctr">
            <a:normAutofit fontScale="90000"/>
          </a:bodyPr>
          <a:lstStyle/>
          <a:p>
            <a:pPr algn="ctr"/>
            <a:r>
              <a:rPr lang="he-IL" altLang="he-IL" dirty="0"/>
              <a:t>בשלב הראשון בניית המודל </a:t>
            </a:r>
          </a:p>
        </p:txBody>
      </p:sp>
      <p:grpSp>
        <p:nvGrpSpPr>
          <p:cNvPr id="11268" name="Group 3"/>
          <p:cNvGrpSpPr>
            <a:grpSpLocks/>
          </p:cNvGrpSpPr>
          <p:nvPr/>
        </p:nvGrpSpPr>
        <p:grpSpPr bwMode="auto">
          <a:xfrm>
            <a:off x="3560764" y="1774825"/>
            <a:ext cx="1698625" cy="1506538"/>
            <a:chOff x="1283" y="1118"/>
            <a:chExt cx="1070" cy="949"/>
          </a:xfrm>
        </p:grpSpPr>
        <p:pic>
          <p:nvPicPr>
            <p:cNvPr id="11281"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3" y="1118"/>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2" name="Rectangle 5"/>
            <p:cNvSpPr>
              <a:spLocks noChangeArrowheads="1"/>
            </p:cNvSpPr>
            <p:nvPr/>
          </p:nvSpPr>
          <p:spPr bwMode="auto">
            <a:xfrm>
              <a:off x="1347" y="1395"/>
              <a:ext cx="93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rgbClr val="FF0000"/>
                  </a:solidFill>
                  <a:latin typeface="Times New Roman" panose="02020603050405020304" pitchFamily="18" charset="0"/>
                </a:rPr>
                <a:t>Training</a:t>
              </a:r>
            </a:p>
            <a:p>
              <a:pPr algn="ctr">
                <a:spcBef>
                  <a:spcPct val="0"/>
                </a:spcBef>
                <a:buClrTx/>
                <a:buSzTx/>
                <a:buFontTx/>
                <a:buNone/>
              </a:pPr>
              <a:r>
                <a:rPr lang="en-US" altLang="he-IL" sz="2400">
                  <a:solidFill>
                    <a:srgbClr val="FF0000"/>
                  </a:solidFill>
                  <a:latin typeface="Times New Roman" panose="02020603050405020304" pitchFamily="18" charset="0"/>
                </a:rPr>
                <a:t>Data</a:t>
              </a:r>
            </a:p>
          </p:txBody>
        </p:sp>
      </p:grpSp>
      <p:graphicFrame>
        <p:nvGraphicFramePr>
          <p:cNvPr id="11269" name="Object 0"/>
          <p:cNvGraphicFramePr>
            <a:graphicFrameLocks/>
          </p:cNvGraphicFramePr>
          <p:nvPr>
            <p:extLst>
              <p:ext uri="{D42A27DB-BD31-4B8C-83A1-F6EECF244321}">
                <p14:modId xmlns:p14="http://schemas.microsoft.com/office/powerpoint/2010/main" val="1667038220"/>
              </p:ext>
            </p:extLst>
          </p:nvPr>
        </p:nvGraphicFramePr>
        <p:xfrm>
          <a:off x="1812925" y="3825875"/>
          <a:ext cx="5437188" cy="2495550"/>
        </p:xfrm>
        <a:graphic>
          <a:graphicData uri="http://schemas.openxmlformats.org/presentationml/2006/ole">
            <mc:AlternateContent xmlns:mc="http://schemas.openxmlformats.org/markup-compatibility/2006">
              <mc:Choice xmlns:v="urn:schemas-microsoft-com:vml" Requires="v">
                <p:oleObj spid="_x0000_s407564" name="Worksheet" r:id="rId5" imgW="5437188" imgH="2495550" progId="Excel.Sheet.8">
                  <p:embed/>
                </p:oleObj>
              </mc:Choice>
              <mc:Fallback>
                <p:oleObj name="Worksheet" r:id="rId5" imgW="5437188" imgH="2495550" progId="Excel.Sheet.8">
                  <p:embed/>
                  <p:pic>
                    <p:nvPicPr>
                      <p:cNvPr id="11269" name="Object 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2925" y="3825875"/>
                        <a:ext cx="5437188" cy="2495550"/>
                      </a:xfrm>
                      <a:prstGeom prst="rect">
                        <a:avLst/>
                      </a:prstGeom>
                      <a:solidFill>
                        <a:schemeClr val="tx1"/>
                      </a:solidFill>
                      <a:ln>
                        <a:noFill/>
                      </a:ln>
                      <a:effectLst/>
                    </p:spPr>
                  </p:pic>
                </p:oleObj>
              </mc:Fallback>
            </mc:AlternateContent>
          </a:graphicData>
        </a:graphic>
      </p:graphicFrame>
      <p:sp>
        <p:nvSpPr>
          <p:cNvPr id="11270" name="Line 7"/>
          <p:cNvSpPr>
            <a:spLocks noChangeShapeType="1"/>
          </p:cNvSpPr>
          <p:nvPr/>
        </p:nvSpPr>
        <p:spPr bwMode="auto">
          <a:xfrm flipH="1">
            <a:off x="1830388" y="3111500"/>
            <a:ext cx="1644650" cy="700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1271" name="Line 8"/>
          <p:cNvSpPr>
            <a:spLocks noChangeShapeType="1"/>
          </p:cNvSpPr>
          <p:nvPr/>
        </p:nvSpPr>
        <p:spPr bwMode="auto">
          <a:xfrm>
            <a:off x="5260975" y="3111500"/>
            <a:ext cx="2025650" cy="700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1272" name="Rectangle 9"/>
          <p:cNvSpPr>
            <a:spLocks noChangeArrowheads="1"/>
          </p:cNvSpPr>
          <p:nvPr/>
        </p:nvSpPr>
        <p:spPr bwMode="auto">
          <a:xfrm>
            <a:off x="8005764" y="1622426"/>
            <a:ext cx="1870075" cy="835025"/>
          </a:xfrm>
          <a:prstGeom prst="rect">
            <a:avLst/>
          </a:prstGeom>
          <a:solidFill>
            <a:srgbClr val="CCFFFF"/>
          </a:solidFill>
          <a:ln w="12700">
            <a:solidFill>
              <a:schemeClr val="tx1"/>
            </a:solidFill>
            <a:miter lim="800000"/>
            <a:headEnd/>
            <a:tailEnd/>
          </a:ln>
        </p:spPr>
        <p:txBody>
          <a:bodyPr wrap="none" lIns="92075" tIns="46038" rIns="92075" bIns="46038"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dirty="0">
                <a:solidFill>
                  <a:srgbClr val="FF0000"/>
                </a:solidFill>
                <a:latin typeface="Times New Roman" panose="02020603050405020304" pitchFamily="18" charset="0"/>
              </a:rPr>
              <a:t>Classification</a:t>
            </a:r>
          </a:p>
          <a:p>
            <a:pPr algn="ctr">
              <a:spcBef>
                <a:spcPct val="0"/>
              </a:spcBef>
              <a:buClrTx/>
              <a:buSzTx/>
              <a:buFontTx/>
              <a:buNone/>
            </a:pPr>
            <a:r>
              <a:rPr lang="en-US" altLang="he-IL" sz="2400" dirty="0">
                <a:solidFill>
                  <a:srgbClr val="FF0000"/>
                </a:solidFill>
                <a:latin typeface="Times New Roman" panose="02020603050405020304" pitchFamily="18" charset="0"/>
              </a:rPr>
              <a:t>Algorithms</a:t>
            </a:r>
          </a:p>
        </p:txBody>
      </p:sp>
      <p:sp>
        <p:nvSpPr>
          <p:cNvPr id="11273" name="AutoShape 10"/>
          <p:cNvSpPr>
            <a:spLocks noChangeArrowheads="1"/>
          </p:cNvSpPr>
          <p:nvPr/>
        </p:nvSpPr>
        <p:spPr bwMode="auto">
          <a:xfrm rot="20460000">
            <a:off x="5759450" y="2074864"/>
            <a:ext cx="1657350" cy="484187"/>
          </a:xfrm>
          <a:prstGeom prst="rightArrow">
            <a:avLst>
              <a:gd name="adj1" fmla="val 50000"/>
              <a:gd name="adj2" fmla="val 85606"/>
            </a:avLst>
          </a:prstGeom>
          <a:solidFill>
            <a:srgbClr val="2597B8"/>
          </a:solidFill>
          <a:ln w="12700">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he-IL" altLang="he-IL" sz="1800">
              <a:latin typeface="Tahoma" panose="020B0604030504040204" pitchFamily="34" charset="0"/>
            </a:endParaRPr>
          </a:p>
        </p:txBody>
      </p:sp>
      <p:sp>
        <p:nvSpPr>
          <p:cNvPr id="11274" name="Rectangle 11"/>
          <p:cNvSpPr>
            <a:spLocks noChangeArrowheads="1"/>
          </p:cNvSpPr>
          <p:nvPr/>
        </p:nvSpPr>
        <p:spPr bwMode="auto">
          <a:xfrm>
            <a:off x="7472362" y="5311775"/>
            <a:ext cx="3782659" cy="1200150"/>
          </a:xfrm>
          <a:prstGeom prst="rect">
            <a:avLst/>
          </a:prstGeom>
          <a:solidFill>
            <a:srgbClr val="CCFFCC"/>
          </a:solidFill>
          <a:ln w="12700">
            <a:solidFill>
              <a:schemeClr val="tx1"/>
            </a:solidFill>
            <a:miter lim="800000"/>
            <a:headEnd/>
            <a:tailEnd/>
          </a:ln>
        </p:spPr>
        <p:txBody>
          <a:bodyPr wrap="square" lIns="92075" tIns="46038" rIns="92075" bIns="46038"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l" rtl="0">
              <a:spcBef>
                <a:spcPct val="0"/>
              </a:spcBef>
              <a:buClrTx/>
              <a:buSzTx/>
              <a:buFontTx/>
              <a:buNone/>
            </a:pPr>
            <a:r>
              <a:rPr lang="en-US" altLang="he-IL" sz="2400" dirty="0">
                <a:solidFill>
                  <a:srgbClr val="FF0000"/>
                </a:solidFill>
                <a:latin typeface="Times New Roman" panose="02020603050405020304" pitchFamily="18" charset="0"/>
              </a:rPr>
              <a:t>IF rank = ‘professor’</a:t>
            </a:r>
          </a:p>
          <a:p>
            <a:pPr algn="l" rtl="0">
              <a:spcBef>
                <a:spcPct val="0"/>
              </a:spcBef>
              <a:buClrTx/>
              <a:buSzTx/>
              <a:buFontTx/>
              <a:buNone/>
            </a:pPr>
            <a:r>
              <a:rPr lang="en-US" altLang="he-IL" sz="2400" dirty="0">
                <a:solidFill>
                  <a:srgbClr val="FF0000"/>
                </a:solidFill>
                <a:latin typeface="Times New Roman" panose="02020603050405020304" pitchFamily="18" charset="0"/>
              </a:rPr>
              <a:t>OR years &gt; 6</a:t>
            </a:r>
          </a:p>
          <a:p>
            <a:pPr algn="l" rtl="0">
              <a:spcBef>
                <a:spcPct val="0"/>
              </a:spcBef>
              <a:buClrTx/>
              <a:buSzTx/>
              <a:buFontTx/>
              <a:buNone/>
            </a:pPr>
            <a:r>
              <a:rPr lang="en-US" altLang="he-IL" sz="2400" dirty="0">
                <a:solidFill>
                  <a:srgbClr val="FF0000"/>
                </a:solidFill>
                <a:latin typeface="Times New Roman" panose="02020603050405020304" pitchFamily="18" charset="0"/>
              </a:rPr>
              <a:t>THEN tenured = ‘yes’ </a:t>
            </a:r>
          </a:p>
        </p:txBody>
      </p:sp>
      <p:grpSp>
        <p:nvGrpSpPr>
          <p:cNvPr id="11275" name="Group 12"/>
          <p:cNvGrpSpPr>
            <a:grpSpLocks/>
          </p:cNvGrpSpPr>
          <p:nvPr/>
        </p:nvGrpSpPr>
        <p:grpSpPr bwMode="auto">
          <a:xfrm>
            <a:off x="8002589" y="3216275"/>
            <a:ext cx="1889125" cy="1506538"/>
            <a:chOff x="4081" y="2026"/>
            <a:chExt cx="1190" cy="949"/>
          </a:xfrm>
        </p:grpSpPr>
        <p:pic>
          <p:nvPicPr>
            <p:cNvPr id="11279" name="Picture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1" y="2026"/>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0" name="Rectangle 14"/>
            <p:cNvSpPr>
              <a:spLocks noChangeArrowheads="1"/>
            </p:cNvSpPr>
            <p:nvPr/>
          </p:nvSpPr>
          <p:spPr bwMode="auto">
            <a:xfrm>
              <a:off x="4241" y="2303"/>
              <a:ext cx="85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rgbClr val="FF0000"/>
                  </a:solidFill>
                  <a:latin typeface="Times New Roman" panose="02020603050405020304" pitchFamily="18" charset="0"/>
                </a:rPr>
                <a:t>Classifier</a:t>
              </a:r>
            </a:p>
            <a:p>
              <a:pPr algn="ctr">
                <a:spcBef>
                  <a:spcPct val="0"/>
                </a:spcBef>
                <a:buClrTx/>
                <a:buSzTx/>
                <a:buFontTx/>
                <a:buNone/>
              </a:pPr>
              <a:r>
                <a:rPr lang="en-US" altLang="he-IL" sz="2400">
                  <a:solidFill>
                    <a:srgbClr val="FF0000"/>
                  </a:solidFill>
                  <a:latin typeface="Times New Roman" panose="02020603050405020304" pitchFamily="18" charset="0"/>
                </a:rPr>
                <a:t>(Model)</a:t>
              </a:r>
            </a:p>
          </p:txBody>
        </p:sp>
      </p:grpSp>
      <p:sp>
        <p:nvSpPr>
          <p:cNvPr id="11276" name="Line 15"/>
          <p:cNvSpPr>
            <a:spLocks noChangeShapeType="1"/>
          </p:cNvSpPr>
          <p:nvPr/>
        </p:nvSpPr>
        <p:spPr bwMode="auto">
          <a:xfrm flipH="1">
            <a:off x="7470776" y="4621214"/>
            <a:ext cx="531813" cy="7143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1277" name="Line 16"/>
          <p:cNvSpPr>
            <a:spLocks noChangeShapeType="1"/>
          </p:cNvSpPr>
          <p:nvPr/>
        </p:nvSpPr>
        <p:spPr bwMode="auto">
          <a:xfrm>
            <a:off x="9893300" y="4543426"/>
            <a:ext cx="577850" cy="7905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1278" name="AutoShape 17"/>
          <p:cNvSpPr>
            <a:spLocks noChangeArrowheads="1"/>
          </p:cNvSpPr>
          <p:nvPr/>
        </p:nvSpPr>
        <p:spPr bwMode="auto">
          <a:xfrm>
            <a:off x="8667750" y="2576514"/>
            <a:ext cx="546100" cy="592137"/>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he-IL" altLang="he-IL" sz="1800">
              <a:latin typeface="Tahoma" panose="020B0604030504040204" pitchFamily="34" charset="0"/>
            </a:endParaRPr>
          </a:p>
        </p:txBody>
      </p:sp>
    </p:spTree>
    <p:extLst>
      <p:ext uri="{BB962C8B-B14F-4D97-AF65-F5344CB8AC3E}">
        <p14:creationId xmlns:p14="http://schemas.microsoft.com/office/powerpoint/2010/main" val="3625731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spcBef>
                <a:spcPct val="0"/>
              </a:spcBef>
              <a:buClrTx/>
              <a:buSzTx/>
              <a:buFontTx/>
              <a:buNone/>
            </a:pPr>
            <a:fld id="{D0C78A99-0DA6-4718-8D69-750CC31957A4}" type="slidenum">
              <a:rPr lang="en-US" altLang="he-IL" sz="1200">
                <a:latin typeface="Tahoma" panose="020B0604030504040204" pitchFamily="34" charset="0"/>
              </a:rPr>
              <a:pPr>
                <a:spcBef>
                  <a:spcPct val="0"/>
                </a:spcBef>
                <a:buClrTx/>
                <a:buSzTx/>
                <a:buFontTx/>
                <a:buNone/>
              </a:pPr>
              <a:t>48</a:t>
            </a:fld>
            <a:endParaRPr lang="en-US" altLang="he-IL" sz="1200">
              <a:latin typeface="Tahoma" panose="020B0604030504040204" pitchFamily="34" charset="0"/>
            </a:endParaRPr>
          </a:p>
        </p:txBody>
      </p:sp>
      <p:sp>
        <p:nvSpPr>
          <p:cNvPr id="13315" name="Rectangle 2"/>
          <p:cNvSpPr>
            <a:spLocks noGrp="1" noChangeArrowheads="1"/>
          </p:cNvSpPr>
          <p:nvPr>
            <p:ph type="title"/>
          </p:nvPr>
        </p:nvSpPr>
        <p:spPr>
          <a:xfrm>
            <a:off x="304799" y="228600"/>
            <a:ext cx="11514667" cy="762000"/>
          </a:xfrm>
          <a:noFill/>
        </p:spPr>
        <p:txBody>
          <a:bodyPr vert="horz" lIns="92075" tIns="46038" rIns="92075" bIns="46038" rtlCol="0" anchor="ctr">
            <a:normAutofit fontScale="90000"/>
          </a:bodyPr>
          <a:lstStyle/>
          <a:p>
            <a:pPr algn="ctr" eaLnBrk="1" hangingPunct="1"/>
            <a:r>
              <a:rPr lang="he-IL" altLang="he-IL" dirty="0" smtClean="0"/>
              <a:t>לאחר מכן שימוש במודל כדי לחזות </a:t>
            </a:r>
            <a:endParaRPr lang="en-US" altLang="he-IL" dirty="0" smtClean="0"/>
          </a:p>
        </p:txBody>
      </p:sp>
      <p:grpSp>
        <p:nvGrpSpPr>
          <p:cNvPr id="13316" name="Group 3"/>
          <p:cNvGrpSpPr>
            <a:grpSpLocks/>
          </p:cNvGrpSpPr>
          <p:nvPr/>
        </p:nvGrpSpPr>
        <p:grpSpPr bwMode="auto">
          <a:xfrm>
            <a:off x="5969001" y="1570039"/>
            <a:ext cx="1889125" cy="1506537"/>
            <a:chOff x="2800" y="989"/>
            <a:chExt cx="1190" cy="949"/>
          </a:xfrm>
        </p:grpSpPr>
        <p:pic>
          <p:nvPicPr>
            <p:cNvPr id="13334"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 y="989"/>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5" name="Rectangle 5"/>
            <p:cNvSpPr>
              <a:spLocks noChangeArrowheads="1"/>
            </p:cNvSpPr>
            <p:nvPr/>
          </p:nvSpPr>
          <p:spPr bwMode="auto">
            <a:xfrm>
              <a:off x="2960" y="1382"/>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rgbClr val="FF0000"/>
                  </a:solidFill>
                  <a:latin typeface="Times New Roman" panose="02020603050405020304" pitchFamily="18" charset="0"/>
                </a:rPr>
                <a:t>Classifier</a:t>
              </a:r>
            </a:p>
          </p:txBody>
        </p:sp>
      </p:grpSp>
      <p:grpSp>
        <p:nvGrpSpPr>
          <p:cNvPr id="13317" name="Group 6"/>
          <p:cNvGrpSpPr>
            <a:grpSpLocks/>
          </p:cNvGrpSpPr>
          <p:nvPr/>
        </p:nvGrpSpPr>
        <p:grpSpPr bwMode="auto">
          <a:xfrm>
            <a:off x="3681414" y="2735264"/>
            <a:ext cx="1698625" cy="1506537"/>
            <a:chOff x="1359" y="1723"/>
            <a:chExt cx="1070" cy="949"/>
          </a:xfrm>
        </p:grpSpPr>
        <p:pic>
          <p:nvPicPr>
            <p:cNvPr id="13332"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9" y="1723"/>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8"/>
            <p:cNvSpPr>
              <a:spLocks noChangeArrowheads="1"/>
            </p:cNvSpPr>
            <p:nvPr/>
          </p:nvSpPr>
          <p:spPr bwMode="auto">
            <a:xfrm>
              <a:off x="1423" y="2000"/>
              <a:ext cx="93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rgbClr val="FF0000"/>
                  </a:solidFill>
                  <a:latin typeface="Times New Roman" panose="02020603050405020304" pitchFamily="18" charset="0"/>
                </a:rPr>
                <a:t>Testing</a:t>
              </a:r>
            </a:p>
            <a:p>
              <a:pPr algn="ctr">
                <a:spcBef>
                  <a:spcPct val="0"/>
                </a:spcBef>
                <a:buClrTx/>
                <a:buSzTx/>
                <a:buFontTx/>
                <a:buNone/>
              </a:pPr>
              <a:r>
                <a:rPr lang="en-US" altLang="he-IL" sz="2400">
                  <a:solidFill>
                    <a:srgbClr val="FF0000"/>
                  </a:solidFill>
                  <a:latin typeface="Times New Roman" panose="02020603050405020304" pitchFamily="18" charset="0"/>
                </a:rPr>
                <a:t>Data</a:t>
              </a:r>
            </a:p>
          </p:txBody>
        </p:sp>
      </p:grpSp>
      <p:graphicFrame>
        <p:nvGraphicFramePr>
          <p:cNvPr id="13318" name="Object 1024"/>
          <p:cNvGraphicFramePr>
            <a:graphicFrameLocks/>
          </p:cNvGraphicFramePr>
          <p:nvPr>
            <p:extLst>
              <p:ext uri="{D42A27DB-BD31-4B8C-83A1-F6EECF244321}">
                <p14:modId xmlns:p14="http://schemas.microsoft.com/office/powerpoint/2010/main" val="826542253"/>
              </p:ext>
            </p:extLst>
          </p:nvPr>
        </p:nvGraphicFramePr>
        <p:xfrm>
          <a:off x="1981201" y="4800600"/>
          <a:ext cx="5438775" cy="1765300"/>
        </p:xfrm>
        <a:graphic>
          <a:graphicData uri="http://schemas.openxmlformats.org/presentationml/2006/ole">
            <mc:AlternateContent xmlns:mc="http://schemas.openxmlformats.org/markup-compatibility/2006">
              <mc:Choice xmlns:v="urn:schemas-microsoft-com:vml" Requires="v">
                <p:oleObj spid="_x0000_s408588" name="Worksheet" r:id="rId6" imgW="5438775" imgH="1765300" progId="Excel.Sheet.8">
                  <p:embed/>
                </p:oleObj>
              </mc:Choice>
              <mc:Fallback>
                <p:oleObj name="Worksheet" r:id="rId6" imgW="5438775" imgH="1765300" progId="Excel.Sheet.8">
                  <p:embed/>
                  <p:pic>
                    <p:nvPicPr>
                      <p:cNvPr id="13318" name="Object 10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1" y="4800600"/>
                        <a:ext cx="5438775" cy="1765300"/>
                      </a:xfrm>
                      <a:prstGeom prst="rect">
                        <a:avLst/>
                      </a:prstGeom>
                      <a:solidFill>
                        <a:schemeClr val="tx1"/>
                      </a:solidFill>
                      <a:ln>
                        <a:noFill/>
                      </a:ln>
                      <a:effectLst/>
                    </p:spPr>
                  </p:pic>
                </p:oleObj>
              </mc:Fallback>
            </mc:AlternateContent>
          </a:graphicData>
        </a:graphic>
      </p:graphicFrame>
      <p:sp>
        <p:nvSpPr>
          <p:cNvPr id="13319" name="Line 10"/>
          <p:cNvSpPr>
            <a:spLocks noChangeShapeType="1"/>
          </p:cNvSpPr>
          <p:nvPr/>
        </p:nvSpPr>
        <p:spPr bwMode="auto">
          <a:xfrm flipH="1">
            <a:off x="1951038" y="4071939"/>
            <a:ext cx="1644650" cy="700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3320" name="Line 11"/>
          <p:cNvSpPr>
            <a:spLocks noChangeShapeType="1"/>
          </p:cNvSpPr>
          <p:nvPr/>
        </p:nvSpPr>
        <p:spPr bwMode="auto">
          <a:xfrm>
            <a:off x="5381625" y="4071939"/>
            <a:ext cx="2025650" cy="700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3321" name="AutoShape 12"/>
          <p:cNvSpPr>
            <a:spLocks noChangeArrowheads="1"/>
          </p:cNvSpPr>
          <p:nvPr/>
        </p:nvSpPr>
        <p:spPr bwMode="auto">
          <a:xfrm>
            <a:off x="9317038" y="5000625"/>
            <a:ext cx="546100" cy="592138"/>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eaLnBrk="1" hangingPunct="1">
              <a:spcBef>
                <a:spcPct val="0"/>
              </a:spcBef>
              <a:buClrTx/>
              <a:buSzTx/>
              <a:buFontTx/>
              <a:buNone/>
            </a:pPr>
            <a:endParaRPr lang="he-IL" altLang="he-IL" sz="1800">
              <a:latin typeface="Tahoma" panose="020B0604030504040204" pitchFamily="34" charset="0"/>
            </a:endParaRPr>
          </a:p>
        </p:txBody>
      </p:sp>
      <p:sp>
        <p:nvSpPr>
          <p:cNvPr id="13322" name="Freeform 13"/>
          <p:cNvSpPr>
            <a:spLocks/>
          </p:cNvSpPr>
          <p:nvPr/>
        </p:nvSpPr>
        <p:spPr bwMode="auto">
          <a:xfrm>
            <a:off x="8047039" y="2173288"/>
            <a:ext cx="941387" cy="766762"/>
          </a:xfrm>
          <a:custGeom>
            <a:avLst/>
            <a:gdLst>
              <a:gd name="T0" fmla="*/ 0 w 593"/>
              <a:gd name="T1" fmla="*/ 2147483646 h 483"/>
              <a:gd name="T2" fmla="*/ 2147483646 w 593"/>
              <a:gd name="T3" fmla="*/ 0 h 483"/>
              <a:gd name="T4" fmla="*/ 2147483646 w 593"/>
              <a:gd name="T5" fmla="*/ 2147483646 h 483"/>
              <a:gd name="T6" fmla="*/ 2147483646 w 593"/>
              <a:gd name="T7" fmla="*/ 2147483646 h 483"/>
              <a:gd name="T8" fmla="*/ 2147483646 w 593"/>
              <a:gd name="T9" fmla="*/ 2147483646 h 483"/>
              <a:gd name="T10" fmla="*/ 2147483646 w 593"/>
              <a:gd name="T11" fmla="*/ 2147483646 h 483"/>
              <a:gd name="T12" fmla="*/ 2147483646 w 593"/>
              <a:gd name="T13" fmla="*/ 2147483646 h 483"/>
              <a:gd name="T14" fmla="*/ 2147483646 w 593"/>
              <a:gd name="T15" fmla="*/ 2147483646 h 483"/>
              <a:gd name="T16" fmla="*/ 2147483646 w 593"/>
              <a:gd name="T17" fmla="*/ 2147483646 h 483"/>
              <a:gd name="T18" fmla="*/ 2147483646 w 593"/>
              <a:gd name="T19" fmla="*/ 2147483646 h 483"/>
              <a:gd name="T20" fmla="*/ 0 w 593"/>
              <a:gd name="T21" fmla="*/ 2147483646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a:solidFill>
              <a:srgbClr val="000000"/>
            </a:solidFill>
            <a:round/>
            <a:headEnd/>
            <a:tailEnd/>
          </a:ln>
        </p:spPr>
        <p:txBody>
          <a:bodyPr/>
          <a:lstStyle/>
          <a:p>
            <a:endParaRPr lang="en-US">
              <a:solidFill>
                <a:srgbClr val="FF0000"/>
              </a:solidFill>
            </a:endParaRPr>
          </a:p>
        </p:txBody>
      </p:sp>
      <p:grpSp>
        <p:nvGrpSpPr>
          <p:cNvPr id="13323" name="Group 14"/>
          <p:cNvGrpSpPr>
            <a:grpSpLocks/>
          </p:cNvGrpSpPr>
          <p:nvPr/>
        </p:nvGrpSpPr>
        <p:grpSpPr bwMode="auto">
          <a:xfrm>
            <a:off x="8170864" y="3187701"/>
            <a:ext cx="1781175" cy="815975"/>
            <a:chOff x="4187" y="2008"/>
            <a:chExt cx="1122" cy="514"/>
          </a:xfrm>
        </p:grpSpPr>
        <p:pic>
          <p:nvPicPr>
            <p:cNvPr id="13330" name="Picture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1" name="Rectangle 16"/>
            <p:cNvSpPr>
              <a:spLocks noChangeArrowheads="1"/>
            </p:cNvSpPr>
            <p:nvPr/>
          </p:nvSpPr>
          <p:spPr bwMode="auto">
            <a:xfrm>
              <a:off x="4188" y="2149"/>
              <a:ext cx="11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rgbClr val="FF0000"/>
                  </a:solidFill>
                  <a:latin typeface="Times New Roman" panose="02020603050405020304" pitchFamily="18" charset="0"/>
                </a:rPr>
                <a:t>Unseen Data</a:t>
              </a:r>
            </a:p>
          </p:txBody>
        </p:sp>
      </p:grpSp>
      <p:sp>
        <p:nvSpPr>
          <p:cNvPr id="13324" name="Rectangle 17"/>
          <p:cNvSpPr>
            <a:spLocks noChangeArrowheads="1"/>
          </p:cNvSpPr>
          <p:nvPr/>
        </p:nvSpPr>
        <p:spPr bwMode="auto">
          <a:xfrm>
            <a:off x="7826511" y="4262439"/>
            <a:ext cx="2460354" cy="462307"/>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sz="2400">
                <a:solidFill>
                  <a:srgbClr val="FF0000"/>
                </a:solidFill>
                <a:latin typeface="Times New Roman" panose="02020603050405020304" pitchFamily="18" charset="0"/>
              </a:rPr>
              <a:t>(Jeff, Professor, 4)</a:t>
            </a:r>
          </a:p>
        </p:txBody>
      </p:sp>
      <p:sp>
        <p:nvSpPr>
          <p:cNvPr id="13325" name="Line 18"/>
          <p:cNvSpPr>
            <a:spLocks noChangeShapeType="1"/>
          </p:cNvSpPr>
          <p:nvPr/>
        </p:nvSpPr>
        <p:spPr bwMode="auto">
          <a:xfrm flipH="1">
            <a:off x="7691439" y="3903663"/>
            <a:ext cx="471487" cy="3937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3326" name="Line 19"/>
          <p:cNvSpPr>
            <a:spLocks noChangeShapeType="1"/>
          </p:cNvSpPr>
          <p:nvPr/>
        </p:nvSpPr>
        <p:spPr bwMode="auto">
          <a:xfrm>
            <a:off x="9972675" y="3903663"/>
            <a:ext cx="363538" cy="3492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3327" name="Freeform 20"/>
          <p:cNvSpPr>
            <a:spLocks/>
          </p:cNvSpPr>
          <p:nvPr/>
        </p:nvSpPr>
        <p:spPr bwMode="auto">
          <a:xfrm>
            <a:off x="4884738" y="2032001"/>
            <a:ext cx="901700" cy="593725"/>
          </a:xfrm>
          <a:custGeom>
            <a:avLst/>
            <a:gdLst>
              <a:gd name="T0" fmla="*/ 2147483646 w 568"/>
              <a:gd name="T1" fmla="*/ 2147483646 h 374"/>
              <a:gd name="T2" fmla="*/ 2147483646 w 568"/>
              <a:gd name="T3" fmla="*/ 2147483646 h 374"/>
              <a:gd name="T4" fmla="*/ 2147483646 w 568"/>
              <a:gd name="T5" fmla="*/ 2147483646 h 374"/>
              <a:gd name="T6" fmla="*/ 2147483646 w 568"/>
              <a:gd name="T7" fmla="*/ 2147483646 h 374"/>
              <a:gd name="T8" fmla="*/ 2147483646 w 568"/>
              <a:gd name="T9" fmla="*/ 2147483646 h 374"/>
              <a:gd name="T10" fmla="*/ 0 w 568"/>
              <a:gd name="T11" fmla="*/ 2147483646 h 374"/>
              <a:gd name="T12" fmla="*/ 2147483646 w 568"/>
              <a:gd name="T13" fmla="*/ 2147483646 h 374"/>
              <a:gd name="T14" fmla="*/ 2147483646 w 568"/>
              <a:gd name="T15" fmla="*/ 2147483646 h 374"/>
              <a:gd name="T16" fmla="*/ 2147483646 w 568"/>
              <a:gd name="T17" fmla="*/ 2147483646 h 374"/>
              <a:gd name="T18" fmla="*/ 2147483646 w 568"/>
              <a:gd name="T19" fmla="*/ 0 h 374"/>
              <a:gd name="T20" fmla="*/ 2147483646 w 568"/>
              <a:gd name="T21" fmla="*/ 2147483646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a:solidFill>
              <a:srgbClr val="000000"/>
            </a:solidFill>
            <a:round/>
            <a:headEnd/>
            <a:tailEnd/>
          </a:ln>
        </p:spPr>
        <p:txBody>
          <a:bodyPr/>
          <a:lstStyle/>
          <a:p>
            <a:endParaRPr lang="en-US">
              <a:solidFill>
                <a:srgbClr val="FF0000"/>
              </a:solidFill>
            </a:endParaRPr>
          </a:p>
        </p:txBody>
      </p:sp>
      <p:pic>
        <p:nvPicPr>
          <p:cNvPr id="13328" name="Picture 2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4014" y="5738813"/>
            <a:ext cx="7207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9" name="Rectangle 22"/>
          <p:cNvSpPr>
            <a:spLocks noChangeArrowheads="1"/>
          </p:cNvSpPr>
          <p:nvPr/>
        </p:nvSpPr>
        <p:spPr bwMode="auto">
          <a:xfrm>
            <a:off x="7745414" y="4959351"/>
            <a:ext cx="1525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defRPr>
            </a:lvl9pPr>
          </a:lstStyle>
          <a:p>
            <a:pPr algn="ctr">
              <a:spcBef>
                <a:spcPct val="0"/>
              </a:spcBef>
              <a:buClrTx/>
              <a:buSzTx/>
              <a:buFontTx/>
              <a:buNone/>
            </a:pPr>
            <a:r>
              <a:rPr lang="en-US" altLang="he-IL" dirty="0">
                <a:solidFill>
                  <a:srgbClr val="FF0000"/>
                </a:solidFill>
                <a:latin typeface="Times New Roman" panose="02020603050405020304" pitchFamily="18" charset="0"/>
              </a:rPr>
              <a:t>Tenured?</a:t>
            </a:r>
          </a:p>
        </p:txBody>
      </p:sp>
    </p:spTree>
    <p:extLst>
      <p:ext uri="{BB962C8B-B14F-4D97-AF65-F5344CB8AC3E}">
        <p14:creationId xmlns:p14="http://schemas.microsoft.com/office/powerpoint/2010/main" val="3111687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he-IL" dirty="0" smtClean="0"/>
              <a:t>חלק שלישי – </a:t>
            </a:r>
            <a:r>
              <a:rPr lang="he-IL" dirty="0" smtClean="0">
                <a:latin typeface="Calibri" pitchFamily="34" charset="0"/>
                <a:cs typeface="Times New Roman" pitchFamily="18" charset="0"/>
              </a:rPr>
              <a:t>רגרסיה</a:t>
            </a:r>
            <a:endParaRPr lang="he-IL" dirty="0"/>
          </a:p>
        </p:txBody>
      </p:sp>
      <p:sp>
        <p:nvSpPr>
          <p:cNvPr id="5" name="Text Placeholder 4"/>
          <p:cNvSpPr>
            <a:spLocks noGrp="1"/>
          </p:cNvSpPr>
          <p:nvPr>
            <p:ph type="body" sz="half" idx="2"/>
          </p:nvPr>
        </p:nvSpPr>
        <p:spPr/>
        <p:txBody>
          <a:bodyPr/>
          <a:lstStyle/>
          <a:p>
            <a:r>
              <a:rPr lang="he-IL" dirty="0" smtClean="0"/>
              <a:t>שיטות לחיזוי ודוגמאות</a:t>
            </a:r>
            <a:endParaRPr lang="he-IL" dirty="0"/>
          </a:p>
        </p:txBody>
      </p:sp>
      <p:sp>
        <p:nvSpPr>
          <p:cNvPr id="2" name="Footer Placeholder 1"/>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31447547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r" rtl="1" eaLnBrk="1" hangingPunct="1"/>
            <a:r>
              <a:rPr lang="he-IL" dirty="0" smtClean="0">
                <a:latin typeface="Comic Sans MS" pitchFamily="66" charset="0"/>
              </a:rPr>
              <a:t>אופני למידה</a:t>
            </a:r>
            <a:r>
              <a:rPr lang="en-US" dirty="0" smtClean="0">
                <a:latin typeface="Comic Sans MS" pitchFamily="66" charset="0"/>
              </a:rPr>
              <a:t> </a:t>
            </a:r>
            <a:r>
              <a:rPr lang="he-IL" dirty="0" smtClean="0">
                <a:latin typeface="Comic Sans MS" pitchFamily="66" charset="0"/>
              </a:rPr>
              <a:t> - מבט מלמעלה</a:t>
            </a:r>
            <a:endParaRPr lang="en-US" dirty="0" smtClean="0">
              <a:latin typeface="Comic Sans MS" pitchFamily="66" charset="0"/>
            </a:endParaRPr>
          </a:p>
        </p:txBody>
      </p:sp>
      <p:sp>
        <p:nvSpPr>
          <p:cNvPr id="26627" name="Rectangle 3"/>
          <p:cNvSpPr>
            <a:spLocks noGrp="1" noChangeArrowheads="1"/>
          </p:cNvSpPr>
          <p:nvPr>
            <p:ph type="body" idx="1"/>
          </p:nvPr>
        </p:nvSpPr>
        <p:spPr>
          <a:xfrm>
            <a:off x="186612" y="1825625"/>
            <a:ext cx="11167188" cy="4351338"/>
          </a:xfrm>
        </p:spPr>
        <p:txBody>
          <a:bodyPr>
            <a:normAutofit fontScale="92500"/>
          </a:bodyPr>
          <a:lstStyle/>
          <a:p>
            <a:pPr eaLnBrk="1" hangingPunct="1">
              <a:lnSpc>
                <a:spcPct val="80000"/>
              </a:lnSpc>
            </a:pPr>
            <a:r>
              <a:rPr lang="he-IL" sz="2800" dirty="0" smtClean="0">
                <a:latin typeface="Comic Sans MS" pitchFamily="66" charset="0"/>
              </a:rPr>
              <a:t>בחירת סוג הלמידה הספציפי יושפ</a:t>
            </a:r>
            <a:r>
              <a:rPr lang="he-IL" dirty="0" smtClean="0">
                <a:latin typeface="Comic Sans MS" pitchFamily="66" charset="0"/>
              </a:rPr>
              <a:t>ע מגורמים שונים </a:t>
            </a:r>
            <a:endParaRPr lang="en-US" sz="2800" dirty="0">
              <a:latin typeface="Comic Sans MS" pitchFamily="66" charset="0"/>
            </a:endParaRPr>
          </a:p>
          <a:p>
            <a:pPr lvl="1" algn="r" rtl="1" eaLnBrk="1" hangingPunct="1"/>
            <a:r>
              <a:rPr lang="he-IL" sz="2400" dirty="0"/>
              <a:t>הרכיב אותו יש </a:t>
            </a:r>
            <a:r>
              <a:rPr lang="he-IL" sz="2400" dirty="0" smtClean="0"/>
              <a:t>לשפר או לחקור.</a:t>
            </a:r>
            <a:endParaRPr lang="he-IL" sz="2400" dirty="0"/>
          </a:p>
          <a:p>
            <a:pPr lvl="1" algn="r" rtl="1" eaLnBrk="1" hangingPunct="1"/>
            <a:r>
              <a:rPr lang="he-IL" sz="2400" dirty="0"/>
              <a:t>הידע המוקדם שיש </a:t>
            </a:r>
            <a:r>
              <a:rPr lang="he-IL" sz="2400" dirty="0" smtClean="0"/>
              <a:t>לנו.</a:t>
            </a:r>
            <a:endParaRPr lang="he-IL" sz="2400" dirty="0"/>
          </a:p>
          <a:p>
            <a:pPr lvl="1" algn="r" rtl="1" eaLnBrk="1" hangingPunct="1"/>
            <a:r>
              <a:rPr lang="he-IL" sz="2400" dirty="0" smtClean="0"/>
              <a:t>ייצוג  </a:t>
            </a:r>
            <a:r>
              <a:rPr lang="he-IL" sz="2400" dirty="0"/>
              <a:t>הנתונים </a:t>
            </a:r>
            <a:r>
              <a:rPr lang="he-IL" sz="2400" dirty="0" smtClean="0"/>
              <a:t>והרכבים.</a:t>
            </a:r>
            <a:endParaRPr lang="he-IL" dirty="0"/>
          </a:p>
          <a:p>
            <a:pPr lvl="1" algn="r" rtl="1" eaLnBrk="1" hangingPunct="1"/>
            <a:r>
              <a:rPr lang="he-IL" sz="2400" dirty="0" smtClean="0"/>
              <a:t>האינדיקציות \ היכולת שלנו למדוד הצלחה.</a:t>
            </a:r>
            <a:endParaRPr lang="en-US" sz="2400" dirty="0"/>
          </a:p>
          <a:p>
            <a:pPr lvl="4" eaLnBrk="1" hangingPunct="1">
              <a:lnSpc>
                <a:spcPct val="80000"/>
              </a:lnSpc>
            </a:pPr>
            <a:endParaRPr lang="en-US" sz="1800" dirty="0">
              <a:latin typeface="Comic Sans MS" pitchFamily="66" charset="0"/>
            </a:endParaRPr>
          </a:p>
          <a:p>
            <a:pPr>
              <a:lnSpc>
                <a:spcPct val="80000"/>
              </a:lnSpc>
            </a:pPr>
            <a:r>
              <a:rPr lang="he-IL" dirty="0" smtClean="0">
                <a:latin typeface="Comic Sans MS" pitchFamily="66" charset="0"/>
              </a:rPr>
              <a:t>סוג למידה:</a:t>
            </a:r>
            <a:endParaRPr lang="he-IL" dirty="0">
              <a:latin typeface="Comic Sans MS" pitchFamily="66" charset="0"/>
            </a:endParaRPr>
          </a:p>
          <a:p>
            <a:pPr>
              <a:lnSpc>
                <a:spcPct val="80000"/>
              </a:lnSpc>
            </a:pPr>
            <a:r>
              <a:rPr lang="he-IL" dirty="0">
                <a:latin typeface="Comic Sans MS" pitchFamily="66" charset="0"/>
              </a:rPr>
              <a:t>למידה </a:t>
            </a:r>
            <a:r>
              <a:rPr lang="he-IL" dirty="0" smtClean="0">
                <a:latin typeface="Comic Sans MS" pitchFamily="66" charset="0"/>
              </a:rPr>
              <a:t>בפיקוח(</a:t>
            </a:r>
            <a:r>
              <a:rPr lang="en-US" dirty="0">
                <a:solidFill>
                  <a:schemeClr val="accent2"/>
                </a:solidFill>
                <a:latin typeface="Comic Sans MS" pitchFamily="66" charset="0"/>
              </a:rPr>
              <a:t>Supervised learning </a:t>
            </a:r>
            <a:r>
              <a:rPr lang="he-IL" dirty="0" smtClean="0">
                <a:solidFill>
                  <a:schemeClr val="accent2"/>
                </a:solidFill>
                <a:latin typeface="Comic Sans MS" pitchFamily="66" charset="0"/>
              </a:rPr>
              <a:t>)</a:t>
            </a:r>
            <a:r>
              <a:rPr lang="he-IL" dirty="0" smtClean="0">
                <a:latin typeface="Comic Sans MS" pitchFamily="66" charset="0"/>
              </a:rPr>
              <a:t>: במצב בו תשובות </a:t>
            </a:r>
            <a:r>
              <a:rPr lang="he-IL" dirty="0">
                <a:latin typeface="Comic Sans MS" pitchFamily="66" charset="0"/>
              </a:rPr>
              <a:t>נכונות עבור כל דוגמה</a:t>
            </a:r>
          </a:p>
          <a:p>
            <a:pPr>
              <a:lnSpc>
                <a:spcPct val="80000"/>
              </a:lnSpc>
            </a:pPr>
            <a:r>
              <a:rPr lang="he-IL" dirty="0">
                <a:latin typeface="Comic Sans MS" pitchFamily="66" charset="0"/>
              </a:rPr>
              <a:t>למידה ללא </a:t>
            </a:r>
            <a:r>
              <a:rPr lang="he-IL" dirty="0" smtClean="0">
                <a:latin typeface="Comic Sans MS" pitchFamily="66" charset="0"/>
              </a:rPr>
              <a:t>השגחה(</a:t>
            </a:r>
            <a:r>
              <a:rPr lang="en-US" dirty="0">
                <a:solidFill>
                  <a:schemeClr val="accent2"/>
                </a:solidFill>
                <a:latin typeface="Comic Sans MS" pitchFamily="66" charset="0"/>
              </a:rPr>
              <a:t>Unsupervised learning </a:t>
            </a:r>
            <a:r>
              <a:rPr lang="he-IL" dirty="0" smtClean="0">
                <a:solidFill>
                  <a:schemeClr val="accent2"/>
                </a:solidFill>
                <a:latin typeface="Comic Sans MS" pitchFamily="66" charset="0"/>
              </a:rPr>
              <a:t>)</a:t>
            </a:r>
            <a:r>
              <a:rPr lang="he-IL" dirty="0" smtClean="0">
                <a:latin typeface="Comic Sans MS" pitchFamily="66" charset="0"/>
              </a:rPr>
              <a:t>: </a:t>
            </a:r>
            <a:r>
              <a:rPr lang="he-IL" dirty="0">
                <a:latin typeface="Comic Sans MS" pitchFamily="66" charset="0"/>
              </a:rPr>
              <a:t>תשובות נכונות </a:t>
            </a:r>
            <a:r>
              <a:rPr lang="he-IL" dirty="0" smtClean="0">
                <a:latin typeface="Comic Sans MS" pitchFamily="66" charset="0"/>
              </a:rPr>
              <a:t>, סוג של למידע עיוורת</a:t>
            </a:r>
            <a:endParaRPr lang="he-IL" dirty="0">
              <a:latin typeface="Comic Sans MS" pitchFamily="66" charset="0"/>
            </a:endParaRPr>
          </a:p>
          <a:p>
            <a:pPr>
              <a:lnSpc>
                <a:spcPct val="80000"/>
              </a:lnSpc>
            </a:pPr>
            <a:r>
              <a:rPr lang="he-IL" dirty="0">
                <a:latin typeface="Comic Sans MS" pitchFamily="66" charset="0"/>
              </a:rPr>
              <a:t>למידה </a:t>
            </a:r>
            <a:r>
              <a:rPr lang="he-IL" dirty="0" smtClean="0">
                <a:latin typeface="Comic Sans MS" pitchFamily="66" charset="0"/>
              </a:rPr>
              <a:t>מחזקת(</a:t>
            </a:r>
            <a:r>
              <a:rPr lang="en-US" dirty="0">
                <a:solidFill>
                  <a:schemeClr val="accent2"/>
                </a:solidFill>
                <a:latin typeface="Comic Sans MS" pitchFamily="66" charset="0"/>
              </a:rPr>
              <a:t>Reinforcement learning </a:t>
            </a:r>
            <a:r>
              <a:rPr lang="he-IL" dirty="0" smtClean="0">
                <a:solidFill>
                  <a:schemeClr val="accent2"/>
                </a:solidFill>
                <a:latin typeface="Comic Sans MS" pitchFamily="66" charset="0"/>
              </a:rPr>
              <a:t>) </a:t>
            </a:r>
            <a:r>
              <a:rPr lang="he-IL" dirty="0" smtClean="0">
                <a:latin typeface="Comic Sans MS" pitchFamily="66" charset="0"/>
              </a:rPr>
              <a:t>: </a:t>
            </a:r>
            <a:r>
              <a:rPr lang="he-IL" dirty="0">
                <a:latin typeface="Comic Sans MS" pitchFamily="66" charset="0"/>
              </a:rPr>
              <a:t>תגמולים מזדמנים</a:t>
            </a:r>
            <a:r>
              <a:rPr lang="en-US" sz="2800" dirty="0" smtClean="0">
                <a:latin typeface="Comic Sans MS" pitchFamily="66" charset="0"/>
              </a:rPr>
              <a:t>	</a:t>
            </a:r>
          </a:p>
          <a:p>
            <a:pPr marL="457200" lvl="1" indent="0" eaLnBrk="1" hangingPunct="1">
              <a:lnSpc>
                <a:spcPct val="80000"/>
              </a:lnSpc>
              <a:buNone/>
            </a:pPr>
            <a:endParaRPr lang="en-US" sz="2400" dirty="0">
              <a:latin typeface="Comic Sans MS" pitchFamily="66" charset="0"/>
            </a:endParaRPr>
          </a:p>
        </p:txBody>
      </p:sp>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3" name="Slide Number Placeholder 2"/>
          <p:cNvSpPr>
            <a:spLocks noGrp="1"/>
          </p:cNvSpPr>
          <p:nvPr>
            <p:ph type="sldNum" sz="quarter" idx="4294967295"/>
          </p:nvPr>
        </p:nvSpPr>
        <p:spPr/>
        <p:txBody>
          <a:bodyPr/>
          <a:lstStyle/>
          <a:p>
            <a:pPr rtl="0"/>
            <a:fld id="{6EDAB462-8378-4A72-B037-15DB491BC9D5}" type="slidenum">
              <a:rPr lang="en-US">
                <a:latin typeface="Century Schoolbook"/>
              </a:rPr>
              <a:pPr rtl="0"/>
              <a:t>5</a:t>
            </a:fld>
            <a:endParaRPr lang="en-US">
              <a:latin typeface="Century Schoolbook"/>
            </a:endParaRPr>
          </a:p>
        </p:txBody>
      </p:sp>
    </p:spTree>
    <p:extLst>
      <p:ext uri="{BB962C8B-B14F-4D97-AF65-F5344CB8AC3E}">
        <p14:creationId xmlns:p14="http://schemas.microsoft.com/office/powerpoint/2010/main" val="155923205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19DF-C178-C642-8C1D-5DEA06C604D8}"/>
              </a:ext>
            </a:extLst>
          </p:cNvPr>
          <p:cNvSpPr>
            <a:spLocks noGrp="1"/>
          </p:cNvSpPr>
          <p:nvPr>
            <p:ph type="title"/>
          </p:nvPr>
        </p:nvSpPr>
        <p:spPr/>
        <p:txBody>
          <a:bodyPr/>
          <a:lstStyle/>
          <a:p>
            <a:r>
              <a:rPr lang="en-US" dirty="0"/>
              <a:t>A Problem</a:t>
            </a:r>
          </a:p>
        </p:txBody>
      </p:sp>
      <p:pic>
        <p:nvPicPr>
          <p:cNvPr id="11" name="Picture 10">
            <a:extLst>
              <a:ext uri="{FF2B5EF4-FFF2-40B4-BE49-F238E27FC236}">
                <a16:creationId xmlns:a16="http://schemas.microsoft.com/office/drawing/2014/main" id="{508B8302-1051-BB4F-B203-E6B7E3468EC0}"/>
              </a:ext>
            </a:extLst>
          </p:cNvPr>
          <p:cNvPicPr>
            <a:picLocks noChangeAspect="1"/>
          </p:cNvPicPr>
          <p:nvPr/>
        </p:nvPicPr>
        <p:blipFill>
          <a:blip r:embed="rId2"/>
          <a:stretch>
            <a:fillRect/>
          </a:stretch>
        </p:blipFill>
        <p:spPr>
          <a:xfrm>
            <a:off x="815413" y="1538434"/>
            <a:ext cx="10657184" cy="4558992"/>
          </a:xfrm>
          <a:prstGeom prst="rect">
            <a:avLst/>
          </a:prstGeom>
        </p:spPr>
      </p:pic>
    </p:spTree>
    <p:extLst>
      <p:ext uri="{BB962C8B-B14F-4D97-AF65-F5344CB8AC3E}">
        <p14:creationId xmlns:p14="http://schemas.microsoft.com/office/powerpoint/2010/main" val="51841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EDBF-D3F2-D44A-9A3B-592B4B845DA1}"/>
              </a:ext>
            </a:extLst>
          </p:cNvPr>
          <p:cNvSpPr>
            <a:spLocks noGrp="1"/>
          </p:cNvSpPr>
          <p:nvPr>
            <p:ph type="title"/>
          </p:nvPr>
        </p:nvSpPr>
        <p:spPr/>
        <p:txBody>
          <a:bodyPr/>
          <a:lstStyle/>
          <a:p>
            <a:r>
              <a:rPr lang="en-US" dirty="0"/>
              <a:t>Linear classifier</a:t>
            </a:r>
          </a:p>
        </p:txBody>
      </p:sp>
      <p:sp>
        <p:nvSpPr>
          <p:cNvPr id="5" name="Content Placeholder 4">
            <a:extLst>
              <a:ext uri="{FF2B5EF4-FFF2-40B4-BE49-F238E27FC236}">
                <a16:creationId xmlns:a16="http://schemas.microsoft.com/office/drawing/2014/main" id="{A1983790-FFD0-FF44-8347-CB9644EA1897}"/>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86DA3377-09BD-104B-86EC-7E861DB1C85C}"/>
              </a:ext>
            </a:extLst>
          </p:cNvPr>
          <p:cNvPicPr>
            <a:picLocks noChangeAspect="1"/>
          </p:cNvPicPr>
          <p:nvPr/>
        </p:nvPicPr>
        <p:blipFill>
          <a:blip r:embed="rId2"/>
          <a:stretch>
            <a:fillRect/>
          </a:stretch>
        </p:blipFill>
        <p:spPr>
          <a:xfrm>
            <a:off x="815413" y="1492161"/>
            <a:ext cx="10183891" cy="4462525"/>
          </a:xfrm>
          <a:prstGeom prst="rect">
            <a:avLst/>
          </a:prstGeom>
        </p:spPr>
      </p:pic>
    </p:spTree>
    <p:extLst>
      <p:ext uri="{BB962C8B-B14F-4D97-AF65-F5344CB8AC3E}">
        <p14:creationId xmlns:p14="http://schemas.microsoft.com/office/powerpoint/2010/main" val="1900553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2D656-FDE8-364B-8799-0B6326DCBD8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46B3F5C-F1B1-2746-BE2B-F28D40B7FAD2}"/>
              </a:ext>
            </a:extLst>
          </p:cNvPr>
          <p:cNvPicPr>
            <a:picLocks noChangeAspect="1"/>
          </p:cNvPicPr>
          <p:nvPr/>
        </p:nvPicPr>
        <p:blipFill>
          <a:blip r:embed="rId2"/>
          <a:stretch>
            <a:fillRect/>
          </a:stretch>
        </p:blipFill>
        <p:spPr>
          <a:xfrm>
            <a:off x="815413" y="1492161"/>
            <a:ext cx="10780239" cy="4963981"/>
          </a:xfrm>
          <a:prstGeom prst="rect">
            <a:avLst/>
          </a:prstGeom>
        </p:spPr>
      </p:pic>
    </p:spTree>
    <p:extLst>
      <p:ext uri="{BB962C8B-B14F-4D97-AF65-F5344CB8AC3E}">
        <p14:creationId xmlns:p14="http://schemas.microsoft.com/office/powerpoint/2010/main" val="4016288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he-IL" b="1" dirty="0"/>
              <a:t>רגרסיה </a:t>
            </a:r>
            <a:r>
              <a:rPr lang="he-IL" dirty="0" smtClean="0"/>
              <a:t>–</a:t>
            </a:r>
            <a:r>
              <a:rPr lang="en-US" dirty="0" smtClean="0"/>
              <a:t>Regression  </a:t>
            </a:r>
            <a:r>
              <a:rPr lang="he-IL" dirty="0" smtClean="0"/>
              <a:t> היא </a:t>
            </a:r>
            <a:r>
              <a:rPr lang="he-IL" dirty="0"/>
              <a:t>שיטה סטטיסטית המשמשת לבדיקה ולניבוי של קשרים בין </a:t>
            </a:r>
            <a:r>
              <a:rPr lang="he-IL" dirty="0" smtClean="0"/>
              <a:t>שני משתנים </a:t>
            </a:r>
            <a:r>
              <a:rPr lang="he-IL" dirty="0"/>
              <a:t>או יותר. </a:t>
            </a:r>
            <a:endParaRPr lang="he-IL" dirty="0" smtClean="0"/>
          </a:p>
          <a:p>
            <a:r>
              <a:rPr lang="he-IL" dirty="0" smtClean="0"/>
              <a:t>שיטה </a:t>
            </a:r>
            <a:r>
              <a:rPr lang="he-IL" dirty="0"/>
              <a:t>זו מצויה בשימוש נרחב במחקרים כמותיים בתחומי המדע השונים.</a:t>
            </a:r>
          </a:p>
          <a:p>
            <a:r>
              <a:rPr lang="he-IL" dirty="0"/>
              <a:t>הרגרסיה הפשוטה ביותר היא רגרסיה לינארית עם שני משתנים : משתנה מסביר </a:t>
            </a:r>
            <a:r>
              <a:rPr lang="he-IL" dirty="0" smtClean="0"/>
              <a:t>ומשתנה מוסבר .</a:t>
            </a:r>
          </a:p>
          <a:p>
            <a:r>
              <a:rPr lang="he-IL" b="1" dirty="0" smtClean="0"/>
              <a:t>רגרסיה לינארית </a:t>
            </a:r>
            <a:r>
              <a:rPr lang="he-IL" dirty="0" smtClean="0"/>
              <a:t>היא </a:t>
            </a:r>
            <a:r>
              <a:rPr lang="he-IL" dirty="0"/>
              <a:t>שיטה סטטיסטית הבוחנת את הקשר </a:t>
            </a:r>
            <a:r>
              <a:rPr lang="he-IL" dirty="0" smtClean="0"/>
              <a:t>הלינארי בין </a:t>
            </a:r>
            <a:r>
              <a:rPr lang="he-IL" dirty="0"/>
              <a:t>שני משתנים או יותר. </a:t>
            </a:r>
            <a:endParaRPr lang="he-IL" dirty="0" smtClean="0"/>
          </a:p>
          <a:p>
            <a:r>
              <a:rPr lang="he-IL" dirty="0" smtClean="0"/>
              <a:t>שיטה </a:t>
            </a:r>
            <a:r>
              <a:rPr lang="he-IL" dirty="0"/>
              <a:t>זו מצויה בשימוש נרחב במחקרים כמותיים בכל </a:t>
            </a:r>
            <a:r>
              <a:rPr lang="he-IL" dirty="0" smtClean="0"/>
              <a:t>תחומי המדע.</a:t>
            </a:r>
            <a:endParaRPr lang="he-IL" dirty="0"/>
          </a:p>
        </p:txBody>
      </p:sp>
      <p:sp>
        <p:nvSpPr>
          <p:cNvPr id="3" name="Title 2"/>
          <p:cNvSpPr>
            <a:spLocks noGrp="1"/>
          </p:cNvSpPr>
          <p:nvPr>
            <p:ph type="title"/>
          </p:nvPr>
        </p:nvSpPr>
        <p:spPr/>
        <p:txBody>
          <a:bodyPr/>
          <a:lstStyle/>
          <a:p>
            <a:pPr algn="ctr"/>
            <a:r>
              <a:rPr lang="he-IL" dirty="0" smtClean="0"/>
              <a:t>רגרסיה</a:t>
            </a:r>
            <a:endParaRPr lang="he-IL" dirty="0"/>
          </a:p>
        </p:txBody>
      </p:sp>
    </p:spTree>
    <p:extLst>
      <p:ext uri="{BB962C8B-B14F-4D97-AF65-F5344CB8AC3E}">
        <p14:creationId xmlns:p14="http://schemas.microsoft.com/office/powerpoint/2010/main" val="3617626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F8CE18-14DB-4E4A-BF70-BC8A152F29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746F442-0228-2744-843F-D1CA90012B2D}"/>
              </a:ext>
            </a:extLst>
          </p:cNvPr>
          <p:cNvPicPr>
            <a:picLocks noChangeAspect="1"/>
          </p:cNvPicPr>
          <p:nvPr/>
        </p:nvPicPr>
        <p:blipFill>
          <a:blip r:embed="rId2"/>
          <a:stretch>
            <a:fillRect/>
          </a:stretch>
        </p:blipFill>
        <p:spPr>
          <a:xfrm>
            <a:off x="815413" y="1492161"/>
            <a:ext cx="10657184" cy="4648200"/>
          </a:xfrm>
          <a:prstGeom prst="rect">
            <a:avLst/>
          </a:prstGeom>
        </p:spPr>
      </p:pic>
    </p:spTree>
    <p:extLst>
      <p:ext uri="{BB962C8B-B14F-4D97-AF65-F5344CB8AC3E}">
        <p14:creationId xmlns:p14="http://schemas.microsoft.com/office/powerpoint/2010/main" val="4128354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dirty="0"/>
              <a:t>רגרסיה</a:t>
            </a:r>
            <a:endParaRPr lang="en-US" dirty="0"/>
          </a:p>
        </p:txBody>
      </p:sp>
      <p:sp>
        <p:nvSpPr>
          <p:cNvPr id="3" name="Content Placeholder 2"/>
          <p:cNvSpPr>
            <a:spLocks noGrp="1"/>
          </p:cNvSpPr>
          <p:nvPr>
            <p:ph idx="1"/>
          </p:nvPr>
        </p:nvSpPr>
        <p:spPr/>
        <p:txBody>
          <a:bodyPr/>
          <a:lstStyle/>
          <a:p>
            <a:r>
              <a:rPr lang="he-IL" dirty="0"/>
              <a:t>המקרה הפשוט ביותר הוא כאשר קיימים שני משתנים: משתנה תלוי ומשתנה בלתי תלוי. </a:t>
            </a:r>
          </a:p>
          <a:p>
            <a:r>
              <a:rPr lang="he-IL" dirty="0"/>
              <a:t>ההנחה היא כי המודל המסביר את הקשר בין המשתנים הוא מודל לינארי, כדוגמת:</a:t>
            </a:r>
          </a:p>
          <a:p>
            <a:pPr algn="l" rtl="0"/>
            <a:r>
              <a:rPr lang="en-US" dirty="0"/>
              <a:t>Y=</a:t>
            </a:r>
            <a:r>
              <a:rPr lang="en-US" dirty="0" err="1"/>
              <a:t>aX</a:t>
            </a:r>
            <a:r>
              <a:rPr lang="en-US" dirty="0"/>
              <a:t> +b +</a:t>
            </a:r>
            <a:r>
              <a:rPr lang="az-Cyrl-AZ" dirty="0"/>
              <a:t>є</a:t>
            </a:r>
          </a:p>
          <a:p>
            <a:r>
              <a:rPr lang="he-IL" dirty="0"/>
              <a:t>כאשר:</a:t>
            </a:r>
          </a:p>
          <a:p>
            <a:pPr lvl="1"/>
            <a:r>
              <a:rPr lang="en-US" dirty="0"/>
              <a:t> a , b </a:t>
            </a:r>
            <a:r>
              <a:rPr lang="he-IL" dirty="0"/>
              <a:t>פרמטרים קבועים ולא ידועים.</a:t>
            </a:r>
          </a:p>
          <a:p>
            <a:pPr lvl="1"/>
            <a:r>
              <a:rPr lang="az-Cyrl-AZ" dirty="0"/>
              <a:t>є </a:t>
            </a:r>
            <a:r>
              <a:rPr lang="he-IL" dirty="0"/>
              <a:t> שגיאה</a:t>
            </a:r>
          </a:p>
          <a:p>
            <a:pPr lvl="1"/>
            <a:r>
              <a:rPr lang="he-IL" dirty="0"/>
              <a:t>בתהליך הרגרסיה יש לאמוד את </a:t>
            </a:r>
            <a:r>
              <a:rPr lang="en-US" dirty="0"/>
              <a:t>Y </a:t>
            </a:r>
            <a:r>
              <a:rPr lang="he-IL" dirty="0"/>
              <a:t>כאשר </a:t>
            </a:r>
            <a:r>
              <a:rPr lang="en-US" dirty="0"/>
              <a:t> X </a:t>
            </a:r>
            <a:r>
              <a:rPr lang="he-IL" dirty="0"/>
              <a:t>ידוע. </a:t>
            </a:r>
          </a:p>
          <a:p>
            <a:pPr lvl="1"/>
            <a:r>
              <a:rPr lang="he-IL" dirty="0"/>
              <a:t>את ערכי הפרמטרים </a:t>
            </a:r>
            <a:r>
              <a:rPr lang="en-US" dirty="0"/>
              <a:t>a </a:t>
            </a:r>
            <a:r>
              <a:rPr lang="he-IL" dirty="0"/>
              <a:t> ו- </a:t>
            </a:r>
            <a:r>
              <a:rPr lang="en-US" dirty="0"/>
              <a:t>b </a:t>
            </a:r>
            <a:r>
              <a:rPr lang="he-IL" dirty="0"/>
              <a:t> אומדים בעזרת שיטת הריבועים הפחותים.</a:t>
            </a:r>
          </a:p>
          <a:p>
            <a:endParaRPr lang="en-US"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25611057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3B3951-2549-7D48-A83E-D896F8683A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2769D69-E53C-0A46-95BF-8F8BF78CDC55}"/>
              </a:ext>
            </a:extLst>
          </p:cNvPr>
          <p:cNvPicPr>
            <a:picLocks noChangeAspect="1"/>
          </p:cNvPicPr>
          <p:nvPr/>
        </p:nvPicPr>
        <p:blipFill>
          <a:blip r:embed="rId2"/>
          <a:stretch>
            <a:fillRect/>
          </a:stretch>
        </p:blipFill>
        <p:spPr>
          <a:xfrm>
            <a:off x="815413" y="1492162"/>
            <a:ext cx="10657184" cy="4648200"/>
          </a:xfrm>
          <a:prstGeom prst="rect">
            <a:avLst/>
          </a:prstGeom>
        </p:spPr>
      </p:pic>
    </p:spTree>
    <p:extLst>
      <p:ext uri="{BB962C8B-B14F-4D97-AF65-F5344CB8AC3E}">
        <p14:creationId xmlns:p14="http://schemas.microsoft.com/office/powerpoint/2010/main" val="3529961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he-IL" dirty="0"/>
              <a:t>במקרים רבים יש להסביר משתנה יחיד </a:t>
            </a:r>
            <a:r>
              <a:rPr lang="en-US" dirty="0"/>
              <a:t>Y </a:t>
            </a:r>
            <a:r>
              <a:rPr lang="he-IL" dirty="0"/>
              <a:t>באמצעות כמה משתנים מסבירים</a:t>
            </a:r>
          </a:p>
          <a:p>
            <a:pPr algn="l" rtl="0"/>
            <a:r>
              <a:rPr lang="en-US" dirty="0"/>
              <a:t>X(1),X(2),…X(n) . </a:t>
            </a:r>
            <a:endParaRPr lang="he-IL" dirty="0" smtClean="0"/>
          </a:p>
          <a:p>
            <a:r>
              <a:rPr lang="he-IL" dirty="0" smtClean="0"/>
              <a:t>במקרה </a:t>
            </a:r>
            <a:r>
              <a:rPr lang="he-IL" dirty="0"/>
              <a:t>זה, נגדיר </a:t>
            </a:r>
            <a:r>
              <a:rPr lang="he-IL" b="1" dirty="0"/>
              <a:t>מודל רגרסיה מרובה </a:t>
            </a:r>
            <a:r>
              <a:rPr lang="he-IL" dirty="0"/>
              <a:t>כדוגמת:</a:t>
            </a:r>
          </a:p>
          <a:p>
            <a:pPr algn="l" rtl="0"/>
            <a:r>
              <a:rPr lang="en-US" dirty="0"/>
              <a:t>Y=</a:t>
            </a:r>
            <a:r>
              <a:rPr lang="en-US" dirty="0" err="1"/>
              <a:t>aX</a:t>
            </a:r>
            <a:r>
              <a:rPr lang="en-US" dirty="0"/>
              <a:t>(1)+</a:t>
            </a:r>
            <a:r>
              <a:rPr lang="en-US" dirty="0" err="1"/>
              <a:t>bX</a:t>
            </a:r>
            <a:r>
              <a:rPr lang="en-US" dirty="0"/>
              <a:t>(1)2+cX(2)+</a:t>
            </a:r>
            <a:r>
              <a:rPr lang="en-US" dirty="0" err="1"/>
              <a:t>dX</a:t>
            </a:r>
            <a:r>
              <a:rPr lang="en-US" dirty="0"/>
              <a:t>(1)X(2) + error</a:t>
            </a:r>
          </a:p>
          <a:p>
            <a:endParaRPr lang="he-IL" dirty="0" smtClean="0"/>
          </a:p>
          <a:p>
            <a:r>
              <a:rPr lang="he-IL" dirty="0" smtClean="0"/>
              <a:t>במקרה </a:t>
            </a:r>
            <a:r>
              <a:rPr lang="he-IL" dirty="0"/>
              <a:t>של רגרסיה לינארית, ניתן לבטא באופן כמותי את </a:t>
            </a:r>
            <a:r>
              <a:rPr lang="he-IL" dirty="0" smtClean="0"/>
              <a:t>המתאם בין שני המשתנים (</a:t>
            </a:r>
            <a:r>
              <a:rPr lang="en-US" dirty="0" smtClean="0"/>
              <a:t>X</a:t>
            </a:r>
            <a:r>
              <a:rPr lang="he-IL" dirty="0" smtClean="0"/>
              <a:t> , </a:t>
            </a:r>
            <a:r>
              <a:rPr lang="en-US" dirty="0" smtClean="0"/>
              <a:t>Y</a:t>
            </a:r>
            <a:r>
              <a:rPr lang="he-IL" dirty="0" smtClean="0"/>
              <a:t> ) שתסומן כ </a:t>
            </a:r>
            <a:r>
              <a:rPr lang="en-US" dirty="0"/>
              <a:t>COV(X,Y) -</a:t>
            </a:r>
            <a:r>
              <a:rPr lang="he-IL" dirty="0" smtClean="0"/>
              <a:t> </a:t>
            </a:r>
            <a:r>
              <a:rPr lang="en-US" dirty="0" smtClean="0"/>
              <a:t>Covariance  </a:t>
            </a:r>
            <a:r>
              <a:rPr lang="he-IL" dirty="0" smtClean="0"/>
              <a:t> בעזרת </a:t>
            </a:r>
            <a:r>
              <a:rPr lang="he-IL" b="1" u="sng" dirty="0"/>
              <a:t>השונות </a:t>
            </a:r>
            <a:r>
              <a:rPr lang="he-IL" b="1" u="sng" dirty="0" smtClean="0"/>
              <a:t>המשותפת</a:t>
            </a:r>
            <a:endParaRPr lang="he-IL" u="sng" dirty="0"/>
          </a:p>
          <a:p>
            <a:r>
              <a:rPr lang="he-IL" dirty="0" smtClean="0"/>
              <a:t>. </a:t>
            </a:r>
            <a:endParaRPr lang="en-US" dirty="0" smtClean="0"/>
          </a:p>
        </p:txBody>
      </p:sp>
      <p:sp>
        <p:nvSpPr>
          <p:cNvPr id="3" name="Title 2"/>
          <p:cNvSpPr>
            <a:spLocks noGrp="1"/>
          </p:cNvSpPr>
          <p:nvPr>
            <p:ph type="title"/>
          </p:nvPr>
        </p:nvSpPr>
        <p:spPr/>
        <p:txBody>
          <a:bodyPr/>
          <a:lstStyle/>
          <a:p>
            <a:pPr algn="ctr"/>
            <a:r>
              <a:rPr lang="he-IL" dirty="0"/>
              <a:t>רגרסיה</a:t>
            </a:r>
          </a:p>
        </p:txBody>
      </p:sp>
    </p:spTree>
    <p:extLst>
      <p:ext uri="{BB962C8B-B14F-4D97-AF65-F5344CB8AC3E}">
        <p14:creationId xmlns:p14="http://schemas.microsoft.com/office/powerpoint/2010/main" val="2888171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dirty="0"/>
              <a:t>רגרסיה</a:t>
            </a:r>
            <a:endParaRPr lang="en-US" dirty="0"/>
          </a:p>
        </p:txBody>
      </p:sp>
      <p:sp>
        <p:nvSpPr>
          <p:cNvPr id="3" name="Content Placeholder 2"/>
          <p:cNvSpPr>
            <a:spLocks noGrp="1"/>
          </p:cNvSpPr>
          <p:nvPr>
            <p:ph idx="1"/>
          </p:nvPr>
        </p:nvSpPr>
        <p:spPr/>
        <p:txBody>
          <a:bodyPr/>
          <a:lstStyle/>
          <a:p>
            <a:r>
              <a:rPr lang="he-IL" b="1" dirty="0"/>
              <a:t>השונות המשותפת </a:t>
            </a:r>
            <a:r>
              <a:rPr lang="he-IL" dirty="0"/>
              <a:t>היא</a:t>
            </a:r>
          </a:p>
          <a:p>
            <a:pPr algn="l" rtl="0"/>
            <a:r>
              <a:rPr lang="en-US" i="1" dirty="0"/>
              <a:t>COV(X,Y) = E(X,Y) - E(X) * E(Y)</a:t>
            </a:r>
          </a:p>
          <a:p>
            <a:r>
              <a:rPr lang="he-IL" dirty="0"/>
              <a:t>כאשר </a:t>
            </a:r>
            <a:r>
              <a:rPr lang="en-US" dirty="0"/>
              <a:t>E</a:t>
            </a:r>
            <a:r>
              <a:rPr lang="he-IL" dirty="0"/>
              <a:t> מציין תוחלת.</a:t>
            </a:r>
          </a:p>
          <a:p>
            <a:r>
              <a:rPr lang="he-IL" dirty="0"/>
              <a:t>כאשר ערך השונות המשותפת יכול להיות בין - ∞ ל + ∞  </a:t>
            </a:r>
          </a:p>
          <a:p>
            <a:r>
              <a:rPr lang="he-IL" dirty="0" err="1"/>
              <a:t>כש</a:t>
            </a:r>
            <a:r>
              <a:rPr lang="he-IL" dirty="0"/>
              <a:t> </a:t>
            </a:r>
            <a:r>
              <a:rPr lang="en-US" dirty="0"/>
              <a:t>COV(X,Y)=0</a:t>
            </a:r>
            <a:r>
              <a:rPr lang="he-IL" dirty="0"/>
              <a:t> משמעו שהמשתנים האקראיים </a:t>
            </a:r>
            <a:r>
              <a:rPr lang="en-US" dirty="0"/>
              <a:t>X</a:t>
            </a:r>
            <a:r>
              <a:rPr lang="he-IL" dirty="0"/>
              <a:t> ו </a:t>
            </a:r>
            <a:r>
              <a:rPr lang="en-US" dirty="0"/>
              <a:t>Y</a:t>
            </a:r>
            <a:r>
              <a:rPr lang="he-IL" dirty="0"/>
              <a:t> בלתי מתואמים </a:t>
            </a:r>
          </a:p>
          <a:p>
            <a:r>
              <a:rPr lang="en-US" dirty="0"/>
              <a:t>COV(X,Y)≠0 </a:t>
            </a:r>
            <a:r>
              <a:rPr lang="he-IL" dirty="0"/>
              <a:t>משמעו שהמשתנים האקראיים </a:t>
            </a:r>
            <a:r>
              <a:rPr lang="en-US" dirty="0"/>
              <a:t>X</a:t>
            </a:r>
            <a:r>
              <a:rPr lang="he-IL" dirty="0"/>
              <a:t> ו </a:t>
            </a:r>
            <a:r>
              <a:rPr lang="en-US" dirty="0"/>
              <a:t>Y</a:t>
            </a:r>
            <a:r>
              <a:rPr lang="he-IL" dirty="0"/>
              <a:t> מתואמים</a:t>
            </a:r>
            <a:endParaRPr lang="en-US" dirty="0"/>
          </a:p>
        </p:txBody>
      </p:sp>
      <p:sp>
        <p:nvSpPr>
          <p:cNvPr id="4" name="Footer Placeholder 3"/>
          <p:cNvSpPr>
            <a:spLocks noGrp="1"/>
          </p:cNvSpPr>
          <p:nvPr>
            <p:ph type="ftr" sz="quarter" idx="11"/>
          </p:nvPr>
        </p:nvSpPr>
        <p:spPr/>
        <p:txBody>
          <a:bodyPr/>
          <a:lstStyle/>
          <a:p>
            <a:endParaRPr lang="he-IL"/>
          </a:p>
        </p:txBody>
      </p:sp>
    </p:spTree>
    <p:extLst>
      <p:ext uri="{BB962C8B-B14F-4D97-AF65-F5344CB8AC3E}">
        <p14:creationId xmlns:p14="http://schemas.microsoft.com/office/powerpoint/2010/main" val="16256162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he-IL" dirty="0"/>
              <a:t>אם </a:t>
            </a:r>
            <a:r>
              <a:rPr lang="en-US" dirty="0"/>
              <a:t>X</a:t>
            </a:r>
            <a:r>
              <a:rPr lang="he-IL" dirty="0"/>
              <a:t>=</a:t>
            </a:r>
            <a:r>
              <a:rPr lang="en-US" dirty="0"/>
              <a:t>Y</a:t>
            </a:r>
            <a:r>
              <a:rPr lang="he-IL" dirty="0"/>
              <a:t> אזי </a:t>
            </a:r>
          </a:p>
          <a:p>
            <a:pPr algn="l" rtl="0"/>
            <a:r>
              <a:rPr lang="pt-BR" dirty="0"/>
              <a:t>COV(X,X) = E(X</a:t>
            </a:r>
            <a:r>
              <a:rPr lang="pt-BR" baseline="30000" dirty="0"/>
              <a:t>2</a:t>
            </a:r>
            <a:r>
              <a:rPr lang="pt-BR" dirty="0"/>
              <a:t>) – [E(X)]</a:t>
            </a:r>
            <a:r>
              <a:rPr lang="pt-BR" baseline="30000" dirty="0"/>
              <a:t>2</a:t>
            </a:r>
            <a:r>
              <a:rPr lang="pt-BR" dirty="0"/>
              <a:t> = V(X) = </a:t>
            </a:r>
            <a:r>
              <a:rPr lang="el-GR" dirty="0" smtClean="0"/>
              <a:t>α</a:t>
            </a:r>
            <a:r>
              <a:rPr lang="pt-BR" baseline="30000" dirty="0" smtClean="0"/>
              <a:t>2</a:t>
            </a:r>
            <a:endParaRPr lang="pt-BR" baseline="30000" dirty="0"/>
          </a:p>
          <a:p>
            <a:r>
              <a:rPr lang="he-IL" dirty="0"/>
              <a:t>השונות המשותפת תלויה ביחידות המדידה. לפיכך, קשה מאוד להשתמש </a:t>
            </a:r>
            <a:r>
              <a:rPr lang="he-IL" dirty="0" smtClean="0"/>
              <a:t>בשונות</a:t>
            </a:r>
            <a:r>
              <a:rPr lang="en-US" dirty="0" smtClean="0"/>
              <a:t> </a:t>
            </a:r>
            <a:r>
              <a:rPr lang="he-IL" dirty="0" smtClean="0"/>
              <a:t>המשותפת </a:t>
            </a:r>
            <a:r>
              <a:rPr lang="he-IL" dirty="0"/>
              <a:t>למדידת תלות בין שני </a:t>
            </a:r>
            <a:r>
              <a:rPr lang="he-IL" dirty="0" smtClean="0"/>
              <a:t>המשתנים.</a:t>
            </a:r>
          </a:p>
          <a:p>
            <a:r>
              <a:rPr lang="en-US" dirty="0"/>
              <a:t> </a:t>
            </a:r>
            <a:r>
              <a:rPr lang="he-IL" dirty="0"/>
              <a:t>לדוגמה, אם יחידות המדידה של </a:t>
            </a:r>
            <a:r>
              <a:rPr lang="en-US" dirty="0" smtClean="0"/>
              <a:t>X </a:t>
            </a:r>
            <a:r>
              <a:rPr lang="he-IL" dirty="0" smtClean="0"/>
              <a:t> ו </a:t>
            </a:r>
            <a:r>
              <a:rPr lang="en-US" dirty="0" smtClean="0"/>
              <a:t>Y</a:t>
            </a:r>
            <a:r>
              <a:rPr lang="he-IL" dirty="0" smtClean="0"/>
              <a:t> הן </a:t>
            </a:r>
            <a:r>
              <a:rPr lang="he-IL" dirty="0"/>
              <a:t>שעות, אזי השונות המשותפת תבוטא ביחידה של שורש השעה. </a:t>
            </a:r>
            <a:r>
              <a:rPr lang="he-IL" dirty="0" smtClean="0"/>
              <a:t>....</a:t>
            </a:r>
            <a:endParaRPr lang="en-US" dirty="0"/>
          </a:p>
          <a:p>
            <a:r>
              <a:rPr lang="he-IL" dirty="0"/>
              <a:t>לפיכך, נגדיר את </a:t>
            </a:r>
            <a:r>
              <a:rPr lang="he-IL" b="1" dirty="0"/>
              <a:t>מקדם המתאם </a:t>
            </a:r>
            <a:r>
              <a:rPr lang="he-IL" dirty="0" smtClean="0"/>
              <a:t>(הקורלציה) </a:t>
            </a:r>
            <a:r>
              <a:rPr lang="he-IL" dirty="0"/>
              <a:t>שיסומן </a:t>
            </a:r>
            <a:r>
              <a:rPr lang="he-IL" dirty="0" smtClean="0"/>
              <a:t>ב- </a:t>
            </a:r>
            <a:r>
              <a:rPr lang="az-Cyrl-AZ" dirty="0" smtClean="0"/>
              <a:t>р</a:t>
            </a:r>
            <a:r>
              <a:rPr lang="he-IL" dirty="0" smtClean="0"/>
              <a:t> </a:t>
            </a:r>
            <a:r>
              <a:rPr lang="he-IL" dirty="0"/>
              <a:t>ומהווה סטנדרטיזציה של </a:t>
            </a:r>
            <a:r>
              <a:rPr lang="he-IL" dirty="0" smtClean="0"/>
              <a:t>השונות המשותפת.</a:t>
            </a:r>
          </a:p>
          <a:p>
            <a:endParaRPr lang="he-IL" dirty="0"/>
          </a:p>
          <a:p>
            <a:endParaRPr lang="he-IL" dirty="0" smtClean="0"/>
          </a:p>
          <a:p>
            <a:endParaRPr lang="he-IL" dirty="0"/>
          </a:p>
          <a:p>
            <a:endParaRPr lang="he-IL" dirty="0" smtClean="0"/>
          </a:p>
          <a:p>
            <a:endParaRPr lang="he-IL" dirty="0"/>
          </a:p>
          <a:p>
            <a:endParaRPr lang="he-IL" dirty="0" smtClean="0"/>
          </a:p>
          <a:p>
            <a:r>
              <a:rPr lang="he-IL" dirty="0" smtClean="0"/>
              <a:t>ערכו </a:t>
            </a:r>
            <a:r>
              <a:rPr lang="he-IL" dirty="0"/>
              <a:t>של מקדם המתאם הוא בין 1– ל +1-</a:t>
            </a:r>
          </a:p>
          <a:p>
            <a:r>
              <a:rPr lang="he-IL" dirty="0"/>
              <a:t>האומד למקדם </a:t>
            </a:r>
            <a:r>
              <a:rPr lang="he-IL" dirty="0" smtClean="0"/>
              <a:t>המתאם </a:t>
            </a:r>
            <a:r>
              <a:rPr lang="el-GR" dirty="0"/>
              <a:t>ρ(</a:t>
            </a:r>
            <a:r>
              <a:rPr lang="en-US" dirty="0"/>
              <a:t>X,Y</a:t>
            </a:r>
            <a:r>
              <a:rPr lang="en-US" dirty="0" smtClean="0"/>
              <a:t>)</a:t>
            </a:r>
            <a:r>
              <a:rPr lang="he-IL" dirty="0" smtClean="0"/>
              <a:t> </a:t>
            </a:r>
            <a:r>
              <a:rPr lang="he-IL" dirty="0"/>
              <a:t>הוא </a:t>
            </a:r>
            <a:r>
              <a:rPr lang="he-IL" dirty="0" smtClean="0"/>
              <a:t>הסטטיסטי </a:t>
            </a:r>
            <a:r>
              <a:rPr lang="en-US" dirty="0" smtClean="0"/>
              <a:t>r</a:t>
            </a:r>
            <a:endParaRPr lang="he-IL" dirty="0"/>
          </a:p>
        </p:txBody>
      </p:sp>
      <p:sp>
        <p:nvSpPr>
          <p:cNvPr id="3" name="Title 2"/>
          <p:cNvSpPr>
            <a:spLocks noGrp="1"/>
          </p:cNvSpPr>
          <p:nvPr>
            <p:ph type="title"/>
          </p:nvPr>
        </p:nvSpPr>
        <p:spPr/>
        <p:txBody>
          <a:bodyPr/>
          <a:lstStyle/>
          <a:p>
            <a:pPr algn="ctr"/>
            <a:r>
              <a:rPr lang="he-IL" dirty="0"/>
              <a:t>רגרסיה</a:t>
            </a:r>
          </a:p>
        </p:txBody>
      </p:sp>
      <p:pic>
        <p:nvPicPr>
          <p:cNvPr id="4" name="Picture 3"/>
          <p:cNvPicPr>
            <a:picLocks noChangeAspect="1"/>
          </p:cNvPicPr>
          <p:nvPr/>
        </p:nvPicPr>
        <p:blipFill>
          <a:blip r:embed="rId2"/>
          <a:stretch>
            <a:fillRect/>
          </a:stretch>
        </p:blipFill>
        <p:spPr>
          <a:xfrm>
            <a:off x="1523999" y="3573015"/>
            <a:ext cx="5276245" cy="1540851"/>
          </a:xfrm>
          <a:prstGeom prst="rect">
            <a:avLst/>
          </a:prstGeom>
        </p:spPr>
      </p:pic>
    </p:spTree>
    <p:extLst>
      <p:ext uri="{BB962C8B-B14F-4D97-AF65-F5344CB8AC3E}">
        <p14:creationId xmlns:p14="http://schemas.microsoft.com/office/powerpoint/2010/main" val="3975774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lgn="ctr"/>
            <a:r>
              <a:rPr lang="he-IL" dirty="0">
                <a:latin typeface="Comic Sans MS" pitchFamily="66" charset="0"/>
              </a:rPr>
              <a:t>אופני למידה</a:t>
            </a:r>
            <a:r>
              <a:rPr lang="en-US" dirty="0">
                <a:latin typeface="Comic Sans MS" pitchFamily="66" charset="0"/>
              </a:rPr>
              <a:t> </a:t>
            </a:r>
            <a:r>
              <a:rPr lang="he-IL" dirty="0">
                <a:latin typeface="Comic Sans MS" pitchFamily="66" charset="0"/>
              </a:rPr>
              <a:t> - מבט מלמעלה</a:t>
            </a:r>
            <a:endParaRPr lang="en-US" dirty="0" smtClean="0"/>
          </a:p>
        </p:txBody>
      </p:sp>
      <p:sp>
        <p:nvSpPr>
          <p:cNvPr id="3" name="Content Placeholder 2"/>
          <p:cNvSpPr>
            <a:spLocks noGrp="1"/>
          </p:cNvSpPr>
          <p:nvPr>
            <p:ph idx="1"/>
          </p:nvPr>
        </p:nvSpPr>
        <p:spPr/>
        <p:txBody>
          <a:bodyPr>
            <a:normAutofit/>
          </a:bodyPr>
          <a:lstStyle/>
          <a:p>
            <a:pPr algn="r" rtl="1" eaLnBrk="1" hangingPunct="1">
              <a:defRPr/>
            </a:pPr>
            <a:r>
              <a:rPr lang="en-US" b="1" dirty="0" smtClean="0"/>
              <a:t>Supervised learning</a:t>
            </a:r>
            <a:r>
              <a:rPr lang="en-US" dirty="0" smtClean="0"/>
              <a:t> </a:t>
            </a:r>
            <a:r>
              <a:rPr lang="he-IL" dirty="0" smtClean="0"/>
              <a:t>– למידה מפוקחת- מתוך דוגמאות נתונות של זוגות קלט-פלט </a:t>
            </a:r>
            <a:r>
              <a:rPr lang="en-US" dirty="0" smtClean="0"/>
              <a:t>training set)</a:t>
            </a:r>
            <a:r>
              <a:rPr lang="he-IL" dirty="0" smtClean="0"/>
              <a:t>), הסוכן לומד פונקציה הממפה דוגמאות חדשות מקלט לפלט.</a:t>
            </a:r>
            <a:endParaRPr lang="en-US" dirty="0" smtClean="0"/>
          </a:p>
          <a:p>
            <a:pPr algn="r" rtl="1" eaLnBrk="1" hangingPunct="1">
              <a:defRPr/>
            </a:pPr>
            <a:r>
              <a:rPr lang="en-US" b="1" dirty="0" smtClean="0"/>
              <a:t>Unsupervised learning</a:t>
            </a:r>
            <a:r>
              <a:rPr lang="en-US" dirty="0" smtClean="0"/>
              <a:t> </a:t>
            </a:r>
            <a:r>
              <a:rPr lang="he-IL" dirty="0" smtClean="0"/>
              <a:t>– למידה לא מפוקחת– הסוכן לומד (מגלה) תבניות בקלט למרות שלא סופק לו כל משוב מפורש. דוגמה למשימת למידה כזו היא </a:t>
            </a:r>
            <a:r>
              <a:rPr lang="en-US" dirty="0" smtClean="0"/>
              <a:t>clustering</a:t>
            </a:r>
            <a:r>
              <a:rPr lang="he-IL" dirty="0" smtClean="0"/>
              <a:t>: בהינתן דוגמאות קלט, על הסוכן לחלקן לשתי קבוצות </a:t>
            </a:r>
            <a:r>
              <a:rPr lang="en-US" dirty="0" smtClean="0"/>
              <a:t>A</a:t>
            </a:r>
            <a:r>
              <a:rPr lang="he-IL" dirty="0" smtClean="0"/>
              <a:t> ו-</a:t>
            </a:r>
            <a:r>
              <a:rPr lang="en-US" dirty="0" smtClean="0"/>
              <a:t>B</a:t>
            </a:r>
            <a:r>
              <a:rPr lang="he-IL" dirty="0" smtClean="0"/>
              <a:t> כך שאיברי </a:t>
            </a:r>
            <a:r>
              <a:rPr lang="en-US" dirty="0" smtClean="0"/>
              <a:t>A</a:t>
            </a:r>
            <a:r>
              <a:rPr lang="he-IL" dirty="0" smtClean="0"/>
              <a:t> קרובים יותר זה לזה מאשר אל איברי </a:t>
            </a:r>
            <a:r>
              <a:rPr lang="en-US" dirty="0" smtClean="0"/>
              <a:t>B</a:t>
            </a:r>
            <a:r>
              <a:rPr lang="he-IL" dirty="0" smtClean="0"/>
              <a:t> וכך גם לגבי איברי </a:t>
            </a:r>
            <a:r>
              <a:rPr lang="en-US" dirty="0" smtClean="0"/>
              <a:t>B</a:t>
            </a:r>
            <a:r>
              <a:rPr lang="he-IL" dirty="0" smtClean="0"/>
              <a:t>.</a:t>
            </a:r>
            <a:endParaRPr lang="en-US" dirty="0" smtClean="0"/>
          </a:p>
          <a:p>
            <a:pPr algn="r" rtl="1" eaLnBrk="1" hangingPunct="1">
              <a:defRPr/>
            </a:pPr>
            <a:r>
              <a:rPr lang="en-US" b="1" dirty="0" smtClean="0"/>
              <a:t>Reinforcement learning</a:t>
            </a:r>
            <a:r>
              <a:rPr lang="en-US" dirty="0" smtClean="0"/>
              <a:t> </a:t>
            </a:r>
            <a:r>
              <a:rPr lang="he-IL" dirty="0" smtClean="0"/>
              <a:t>– למידה על-ידי חיזוק- הסוכן לומד מסדרת חיזוקים: חיוביים=תגמולים  או  שליליים = עונשים.</a:t>
            </a:r>
            <a:endParaRPr lang="en-US" dirty="0" smtClean="0"/>
          </a:p>
          <a:p>
            <a:pPr algn="r" rtl="1" eaLnBrk="1" hangingPunct="1">
              <a:defRPr/>
            </a:pPr>
            <a:endParaRPr lang="en-US" dirty="0" smtClean="0"/>
          </a:p>
        </p:txBody>
      </p:sp>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4" name="Slide Number Placeholder 3"/>
          <p:cNvSpPr>
            <a:spLocks noGrp="1"/>
          </p:cNvSpPr>
          <p:nvPr>
            <p:ph type="sldNum" sz="quarter" idx="4294967295"/>
          </p:nvPr>
        </p:nvSpPr>
        <p:spPr/>
        <p:txBody>
          <a:bodyPr/>
          <a:lstStyle/>
          <a:p>
            <a:pPr rtl="0"/>
            <a:fld id="{6EDAB462-8378-4A72-B037-15DB491BC9D5}" type="slidenum">
              <a:rPr lang="en-US">
                <a:latin typeface="Century Schoolbook"/>
              </a:rPr>
              <a:pPr rtl="0"/>
              <a:t>6</a:t>
            </a:fld>
            <a:endParaRPr lang="en-US">
              <a:latin typeface="Century Schoolbook"/>
            </a:endParaRPr>
          </a:p>
        </p:txBody>
      </p:sp>
    </p:spTree>
    <p:extLst>
      <p:ext uri="{BB962C8B-B14F-4D97-AF65-F5344CB8AC3E}">
        <p14:creationId xmlns:p14="http://schemas.microsoft.com/office/powerpoint/2010/main" val="34077183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he-IL"/>
          </a:p>
        </p:txBody>
      </p:sp>
      <p:sp>
        <p:nvSpPr>
          <p:cNvPr id="3" name="Title 2"/>
          <p:cNvSpPr>
            <a:spLocks noGrp="1"/>
          </p:cNvSpPr>
          <p:nvPr>
            <p:ph type="title"/>
          </p:nvPr>
        </p:nvSpPr>
        <p:spPr/>
        <p:txBody>
          <a:bodyPr/>
          <a:lstStyle/>
          <a:p>
            <a:endParaRPr lang="he-IL"/>
          </a:p>
        </p:txBody>
      </p:sp>
      <p:pic>
        <p:nvPicPr>
          <p:cNvPr id="4" name="Picture 3"/>
          <p:cNvPicPr>
            <a:picLocks noChangeAspect="1"/>
          </p:cNvPicPr>
          <p:nvPr/>
        </p:nvPicPr>
        <p:blipFill>
          <a:blip r:embed="rId3"/>
          <a:stretch>
            <a:fillRect/>
          </a:stretch>
        </p:blipFill>
        <p:spPr>
          <a:xfrm>
            <a:off x="1560281" y="0"/>
            <a:ext cx="8480512" cy="2217080"/>
          </a:xfrm>
          <a:prstGeom prst="rect">
            <a:avLst/>
          </a:prstGeom>
        </p:spPr>
      </p:pic>
      <p:pic>
        <p:nvPicPr>
          <p:cNvPr id="6" name="Picture 5"/>
          <p:cNvPicPr>
            <a:picLocks noChangeAspect="1"/>
          </p:cNvPicPr>
          <p:nvPr/>
        </p:nvPicPr>
        <p:blipFill>
          <a:blip r:embed="rId4"/>
          <a:stretch>
            <a:fillRect/>
          </a:stretch>
        </p:blipFill>
        <p:spPr>
          <a:xfrm>
            <a:off x="1378902" y="2118828"/>
            <a:ext cx="8843271" cy="4662421"/>
          </a:xfrm>
          <a:prstGeom prst="rect">
            <a:avLst/>
          </a:prstGeom>
        </p:spPr>
      </p:pic>
    </p:spTree>
    <p:extLst>
      <p:ext uri="{BB962C8B-B14F-4D97-AF65-F5344CB8AC3E}">
        <p14:creationId xmlns:p14="http://schemas.microsoft.com/office/powerpoint/2010/main" val="23945918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F613D5-CAAB-6F43-8970-77D88DF35DBD}"/>
              </a:ext>
            </a:extLst>
          </p:cNvPr>
          <p:cNvPicPr>
            <a:picLocks noGrp="1" noChangeAspect="1"/>
          </p:cNvPicPr>
          <p:nvPr>
            <p:ph idx="1"/>
          </p:nvPr>
        </p:nvPicPr>
        <p:blipFill>
          <a:blip r:embed="rId2"/>
          <a:stretch>
            <a:fillRect/>
          </a:stretch>
        </p:blipFill>
        <p:spPr>
          <a:xfrm>
            <a:off x="815413" y="1435100"/>
            <a:ext cx="10657184" cy="4648200"/>
          </a:xfrm>
        </p:spPr>
      </p:pic>
    </p:spTree>
    <p:extLst>
      <p:ext uri="{BB962C8B-B14F-4D97-AF65-F5344CB8AC3E}">
        <p14:creationId xmlns:p14="http://schemas.microsoft.com/office/powerpoint/2010/main" val="2863881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B579E4-C22A-BB45-8097-448EAE0DAE6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9CF1A4B-4FA3-C744-BE88-82AACA26D2F9}"/>
              </a:ext>
            </a:extLst>
          </p:cNvPr>
          <p:cNvPicPr>
            <a:picLocks noChangeAspect="1"/>
          </p:cNvPicPr>
          <p:nvPr/>
        </p:nvPicPr>
        <p:blipFill>
          <a:blip r:embed="rId2"/>
          <a:stretch>
            <a:fillRect/>
          </a:stretch>
        </p:blipFill>
        <p:spPr>
          <a:xfrm>
            <a:off x="815413" y="1492161"/>
            <a:ext cx="10657184" cy="4629266"/>
          </a:xfrm>
          <a:prstGeom prst="rect">
            <a:avLst/>
          </a:prstGeom>
        </p:spPr>
      </p:pic>
    </p:spTree>
    <p:extLst>
      <p:ext uri="{BB962C8B-B14F-4D97-AF65-F5344CB8AC3E}">
        <p14:creationId xmlns:p14="http://schemas.microsoft.com/office/powerpoint/2010/main" val="793324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23852-7F43-5C46-B49D-9CDB3EFFE47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867FC4-DB5B-6F4C-ABB6-D350FD5C2AE1}"/>
              </a:ext>
            </a:extLst>
          </p:cNvPr>
          <p:cNvPicPr>
            <a:picLocks noChangeAspect="1"/>
          </p:cNvPicPr>
          <p:nvPr/>
        </p:nvPicPr>
        <p:blipFill>
          <a:blip r:embed="rId2"/>
          <a:stretch>
            <a:fillRect/>
          </a:stretch>
        </p:blipFill>
        <p:spPr>
          <a:xfrm>
            <a:off x="815413" y="1492161"/>
            <a:ext cx="10657184" cy="5015920"/>
          </a:xfrm>
          <a:prstGeom prst="rect">
            <a:avLst/>
          </a:prstGeom>
        </p:spPr>
      </p:pic>
    </p:spTree>
    <p:extLst>
      <p:ext uri="{BB962C8B-B14F-4D97-AF65-F5344CB8AC3E}">
        <p14:creationId xmlns:p14="http://schemas.microsoft.com/office/powerpoint/2010/main" val="1663320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7D422E-3184-EE4A-BA48-18C30A5F62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A702801-4C0C-BC4F-929F-0FE9D07C4A29}"/>
              </a:ext>
            </a:extLst>
          </p:cNvPr>
          <p:cNvPicPr>
            <a:picLocks noChangeAspect="1"/>
          </p:cNvPicPr>
          <p:nvPr/>
        </p:nvPicPr>
        <p:blipFill>
          <a:blip r:embed="rId2"/>
          <a:stretch>
            <a:fillRect/>
          </a:stretch>
        </p:blipFill>
        <p:spPr>
          <a:xfrm>
            <a:off x="815413" y="1492161"/>
            <a:ext cx="10657184" cy="4648200"/>
          </a:xfrm>
          <a:prstGeom prst="rect">
            <a:avLst/>
          </a:prstGeom>
        </p:spPr>
      </p:pic>
    </p:spTree>
    <p:extLst>
      <p:ext uri="{BB962C8B-B14F-4D97-AF65-F5344CB8AC3E}">
        <p14:creationId xmlns:p14="http://schemas.microsoft.com/office/powerpoint/2010/main" val="2244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0E01EF-15D4-1D45-98E5-9E248F4A86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60CBF6E-4515-0A4D-AEBC-FE8294866DC2}"/>
              </a:ext>
            </a:extLst>
          </p:cNvPr>
          <p:cNvPicPr>
            <a:picLocks noChangeAspect="1"/>
          </p:cNvPicPr>
          <p:nvPr/>
        </p:nvPicPr>
        <p:blipFill>
          <a:blip r:embed="rId2"/>
          <a:stretch>
            <a:fillRect/>
          </a:stretch>
        </p:blipFill>
        <p:spPr>
          <a:xfrm>
            <a:off x="815413" y="1492161"/>
            <a:ext cx="10657184" cy="4948504"/>
          </a:xfrm>
          <a:prstGeom prst="rect">
            <a:avLst/>
          </a:prstGeom>
        </p:spPr>
      </p:pic>
    </p:spTree>
    <p:extLst>
      <p:ext uri="{BB962C8B-B14F-4D97-AF65-F5344CB8AC3E}">
        <p14:creationId xmlns:p14="http://schemas.microsoft.com/office/powerpoint/2010/main" val="772119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34BD5-524F-A743-A334-FAEE50B002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6E69E2-3C0D-CD4A-A8E6-3CEA15C229A6}"/>
              </a:ext>
            </a:extLst>
          </p:cNvPr>
          <p:cNvPicPr>
            <a:picLocks noChangeAspect="1"/>
          </p:cNvPicPr>
          <p:nvPr/>
        </p:nvPicPr>
        <p:blipFill>
          <a:blip r:embed="rId2"/>
          <a:stretch>
            <a:fillRect/>
          </a:stretch>
        </p:blipFill>
        <p:spPr>
          <a:xfrm>
            <a:off x="815413" y="1492161"/>
            <a:ext cx="10657184" cy="4636448"/>
          </a:xfrm>
          <a:prstGeom prst="rect">
            <a:avLst/>
          </a:prstGeom>
        </p:spPr>
      </p:pic>
    </p:spTree>
    <p:extLst>
      <p:ext uri="{BB962C8B-B14F-4D97-AF65-F5344CB8AC3E}">
        <p14:creationId xmlns:p14="http://schemas.microsoft.com/office/powerpoint/2010/main" val="3756501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1"/>
          </p:nvPr>
        </p:nvSpPr>
        <p:spPr/>
        <p:txBody>
          <a:bodyPr>
            <a:normAutofit fontScale="85000" lnSpcReduction="20000"/>
          </a:bodyPr>
          <a:lstStyle/>
          <a:p>
            <a:r>
              <a:rPr lang="he-IL" u="sng" dirty="0" smtClean="0"/>
              <a:t>המטרה</a:t>
            </a:r>
            <a:r>
              <a:rPr lang="he-IL" dirty="0" smtClean="0"/>
              <a:t> היא חיזוי ערך של משתנה כמותי, כתלות במשנה אחר.</a:t>
            </a:r>
          </a:p>
          <a:p>
            <a:r>
              <a:rPr lang="he-IL" dirty="0" smtClean="0"/>
              <a:t>דוגמה: חיזוי מחיר הבית לפי גודלו במ"ר.</a:t>
            </a:r>
          </a:p>
          <a:p>
            <a:r>
              <a:rPr lang="he-IL" dirty="0" smtClean="0"/>
              <a:t>מאגר נתוני האימון: חלק מהמאגר המשולב </a:t>
            </a:r>
            <a:r>
              <a:rPr lang="he-IL" dirty="0" err="1" smtClean="0"/>
              <a:t>והמטוייב</a:t>
            </a:r>
            <a:r>
              <a:rPr lang="he-IL" dirty="0" smtClean="0"/>
              <a:t>, ככל האפשר אקראי (75 רשומות). </a:t>
            </a:r>
          </a:p>
          <a:p>
            <a:r>
              <a:rPr lang="he-IL" dirty="0" smtClean="0"/>
              <a:t>להלן גרף פיזור של הערכים </a:t>
            </a:r>
            <a:r>
              <a:rPr lang="he-IL" dirty="0" err="1" smtClean="0"/>
              <a:t>ה"אמיתיים</a:t>
            </a:r>
            <a:r>
              <a:rPr lang="he-IL" dirty="0" smtClean="0"/>
              <a:t>":</a:t>
            </a:r>
          </a:p>
          <a:p>
            <a:endParaRPr lang="he-IL" dirty="0" smtClean="0"/>
          </a:p>
          <a:p>
            <a:r>
              <a:rPr lang="he-IL" u="sng" dirty="0" smtClean="0"/>
              <a:t>המודל</a:t>
            </a:r>
            <a:r>
              <a:rPr lang="he-IL" dirty="0" smtClean="0"/>
              <a:t> שננסה "ללמוד" </a:t>
            </a:r>
          </a:p>
          <a:p>
            <a:pPr marL="45720" indent="0">
              <a:buNone/>
            </a:pPr>
            <a:r>
              <a:rPr lang="he-IL" dirty="0" smtClean="0"/>
              <a:t>   מתוך נתוני האימון הוא</a:t>
            </a:r>
          </a:p>
          <a:p>
            <a:pPr marL="45720" indent="0">
              <a:buNone/>
            </a:pPr>
            <a:r>
              <a:rPr lang="he-IL" dirty="0"/>
              <a:t> </a:t>
            </a:r>
            <a:r>
              <a:rPr lang="he-IL" dirty="0" smtClean="0"/>
              <a:t>  קו ישר, שיציג בקירוב</a:t>
            </a:r>
          </a:p>
          <a:p>
            <a:pPr marL="45720" indent="0">
              <a:buNone/>
            </a:pPr>
            <a:r>
              <a:rPr lang="he-IL" dirty="0"/>
              <a:t> </a:t>
            </a:r>
            <a:r>
              <a:rPr lang="he-IL" dirty="0" smtClean="0"/>
              <a:t>  את התלות:</a:t>
            </a:r>
          </a:p>
          <a:p>
            <a:pPr marL="45720" indent="0">
              <a:buNone/>
            </a:pPr>
            <a:r>
              <a:rPr lang="en-US" sz="5200" dirty="0">
                <a:solidFill>
                  <a:schemeClr val="accent1"/>
                </a:solidFill>
              </a:rPr>
              <a:t>y = ax + </a:t>
            </a:r>
            <a:r>
              <a:rPr lang="en-US" sz="5200" dirty="0" smtClean="0">
                <a:solidFill>
                  <a:schemeClr val="accent1"/>
                </a:solidFill>
              </a:rPr>
              <a:t>b</a:t>
            </a:r>
            <a:endParaRPr lang="he-IL" sz="5200" dirty="0">
              <a:solidFill>
                <a:schemeClr val="accent1"/>
              </a:solidFill>
            </a:endParaRPr>
          </a:p>
          <a:p>
            <a:pPr marL="45720" indent="0">
              <a:buNone/>
            </a:pPr>
            <a:endParaRPr lang="he-IL" dirty="0"/>
          </a:p>
        </p:txBody>
      </p:sp>
      <p:sp>
        <p:nvSpPr>
          <p:cNvPr id="3" name="כותרת 2"/>
          <p:cNvSpPr>
            <a:spLocks noGrp="1"/>
          </p:cNvSpPr>
          <p:nvPr>
            <p:ph type="title"/>
          </p:nvPr>
        </p:nvSpPr>
        <p:spPr/>
        <p:txBody>
          <a:bodyPr/>
          <a:lstStyle/>
          <a:p>
            <a:pPr algn="ctr"/>
            <a:r>
              <a:rPr lang="he-IL" dirty="0" smtClean="0"/>
              <a:t>חיזוי באמצעות רגרסיה</a:t>
            </a:r>
            <a:endParaRPr lang="he-IL" dirty="0"/>
          </a:p>
        </p:txBody>
      </p:sp>
      <p:graphicFrame>
        <p:nvGraphicFramePr>
          <p:cNvPr id="4" name="תרשים 3"/>
          <p:cNvGraphicFramePr>
            <a:graphicFrameLocks/>
          </p:cNvGraphicFramePr>
          <p:nvPr>
            <p:extLst>
              <p:ext uri="{D42A27DB-BD31-4B8C-83A1-F6EECF244321}">
                <p14:modId xmlns:p14="http://schemas.microsoft.com/office/powerpoint/2010/main" val="846873687"/>
              </p:ext>
            </p:extLst>
          </p:nvPr>
        </p:nvGraphicFramePr>
        <p:xfrm>
          <a:off x="2351584" y="3645024"/>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43009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1"/>
          </p:nvPr>
        </p:nvSpPr>
        <p:spPr/>
        <p:txBody>
          <a:bodyPr>
            <a:normAutofit fontScale="92500" lnSpcReduction="10000"/>
          </a:bodyPr>
          <a:lstStyle/>
          <a:p>
            <a:r>
              <a:rPr lang="he-IL" sz="2400" dirty="0">
                <a:solidFill>
                  <a:schemeClr val="accent1"/>
                </a:solidFill>
              </a:rPr>
              <a:t>אינטואיציה: </a:t>
            </a:r>
            <a:r>
              <a:rPr lang="he-IL" sz="2400" dirty="0"/>
              <a:t>הקו הישר המתאים הוא זה שמרחקו מכל הנקודות מינימלי. </a:t>
            </a:r>
          </a:p>
          <a:p>
            <a:r>
              <a:rPr lang="he-IL" sz="2400" dirty="0">
                <a:solidFill>
                  <a:schemeClr val="accent1"/>
                </a:solidFill>
              </a:rPr>
              <a:t>האומדן: </a:t>
            </a:r>
            <a:r>
              <a:rPr lang="he-IL" sz="2400" dirty="0"/>
              <a:t>סכום ריבועי השגיאה ("המרחק") הוא מינימלי.</a:t>
            </a:r>
          </a:p>
          <a:p>
            <a:pPr algn="l" rtl="0"/>
            <a:r>
              <a:rPr lang="en-US" sz="2400" dirty="0">
                <a:solidFill>
                  <a:schemeClr val="accent1"/>
                </a:solidFill>
                <a:sym typeface="Symbol"/>
              </a:rPr>
              <a:t>              min  (</a:t>
            </a:r>
            <a:r>
              <a:rPr lang="en-US" sz="2400" dirty="0" err="1">
                <a:solidFill>
                  <a:schemeClr val="accent1"/>
                </a:solidFill>
                <a:sym typeface="Symbol"/>
              </a:rPr>
              <a:t>y</a:t>
            </a:r>
            <a:r>
              <a:rPr lang="en-US" sz="2400" baseline="-25000" dirty="0" err="1">
                <a:solidFill>
                  <a:schemeClr val="accent1"/>
                </a:solidFill>
                <a:sym typeface="Symbol"/>
              </a:rPr>
              <a:t>i</a:t>
            </a:r>
            <a:r>
              <a:rPr lang="en-US" sz="2400" dirty="0">
                <a:solidFill>
                  <a:schemeClr val="accent1"/>
                </a:solidFill>
                <a:sym typeface="Symbol"/>
              </a:rPr>
              <a:t> – </a:t>
            </a:r>
            <a:r>
              <a:rPr lang="cy-GB" sz="2400" dirty="0">
                <a:solidFill>
                  <a:schemeClr val="accent1"/>
                </a:solidFill>
                <a:sym typeface="Symbol"/>
              </a:rPr>
              <a:t>ŷ</a:t>
            </a:r>
            <a:r>
              <a:rPr lang="en-US" sz="2400" baseline="-25000" dirty="0" err="1">
                <a:solidFill>
                  <a:schemeClr val="accent1"/>
                </a:solidFill>
                <a:sym typeface="Symbol"/>
              </a:rPr>
              <a:t>i</a:t>
            </a:r>
            <a:r>
              <a:rPr lang="en-US" sz="2400" dirty="0">
                <a:solidFill>
                  <a:schemeClr val="accent1"/>
                </a:solidFill>
                <a:sym typeface="Symbol"/>
              </a:rPr>
              <a:t>)</a:t>
            </a:r>
            <a:r>
              <a:rPr lang="en-US" sz="2400" baseline="30000" dirty="0">
                <a:solidFill>
                  <a:schemeClr val="accent1"/>
                </a:solidFill>
                <a:sym typeface="Symbol"/>
              </a:rPr>
              <a:t>2</a:t>
            </a:r>
            <a:r>
              <a:rPr lang="en-US" sz="2400" dirty="0">
                <a:solidFill>
                  <a:schemeClr val="accent1"/>
                </a:solidFill>
                <a:sym typeface="Symbol"/>
              </a:rPr>
              <a:t>   ;         </a:t>
            </a:r>
            <a:r>
              <a:rPr lang="cy-GB" sz="2400" dirty="0">
                <a:solidFill>
                  <a:schemeClr val="accent1"/>
                </a:solidFill>
                <a:sym typeface="Symbol"/>
              </a:rPr>
              <a:t>ŷ</a:t>
            </a:r>
            <a:r>
              <a:rPr lang="en-US" sz="2400" baseline="-25000" dirty="0" err="1">
                <a:solidFill>
                  <a:schemeClr val="accent1"/>
                </a:solidFill>
                <a:sym typeface="Symbol"/>
              </a:rPr>
              <a:t>i</a:t>
            </a:r>
            <a:r>
              <a:rPr lang="en-US" sz="2400" baseline="-25000" dirty="0">
                <a:solidFill>
                  <a:schemeClr val="accent1"/>
                </a:solidFill>
                <a:sym typeface="Symbol"/>
              </a:rPr>
              <a:t> </a:t>
            </a:r>
            <a:r>
              <a:rPr lang="en-US" sz="2400" dirty="0">
                <a:solidFill>
                  <a:schemeClr val="accent1"/>
                </a:solidFill>
                <a:sym typeface="Symbol"/>
              </a:rPr>
              <a:t>= </a:t>
            </a:r>
            <a:r>
              <a:rPr lang="en-US" sz="2400" dirty="0" err="1">
                <a:solidFill>
                  <a:schemeClr val="accent1"/>
                </a:solidFill>
                <a:sym typeface="Symbol"/>
              </a:rPr>
              <a:t>ax</a:t>
            </a:r>
            <a:r>
              <a:rPr lang="en-US" sz="2400" baseline="-25000" dirty="0" err="1">
                <a:solidFill>
                  <a:schemeClr val="accent1"/>
                </a:solidFill>
                <a:sym typeface="Symbol"/>
              </a:rPr>
              <a:t>i</a:t>
            </a:r>
            <a:r>
              <a:rPr lang="en-US" sz="2400" dirty="0">
                <a:solidFill>
                  <a:schemeClr val="accent1"/>
                </a:solidFill>
                <a:sym typeface="Symbol"/>
              </a:rPr>
              <a:t> + b</a:t>
            </a:r>
            <a:endParaRPr lang="he-IL" sz="2400" dirty="0">
              <a:solidFill>
                <a:schemeClr val="accent1"/>
              </a:solidFill>
            </a:endParaRPr>
          </a:p>
          <a:p>
            <a:pPr marL="45720" indent="0">
              <a:buNone/>
            </a:pPr>
            <a:endParaRPr lang="en-US" dirty="0" smtClean="0"/>
          </a:p>
          <a:p>
            <a:pPr marL="45720" indent="0">
              <a:buNone/>
            </a:pPr>
            <a:r>
              <a:rPr lang="he-IL" dirty="0" smtClean="0"/>
              <a:t>בעזרת אקסל התקבלה</a:t>
            </a:r>
          </a:p>
          <a:p>
            <a:pPr marL="45720" indent="0">
              <a:buNone/>
            </a:pPr>
            <a:r>
              <a:rPr lang="he-IL" dirty="0" smtClean="0"/>
              <a:t>משוואת הישר הבאה:</a:t>
            </a:r>
          </a:p>
          <a:p>
            <a:pPr marL="45720" indent="0">
              <a:buNone/>
            </a:pPr>
            <a:r>
              <a:rPr lang="en-US" dirty="0" smtClean="0">
                <a:solidFill>
                  <a:schemeClr val="accent1"/>
                </a:solidFill>
              </a:rPr>
              <a:t>y= 20,012x + 169,861</a:t>
            </a:r>
          </a:p>
          <a:p>
            <a:pPr marL="45720" indent="0">
              <a:buNone/>
            </a:pPr>
            <a:r>
              <a:rPr lang="he-IL" dirty="0" smtClean="0"/>
              <a:t>נחשב כדוגמה עבור 80 מ"ר:</a:t>
            </a:r>
          </a:p>
          <a:p>
            <a:pPr marL="45720" indent="0">
              <a:buNone/>
            </a:pPr>
            <a:endParaRPr lang="he-IL" dirty="0"/>
          </a:p>
          <a:p>
            <a:pPr marL="45720" indent="0">
              <a:buNone/>
            </a:pPr>
            <a:r>
              <a:rPr lang="he-IL" dirty="0" smtClean="0">
                <a:solidFill>
                  <a:schemeClr val="accent1"/>
                </a:solidFill>
              </a:rPr>
              <a:t>1,770,821 ₪ </a:t>
            </a:r>
            <a:endParaRPr lang="he-IL" dirty="0">
              <a:solidFill>
                <a:schemeClr val="accent1"/>
              </a:solidFill>
            </a:endParaRPr>
          </a:p>
        </p:txBody>
      </p:sp>
      <p:sp>
        <p:nvSpPr>
          <p:cNvPr id="3" name="כותרת 2"/>
          <p:cNvSpPr>
            <a:spLocks noGrp="1"/>
          </p:cNvSpPr>
          <p:nvPr>
            <p:ph type="title"/>
          </p:nvPr>
        </p:nvSpPr>
        <p:spPr/>
        <p:txBody>
          <a:bodyPr/>
          <a:lstStyle/>
          <a:p>
            <a:pPr algn="ctr"/>
            <a:r>
              <a:rPr lang="he-IL" dirty="0" smtClean="0"/>
              <a:t>חיזוי באמצעות רגרסיה - המשך</a:t>
            </a:r>
            <a:endParaRPr lang="he-IL"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2" y="3573017"/>
            <a:ext cx="4896543" cy="3049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5615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1"/>
          </p:nvPr>
        </p:nvSpPr>
        <p:spPr>
          <a:xfrm>
            <a:off x="919874" y="1649021"/>
            <a:ext cx="10496267" cy="4351338"/>
          </a:xfrm>
        </p:spPr>
        <p:txBody>
          <a:bodyPr>
            <a:normAutofit fontScale="92500" lnSpcReduction="20000"/>
          </a:bodyPr>
          <a:lstStyle/>
          <a:p>
            <a:r>
              <a:rPr lang="he-IL" dirty="0" smtClean="0"/>
              <a:t>עתה נשתמש במאגר הבדיקה – אותן שורות שלא שמשו כנתוני אימון, ולא השפיעו על בניית המודל.</a:t>
            </a:r>
          </a:p>
          <a:p>
            <a:endParaRPr lang="he-IL" dirty="0"/>
          </a:p>
          <a:p>
            <a:r>
              <a:rPr lang="he-IL" dirty="0" smtClean="0"/>
              <a:t>מקבלים שגיאה אבסולוטית ממוצעת (</a:t>
            </a:r>
            <a:r>
              <a:rPr lang="en-US" dirty="0" smtClean="0"/>
              <a:t>MAE</a:t>
            </a:r>
            <a:r>
              <a:rPr lang="he-IL" dirty="0" smtClean="0"/>
              <a:t>) של 553,855 ₪</a:t>
            </a:r>
          </a:p>
          <a:p>
            <a:r>
              <a:rPr lang="he-IL" dirty="0" smtClean="0"/>
              <a:t>שורש ריבוע</a:t>
            </a:r>
          </a:p>
          <a:p>
            <a:pPr marL="45720" indent="0">
              <a:buNone/>
            </a:pPr>
            <a:r>
              <a:rPr lang="he-IL" dirty="0" smtClean="0"/>
              <a:t>   השגיאה -</a:t>
            </a:r>
          </a:p>
          <a:p>
            <a:pPr marL="45720" indent="0">
              <a:buNone/>
            </a:pPr>
            <a:r>
              <a:rPr lang="he-IL" dirty="0"/>
              <a:t> </a:t>
            </a:r>
            <a:r>
              <a:rPr lang="he-IL" dirty="0" smtClean="0"/>
              <a:t>  720,762 ₪.</a:t>
            </a:r>
          </a:p>
          <a:p>
            <a:pPr marL="45720" indent="0">
              <a:buNone/>
            </a:pPr>
            <a:endParaRPr lang="he-IL" dirty="0"/>
          </a:p>
          <a:p>
            <a:pPr marL="45720" indent="0">
              <a:buNone/>
            </a:pPr>
            <a:r>
              <a:rPr lang="he-IL" dirty="0" smtClean="0"/>
              <a:t>שגיאה אבסולוטית</a:t>
            </a:r>
          </a:p>
          <a:p>
            <a:pPr marL="45720" indent="0">
              <a:buNone/>
            </a:pPr>
            <a:r>
              <a:rPr lang="he-IL" dirty="0" smtClean="0"/>
              <a:t>יחסית (</a:t>
            </a:r>
            <a:r>
              <a:rPr lang="en-US" dirty="0" smtClean="0"/>
              <a:t>RAE</a:t>
            </a:r>
            <a:r>
              <a:rPr lang="ar-SY" dirty="0" smtClean="0"/>
              <a:t>): </a:t>
            </a:r>
            <a:endParaRPr lang="ar-SY" dirty="0"/>
          </a:p>
          <a:p>
            <a:pPr marL="45720" indent="0">
              <a:buNone/>
            </a:pPr>
            <a:r>
              <a:rPr lang="ar-SY" dirty="0" smtClean="0"/>
              <a:t>1</a:t>
            </a:r>
            <a:r>
              <a:rPr lang="he-IL" dirty="0" smtClean="0"/>
              <a:t>.89.</a:t>
            </a:r>
          </a:p>
          <a:p>
            <a:endParaRPr lang="he-IL" dirty="0"/>
          </a:p>
          <a:p>
            <a:endParaRPr lang="he-IL" dirty="0"/>
          </a:p>
        </p:txBody>
      </p:sp>
      <p:sp>
        <p:nvSpPr>
          <p:cNvPr id="3" name="כותרת 2"/>
          <p:cNvSpPr>
            <a:spLocks noGrp="1"/>
          </p:cNvSpPr>
          <p:nvPr>
            <p:ph type="title"/>
          </p:nvPr>
        </p:nvSpPr>
        <p:spPr/>
        <p:txBody>
          <a:bodyPr/>
          <a:lstStyle/>
          <a:p>
            <a:pPr algn="ctr"/>
            <a:r>
              <a:rPr lang="he-IL" dirty="0" smtClean="0"/>
              <a:t>חישוב טעות הניבוי</a:t>
            </a:r>
            <a:endParaRPr lang="he-IL"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855" y="3212976"/>
            <a:ext cx="625792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אליפסה 4"/>
          <p:cNvSpPr/>
          <p:nvPr/>
        </p:nvSpPr>
        <p:spPr>
          <a:xfrm>
            <a:off x="3431704" y="5877272"/>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p:cNvSpPr/>
          <p:nvPr/>
        </p:nvSpPr>
        <p:spPr>
          <a:xfrm>
            <a:off x="3431704" y="6126350"/>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אליפסה 7"/>
          <p:cNvSpPr/>
          <p:nvPr/>
        </p:nvSpPr>
        <p:spPr>
          <a:xfrm>
            <a:off x="3431704" y="6381328"/>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p:cNvSpPr/>
          <p:nvPr/>
        </p:nvSpPr>
        <p:spPr>
          <a:xfrm>
            <a:off x="6096000" y="5824764"/>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אליפסה 9"/>
          <p:cNvSpPr/>
          <p:nvPr/>
        </p:nvSpPr>
        <p:spPr>
          <a:xfrm>
            <a:off x="6096000" y="6073842"/>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p:cNvSpPr/>
          <p:nvPr/>
        </p:nvSpPr>
        <p:spPr>
          <a:xfrm>
            <a:off x="6096000" y="6328820"/>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221337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latin typeface="Comic Sans MS" pitchFamily="66" charset="0"/>
              </a:rPr>
              <a:t>Types of Learning</a:t>
            </a:r>
          </a:p>
        </p:txBody>
      </p:sp>
      <p:sp>
        <p:nvSpPr>
          <p:cNvPr id="28675" name="Rectangle 3"/>
          <p:cNvSpPr>
            <a:spLocks noGrp="1" noChangeArrowheads="1"/>
          </p:cNvSpPr>
          <p:nvPr>
            <p:ph type="body" idx="1"/>
          </p:nvPr>
        </p:nvSpPr>
        <p:spPr/>
        <p:txBody>
          <a:bodyPr/>
          <a:lstStyle/>
          <a:p>
            <a:pPr lvl="1" eaLnBrk="1" hangingPunct="1">
              <a:lnSpc>
                <a:spcPct val="80000"/>
              </a:lnSpc>
            </a:pPr>
            <a:r>
              <a:rPr lang="en-US" sz="2400" dirty="0">
                <a:solidFill>
                  <a:schemeClr val="accent2"/>
                </a:solidFill>
                <a:latin typeface="Comic Sans MS" pitchFamily="66" charset="0"/>
              </a:rPr>
              <a:t>Supervised learning</a:t>
            </a:r>
            <a:r>
              <a:rPr lang="en-US" sz="2400" dirty="0">
                <a:latin typeface="Comic Sans MS" pitchFamily="66" charset="0"/>
              </a:rPr>
              <a:t>: </a:t>
            </a:r>
            <a:endParaRPr lang="he-IL" sz="2400" dirty="0">
              <a:latin typeface="Comic Sans MS" pitchFamily="66" charset="0"/>
            </a:endParaRPr>
          </a:p>
          <a:p>
            <a:pPr lvl="1" algn="r" rtl="1" eaLnBrk="1" hangingPunct="1">
              <a:lnSpc>
                <a:spcPct val="80000"/>
              </a:lnSpc>
            </a:pPr>
            <a:r>
              <a:rPr lang="he-IL" sz="2400" dirty="0">
                <a:latin typeface="Comic Sans MS" pitchFamily="66" charset="0"/>
              </a:rPr>
              <a:t>נתקן את התשובה עבור כל דוגמה. התשובה יכולה להיות משתנה, ערך מספרי, וכו'</a:t>
            </a:r>
            <a:endParaRPr lang="en-US" sz="2400" dirty="0">
              <a:latin typeface="Comic Sans MS" pitchFamily="66" charset="0"/>
            </a:endParaRPr>
          </a:p>
          <a:p>
            <a:pPr lvl="1" eaLnBrk="1" hangingPunct="1">
              <a:lnSpc>
                <a:spcPct val="80000"/>
              </a:lnSpc>
            </a:pPr>
            <a:endParaRPr lang="en-US" sz="2400" dirty="0">
              <a:latin typeface="Comic Sans MS" pitchFamily="66" charset="0"/>
            </a:endParaRPr>
          </a:p>
          <a:p>
            <a:pPr lvl="1" eaLnBrk="1" hangingPunct="1">
              <a:lnSpc>
                <a:spcPct val="80000"/>
              </a:lnSpc>
            </a:pPr>
            <a:endParaRPr lang="en-US" sz="2400" dirty="0">
              <a:latin typeface="Comic Sans MS" pitchFamily="66" charset="0"/>
            </a:endParaRPr>
          </a:p>
          <a:p>
            <a:pPr lvl="1" eaLnBrk="1" hangingPunct="1">
              <a:lnSpc>
                <a:spcPct val="80000"/>
              </a:lnSpc>
            </a:pPr>
            <a:endParaRPr lang="en-US" sz="2400" dirty="0">
              <a:latin typeface="Comic Sans MS" pitchFamily="66" charset="0"/>
            </a:endParaRPr>
          </a:p>
          <a:p>
            <a:pPr lvl="1" eaLnBrk="1" hangingPunct="1">
              <a:lnSpc>
                <a:spcPct val="80000"/>
              </a:lnSpc>
            </a:pPr>
            <a:endParaRPr lang="en-US" sz="2400" dirty="0">
              <a:latin typeface="Comic Sans MS" pitchFamily="66" charset="0"/>
            </a:endParaRPr>
          </a:p>
          <a:p>
            <a:pPr lvl="1" eaLnBrk="1" hangingPunct="1">
              <a:lnSpc>
                <a:spcPct val="80000"/>
              </a:lnSpc>
            </a:pPr>
            <a:endParaRPr lang="en-US" sz="2400" dirty="0">
              <a:solidFill>
                <a:schemeClr val="accent2"/>
              </a:solidFill>
              <a:latin typeface="Comic Sans MS" pitchFamily="66" charset="0"/>
            </a:endParaRPr>
          </a:p>
          <a:p>
            <a:pPr lvl="1" eaLnBrk="1" hangingPunct="1">
              <a:lnSpc>
                <a:spcPct val="80000"/>
              </a:lnSpc>
            </a:pPr>
            <a:r>
              <a:rPr lang="en-US" sz="2400" dirty="0">
                <a:solidFill>
                  <a:schemeClr val="accent2"/>
                </a:solidFill>
                <a:latin typeface="Comic Sans MS" pitchFamily="66" charset="0"/>
              </a:rPr>
              <a:t>Unsupervised learning</a:t>
            </a:r>
            <a:r>
              <a:rPr lang="en-US" sz="2400" dirty="0">
                <a:latin typeface="Comic Sans MS" pitchFamily="66" charset="0"/>
              </a:rPr>
              <a:t>: </a:t>
            </a:r>
            <a:endParaRPr lang="he-IL" sz="2400" dirty="0">
              <a:latin typeface="Comic Sans MS" pitchFamily="66" charset="0"/>
            </a:endParaRPr>
          </a:p>
          <a:p>
            <a:pPr lvl="1" algn="r" rtl="1" eaLnBrk="1" hangingPunct="1">
              <a:lnSpc>
                <a:spcPct val="80000"/>
              </a:lnSpc>
            </a:pPr>
            <a:r>
              <a:rPr lang="he-IL" sz="2400" dirty="0">
                <a:latin typeface="Comic Sans MS" pitchFamily="66" charset="0"/>
              </a:rPr>
              <a:t>נתונות רק דוגמאות  למשל התמונות </a:t>
            </a:r>
            <a:r>
              <a:rPr lang="he-IL" sz="2400" dirty="0" err="1">
                <a:latin typeface="Comic Sans MS" pitchFamily="66" charset="0"/>
              </a:rPr>
              <a:t>הנל</a:t>
            </a:r>
            <a:r>
              <a:rPr lang="he-IL" sz="2400" dirty="0">
                <a:latin typeface="Comic Sans MS" pitchFamily="66" charset="0"/>
              </a:rPr>
              <a:t> ללא משוב של מה התשובה הנכונה.</a:t>
            </a:r>
            <a:endParaRPr lang="en-US" sz="2400" dirty="0">
              <a:latin typeface="Comic Sans MS" pitchFamily="66" charset="0"/>
            </a:endParaRPr>
          </a:p>
          <a:p>
            <a:pPr lvl="1" eaLnBrk="1" hangingPunct="1">
              <a:lnSpc>
                <a:spcPct val="80000"/>
              </a:lnSpc>
            </a:pPr>
            <a:r>
              <a:rPr lang="en-US" sz="2400" dirty="0">
                <a:solidFill>
                  <a:schemeClr val="accent2"/>
                </a:solidFill>
                <a:latin typeface="Comic Sans MS" pitchFamily="66" charset="0"/>
              </a:rPr>
              <a:t>Reinforcement learning</a:t>
            </a:r>
            <a:r>
              <a:rPr lang="en-US" sz="2400" dirty="0">
                <a:latin typeface="Comic Sans MS" pitchFamily="66" charset="0"/>
              </a:rPr>
              <a:t>:</a:t>
            </a:r>
            <a:endParaRPr lang="he-IL" sz="2400" dirty="0">
              <a:latin typeface="Comic Sans MS" pitchFamily="66" charset="0"/>
            </a:endParaRPr>
          </a:p>
          <a:p>
            <a:pPr lvl="1" algn="r" rtl="1" eaLnBrk="1" hangingPunct="1">
              <a:lnSpc>
                <a:spcPct val="80000"/>
              </a:lnSpc>
            </a:pPr>
            <a:r>
              <a:rPr lang="he-IL" sz="2400" dirty="0">
                <a:latin typeface="Comic Sans MS" pitchFamily="66" charset="0"/>
              </a:rPr>
              <a:t>ניתן תגמולים כשהזיכוי נכון ועונשים אחרת</a:t>
            </a:r>
            <a:endParaRPr lang="en-US" sz="2400" dirty="0">
              <a:latin typeface="Comic Sans MS" pitchFamily="66" charset="0"/>
            </a:endParaRPr>
          </a:p>
        </p:txBody>
      </p:sp>
      <p:pic>
        <p:nvPicPr>
          <p:cNvPr id="50180" name="Picture 4" descr="m-001-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743201"/>
            <a:ext cx="11493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5" descr="m-00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314" y="2743200"/>
            <a:ext cx="11763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6" descr="m-004-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114" y="2743200"/>
            <a:ext cx="11763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 Box 7"/>
          <p:cNvSpPr txBox="1">
            <a:spLocks noChangeArrowheads="1"/>
          </p:cNvSpPr>
          <p:nvPr/>
        </p:nvSpPr>
        <p:spPr bwMode="auto">
          <a:xfrm>
            <a:off x="2895600" y="39766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l" rtl="0" eaLnBrk="1" hangingPunct="1">
              <a:spcBef>
                <a:spcPct val="50000"/>
              </a:spcBef>
            </a:pPr>
            <a:r>
              <a:rPr lang="en-US" b="1">
                <a:solidFill>
                  <a:srgbClr val="FF0000"/>
                </a:solidFill>
              </a:rPr>
              <a:t>M</a:t>
            </a:r>
          </a:p>
        </p:txBody>
      </p:sp>
      <p:pic>
        <p:nvPicPr>
          <p:cNvPr id="50185" name="Picture 9" descr="w-00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4600" y="2743200"/>
            <a:ext cx="1117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10" descr="w-003-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8563" y="2743200"/>
            <a:ext cx="1117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Text Box 11"/>
          <p:cNvSpPr txBox="1">
            <a:spLocks noChangeArrowheads="1"/>
          </p:cNvSpPr>
          <p:nvPr/>
        </p:nvSpPr>
        <p:spPr bwMode="auto">
          <a:xfrm>
            <a:off x="4114800" y="39766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l" rtl="0" eaLnBrk="1" hangingPunct="1">
              <a:spcBef>
                <a:spcPct val="50000"/>
              </a:spcBef>
            </a:pPr>
            <a:r>
              <a:rPr lang="en-US" b="1">
                <a:solidFill>
                  <a:srgbClr val="FF0000"/>
                </a:solidFill>
              </a:rPr>
              <a:t>M</a:t>
            </a:r>
          </a:p>
        </p:txBody>
      </p:sp>
      <p:sp>
        <p:nvSpPr>
          <p:cNvPr id="50188" name="Text Box 12"/>
          <p:cNvSpPr txBox="1">
            <a:spLocks noChangeArrowheads="1"/>
          </p:cNvSpPr>
          <p:nvPr/>
        </p:nvSpPr>
        <p:spPr bwMode="auto">
          <a:xfrm>
            <a:off x="7924800" y="39766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l" rtl="0" eaLnBrk="1" hangingPunct="1">
              <a:spcBef>
                <a:spcPct val="50000"/>
              </a:spcBef>
            </a:pPr>
            <a:r>
              <a:rPr lang="en-US" b="1">
                <a:solidFill>
                  <a:srgbClr val="FF0000"/>
                </a:solidFill>
              </a:rPr>
              <a:t>M</a:t>
            </a:r>
          </a:p>
        </p:txBody>
      </p:sp>
      <p:sp>
        <p:nvSpPr>
          <p:cNvPr id="50189" name="Text Box 13"/>
          <p:cNvSpPr txBox="1">
            <a:spLocks noChangeArrowheads="1"/>
          </p:cNvSpPr>
          <p:nvPr/>
        </p:nvSpPr>
        <p:spPr bwMode="auto">
          <a:xfrm>
            <a:off x="5410200" y="39766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l" rtl="0" eaLnBrk="1" hangingPunct="1">
              <a:spcBef>
                <a:spcPct val="50000"/>
              </a:spcBef>
            </a:pPr>
            <a:r>
              <a:rPr lang="en-US" b="1">
                <a:solidFill>
                  <a:srgbClr val="FF0000"/>
                </a:solidFill>
              </a:rPr>
              <a:t>F</a:t>
            </a:r>
          </a:p>
        </p:txBody>
      </p:sp>
      <p:sp>
        <p:nvSpPr>
          <p:cNvPr id="50190" name="Text Box 14"/>
          <p:cNvSpPr txBox="1">
            <a:spLocks noChangeArrowheads="1"/>
          </p:cNvSpPr>
          <p:nvPr/>
        </p:nvSpPr>
        <p:spPr bwMode="auto">
          <a:xfrm>
            <a:off x="6705600" y="39766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l" rtl="0" eaLnBrk="1" hangingPunct="1">
              <a:spcBef>
                <a:spcPct val="50000"/>
              </a:spcBef>
            </a:pPr>
            <a:r>
              <a:rPr lang="en-US" b="1">
                <a:solidFill>
                  <a:srgbClr val="FF0000"/>
                </a:solidFill>
              </a:rPr>
              <a:t>F</a:t>
            </a:r>
          </a:p>
        </p:txBody>
      </p:sp>
      <p:pic>
        <p:nvPicPr>
          <p:cNvPr id="50191" name="Picture 15" descr="w-00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8400" y="2743200"/>
            <a:ext cx="1117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2" name="Text Box 16"/>
          <p:cNvSpPr txBox="1">
            <a:spLocks noChangeArrowheads="1"/>
          </p:cNvSpPr>
          <p:nvPr/>
        </p:nvSpPr>
        <p:spPr bwMode="auto">
          <a:xfrm>
            <a:off x="9144000" y="39766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algn="l" rtl="0" eaLnBrk="1" hangingPunct="1">
              <a:spcBef>
                <a:spcPct val="50000"/>
              </a:spcBef>
            </a:pPr>
            <a:r>
              <a:rPr lang="en-US" b="1">
                <a:solidFill>
                  <a:srgbClr val="FF0000"/>
                </a:solidFill>
              </a:rPr>
              <a:t>F</a:t>
            </a:r>
          </a:p>
        </p:txBody>
      </p:sp>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3" name="Slide Number Placeholder 2"/>
          <p:cNvSpPr>
            <a:spLocks noGrp="1"/>
          </p:cNvSpPr>
          <p:nvPr>
            <p:ph type="sldNum" sz="quarter" idx="4294967295"/>
          </p:nvPr>
        </p:nvSpPr>
        <p:spPr/>
        <p:txBody>
          <a:bodyPr/>
          <a:lstStyle/>
          <a:p>
            <a:pPr rtl="0"/>
            <a:fld id="{6EDAB462-8378-4A72-B037-15DB491BC9D5}" type="slidenum">
              <a:rPr lang="en-US">
                <a:latin typeface="Century Schoolbook"/>
              </a:rPr>
              <a:pPr rtl="0"/>
              <a:t>7</a:t>
            </a:fld>
            <a:endParaRPr lang="en-US">
              <a:latin typeface="Century Schoolbook"/>
            </a:endParaRPr>
          </a:p>
        </p:txBody>
      </p:sp>
    </p:spTree>
    <p:extLst>
      <p:ext uri="{BB962C8B-B14F-4D97-AF65-F5344CB8AC3E}">
        <p14:creationId xmlns:p14="http://schemas.microsoft.com/office/powerpoint/2010/main" val="28517113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linds(horizontal)">
                                      <p:cBhvr>
                                        <p:cTn id="7" dur="500"/>
                                        <p:tgtEl>
                                          <p:spTgt spid="50180"/>
                                        </p:tgtEl>
                                      </p:cBhvr>
                                    </p:animEffect>
                                  </p:childTnLst>
                                </p:cTn>
                              </p:par>
                              <p:par>
                                <p:cTn id="8" presetID="3" presetClass="entr" presetSubtype="10" fill="hold" nodeType="withEffect">
                                  <p:stCondLst>
                                    <p:cond delay="0"/>
                                  </p:stCondLst>
                                  <p:childTnLst>
                                    <p:set>
                                      <p:cBhvr>
                                        <p:cTn id="9" dur="1" fill="hold">
                                          <p:stCondLst>
                                            <p:cond delay="0"/>
                                          </p:stCondLst>
                                        </p:cTn>
                                        <p:tgtEl>
                                          <p:spTgt spid="50181"/>
                                        </p:tgtEl>
                                        <p:attrNameLst>
                                          <p:attrName>style.visibility</p:attrName>
                                        </p:attrNameLst>
                                      </p:cBhvr>
                                      <p:to>
                                        <p:strVal val="visible"/>
                                      </p:to>
                                    </p:set>
                                    <p:animEffect transition="in" filter="blinds(horizontal)">
                                      <p:cBhvr>
                                        <p:cTn id="10" dur="500"/>
                                        <p:tgtEl>
                                          <p:spTgt spid="50181"/>
                                        </p:tgtEl>
                                      </p:cBhvr>
                                    </p:animEffect>
                                  </p:childTnLst>
                                </p:cTn>
                              </p:par>
                              <p:par>
                                <p:cTn id="11" presetID="3" presetClass="entr" presetSubtype="10" fill="hold" nodeType="withEffect">
                                  <p:stCondLst>
                                    <p:cond delay="0"/>
                                  </p:stCondLst>
                                  <p:childTnLst>
                                    <p:set>
                                      <p:cBhvr>
                                        <p:cTn id="12" dur="1" fill="hold">
                                          <p:stCondLst>
                                            <p:cond delay="0"/>
                                          </p:stCondLst>
                                        </p:cTn>
                                        <p:tgtEl>
                                          <p:spTgt spid="50182"/>
                                        </p:tgtEl>
                                        <p:attrNameLst>
                                          <p:attrName>style.visibility</p:attrName>
                                        </p:attrNameLst>
                                      </p:cBhvr>
                                      <p:to>
                                        <p:strVal val="visible"/>
                                      </p:to>
                                    </p:set>
                                    <p:animEffect transition="in" filter="blinds(horizontal)">
                                      <p:cBhvr>
                                        <p:cTn id="13" dur="500"/>
                                        <p:tgtEl>
                                          <p:spTgt spid="50182"/>
                                        </p:tgtEl>
                                      </p:cBhvr>
                                    </p:animEffect>
                                  </p:childTnLst>
                                </p:cTn>
                              </p:par>
                              <p:par>
                                <p:cTn id="14" presetID="3" presetClass="entr" presetSubtype="10" fill="hold" nodeType="withEffect">
                                  <p:stCondLst>
                                    <p:cond delay="0"/>
                                  </p:stCondLst>
                                  <p:childTnLst>
                                    <p:set>
                                      <p:cBhvr>
                                        <p:cTn id="15" dur="1" fill="hold">
                                          <p:stCondLst>
                                            <p:cond delay="0"/>
                                          </p:stCondLst>
                                        </p:cTn>
                                        <p:tgtEl>
                                          <p:spTgt spid="50185"/>
                                        </p:tgtEl>
                                        <p:attrNameLst>
                                          <p:attrName>style.visibility</p:attrName>
                                        </p:attrNameLst>
                                      </p:cBhvr>
                                      <p:to>
                                        <p:strVal val="visible"/>
                                      </p:to>
                                    </p:set>
                                    <p:animEffect transition="in" filter="blinds(horizontal)">
                                      <p:cBhvr>
                                        <p:cTn id="16" dur="500"/>
                                        <p:tgtEl>
                                          <p:spTgt spid="50185"/>
                                        </p:tgtEl>
                                      </p:cBhvr>
                                    </p:animEffect>
                                  </p:childTnLst>
                                </p:cTn>
                              </p:par>
                              <p:par>
                                <p:cTn id="17" presetID="3" presetClass="entr" presetSubtype="10" fill="hold" nodeType="withEffect">
                                  <p:stCondLst>
                                    <p:cond delay="0"/>
                                  </p:stCondLst>
                                  <p:childTnLst>
                                    <p:set>
                                      <p:cBhvr>
                                        <p:cTn id="18" dur="1" fill="hold">
                                          <p:stCondLst>
                                            <p:cond delay="0"/>
                                          </p:stCondLst>
                                        </p:cTn>
                                        <p:tgtEl>
                                          <p:spTgt spid="50186"/>
                                        </p:tgtEl>
                                        <p:attrNameLst>
                                          <p:attrName>style.visibility</p:attrName>
                                        </p:attrNameLst>
                                      </p:cBhvr>
                                      <p:to>
                                        <p:strVal val="visible"/>
                                      </p:to>
                                    </p:set>
                                    <p:animEffect transition="in" filter="blinds(horizontal)">
                                      <p:cBhvr>
                                        <p:cTn id="19" dur="500"/>
                                        <p:tgtEl>
                                          <p:spTgt spid="50186"/>
                                        </p:tgtEl>
                                      </p:cBhvr>
                                    </p:animEffect>
                                  </p:childTnLst>
                                </p:cTn>
                              </p:par>
                              <p:par>
                                <p:cTn id="20" presetID="3" presetClass="entr" presetSubtype="10" fill="hold" nodeType="withEffect">
                                  <p:stCondLst>
                                    <p:cond delay="0"/>
                                  </p:stCondLst>
                                  <p:childTnLst>
                                    <p:set>
                                      <p:cBhvr>
                                        <p:cTn id="21" dur="1" fill="hold">
                                          <p:stCondLst>
                                            <p:cond delay="0"/>
                                          </p:stCondLst>
                                        </p:cTn>
                                        <p:tgtEl>
                                          <p:spTgt spid="50191"/>
                                        </p:tgtEl>
                                        <p:attrNameLst>
                                          <p:attrName>style.visibility</p:attrName>
                                        </p:attrNameLst>
                                      </p:cBhvr>
                                      <p:to>
                                        <p:strVal val="visible"/>
                                      </p:to>
                                    </p:set>
                                    <p:animEffect transition="in" filter="blinds(horizontal)">
                                      <p:cBhvr>
                                        <p:cTn id="22" dur="500"/>
                                        <p:tgtEl>
                                          <p:spTgt spid="501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0183"/>
                                        </p:tgtEl>
                                        <p:attrNameLst>
                                          <p:attrName>style.visibility</p:attrName>
                                        </p:attrNameLst>
                                      </p:cBhvr>
                                      <p:to>
                                        <p:strVal val="visible"/>
                                      </p:to>
                                    </p:set>
                                    <p:animEffect transition="in" filter="blinds(horizontal)">
                                      <p:cBhvr>
                                        <p:cTn id="27" dur="500"/>
                                        <p:tgtEl>
                                          <p:spTgt spid="5018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0187"/>
                                        </p:tgtEl>
                                        <p:attrNameLst>
                                          <p:attrName>style.visibility</p:attrName>
                                        </p:attrNameLst>
                                      </p:cBhvr>
                                      <p:to>
                                        <p:strVal val="visible"/>
                                      </p:to>
                                    </p:set>
                                    <p:animEffect transition="in" filter="blinds(horizontal)">
                                      <p:cBhvr>
                                        <p:cTn id="30" dur="500"/>
                                        <p:tgtEl>
                                          <p:spTgt spid="5018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0188"/>
                                        </p:tgtEl>
                                        <p:attrNameLst>
                                          <p:attrName>style.visibility</p:attrName>
                                        </p:attrNameLst>
                                      </p:cBhvr>
                                      <p:to>
                                        <p:strVal val="visible"/>
                                      </p:to>
                                    </p:set>
                                    <p:animEffect transition="in" filter="blinds(horizontal)">
                                      <p:cBhvr>
                                        <p:cTn id="33" dur="500"/>
                                        <p:tgtEl>
                                          <p:spTgt spid="5018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0189"/>
                                        </p:tgtEl>
                                        <p:attrNameLst>
                                          <p:attrName>style.visibility</p:attrName>
                                        </p:attrNameLst>
                                      </p:cBhvr>
                                      <p:to>
                                        <p:strVal val="visible"/>
                                      </p:to>
                                    </p:set>
                                    <p:animEffect transition="in" filter="blinds(horizontal)">
                                      <p:cBhvr>
                                        <p:cTn id="36" dur="500"/>
                                        <p:tgtEl>
                                          <p:spTgt spid="5018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0190"/>
                                        </p:tgtEl>
                                        <p:attrNameLst>
                                          <p:attrName>style.visibility</p:attrName>
                                        </p:attrNameLst>
                                      </p:cBhvr>
                                      <p:to>
                                        <p:strVal val="visible"/>
                                      </p:to>
                                    </p:set>
                                    <p:animEffect transition="in" filter="blinds(horizontal)">
                                      <p:cBhvr>
                                        <p:cTn id="39" dur="500"/>
                                        <p:tgtEl>
                                          <p:spTgt spid="5019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0192"/>
                                        </p:tgtEl>
                                        <p:attrNameLst>
                                          <p:attrName>style.visibility</p:attrName>
                                        </p:attrNameLst>
                                      </p:cBhvr>
                                      <p:to>
                                        <p:strVal val="visible"/>
                                      </p:to>
                                    </p:set>
                                    <p:animEffect transition="in" filter="blinds(horizontal)">
                                      <p:cBhvr>
                                        <p:cTn id="42" dur="500"/>
                                        <p:tgtEl>
                                          <p:spTgt spid="50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0"/>
      <p:bldP spid="50187" grpId="0"/>
      <p:bldP spid="50188" grpId="0"/>
      <p:bldP spid="50189" grpId="0"/>
      <p:bldP spid="50190" grpId="0"/>
      <p:bldP spid="5019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1"/>
          </p:nvPr>
        </p:nvSpPr>
        <p:spPr/>
        <p:txBody>
          <a:bodyPr>
            <a:normAutofit fontScale="92500" lnSpcReduction="20000"/>
          </a:bodyPr>
          <a:lstStyle/>
          <a:p>
            <a:r>
              <a:rPr lang="he-IL" dirty="0" smtClean="0"/>
              <a:t>בדוגמה – "</a:t>
            </a:r>
            <a:r>
              <a:rPr lang="en-US" dirty="0" smtClean="0"/>
              <a:t>holdout</a:t>
            </a:r>
            <a:r>
              <a:rPr lang="he-IL" dirty="0" smtClean="0"/>
              <a:t>": כ-2/3 מוקצים לאימון, והשאר נשמרים לבדיקה. </a:t>
            </a:r>
          </a:p>
          <a:p>
            <a:r>
              <a:rPr lang="he-IL" dirty="0" smtClean="0"/>
              <a:t>מתאים למאגרי נתונים גדולים.</a:t>
            </a:r>
          </a:p>
          <a:p>
            <a:endParaRPr lang="he-IL" dirty="0"/>
          </a:p>
          <a:p>
            <a:r>
              <a:rPr lang="he-IL" dirty="0" smtClean="0"/>
              <a:t>שיטה מתאימה יותר למאגרים בינוניים: </a:t>
            </a:r>
            <a:r>
              <a:rPr lang="en-US" dirty="0" smtClean="0"/>
              <a:t>k-fold cross validation</a:t>
            </a:r>
            <a:r>
              <a:rPr lang="he-IL" dirty="0" smtClean="0"/>
              <a:t>.</a:t>
            </a:r>
          </a:p>
          <a:p>
            <a:endParaRPr lang="he-IL" dirty="0"/>
          </a:p>
          <a:p>
            <a:r>
              <a:rPr lang="he-IL" dirty="0" smtClean="0"/>
              <a:t>מחלקים את הנתונים ל-</a:t>
            </a:r>
            <a:r>
              <a:rPr lang="en-US" dirty="0" smtClean="0"/>
              <a:t>k</a:t>
            </a:r>
            <a:r>
              <a:rPr lang="ar-SY" dirty="0" smtClean="0"/>
              <a:t> </a:t>
            </a:r>
            <a:r>
              <a:rPr lang="he-IL" dirty="0" smtClean="0"/>
              <a:t>קבוצות שוות באופן אקראי. </a:t>
            </a:r>
          </a:p>
          <a:p>
            <a:r>
              <a:rPr lang="he-IL" dirty="0" smtClean="0"/>
              <a:t>מבצעים את אלגוריתם הלמידה </a:t>
            </a:r>
            <a:r>
              <a:rPr lang="en-US" dirty="0" smtClean="0"/>
              <a:t>k</a:t>
            </a:r>
            <a:r>
              <a:rPr lang="ar-SY" dirty="0" smtClean="0"/>
              <a:t> </a:t>
            </a:r>
            <a:r>
              <a:rPr lang="he-IL" dirty="0" smtClean="0"/>
              <a:t>פעמים, כשבכל פעם משתמשים ב-</a:t>
            </a:r>
            <a:r>
              <a:rPr lang="en-US" dirty="0" smtClean="0"/>
              <a:t>k-1</a:t>
            </a:r>
            <a:r>
              <a:rPr lang="ar-SY" dirty="0" smtClean="0"/>
              <a:t> </a:t>
            </a:r>
            <a:r>
              <a:rPr lang="he-IL" dirty="0" smtClean="0"/>
              <a:t>קבוצות לאימון ומשאירים את האחרונה (בכל פעם אחרת) – לבדיקה.</a:t>
            </a:r>
          </a:p>
          <a:p>
            <a:endParaRPr lang="he-IL" dirty="0"/>
          </a:p>
          <a:p>
            <a:pPr lvl="1"/>
            <a:r>
              <a:rPr lang="he-IL" dirty="0" smtClean="0"/>
              <a:t>הדיוק הכולל – בסיווג הוא מספר הסיווגים הנכון הכולל מכל </a:t>
            </a:r>
            <a:r>
              <a:rPr lang="he-IL" dirty="0" err="1" smtClean="0"/>
              <a:t>האיטרציות</a:t>
            </a:r>
            <a:r>
              <a:rPr lang="he-IL" dirty="0" smtClean="0"/>
              <a:t>, מחולק במספר הרשומות המקורי.</a:t>
            </a:r>
            <a:endParaRPr lang="he-IL" dirty="0"/>
          </a:p>
        </p:txBody>
      </p:sp>
      <p:sp>
        <p:nvSpPr>
          <p:cNvPr id="3" name="כותרת 2"/>
          <p:cNvSpPr>
            <a:spLocks noGrp="1"/>
          </p:cNvSpPr>
          <p:nvPr>
            <p:ph type="title"/>
          </p:nvPr>
        </p:nvSpPr>
        <p:spPr/>
        <p:txBody>
          <a:bodyPr/>
          <a:lstStyle/>
          <a:p>
            <a:pPr algn="ctr"/>
            <a:r>
              <a:rPr lang="he-IL" dirty="0" smtClean="0"/>
              <a:t>בחירת מאגר הבדיקה</a:t>
            </a:r>
            <a:endParaRPr lang="he-IL" dirty="0"/>
          </a:p>
        </p:txBody>
      </p:sp>
    </p:spTree>
    <p:extLst>
      <p:ext uri="{BB962C8B-B14F-4D97-AF65-F5344CB8AC3E}">
        <p14:creationId xmlns:p14="http://schemas.microsoft.com/office/powerpoint/2010/main" val="20585816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p:txBody>
          <a:bodyPr/>
          <a:lstStyle/>
          <a:p>
            <a:pPr algn="ctr"/>
            <a:r>
              <a:rPr lang="he-IL" dirty="0" smtClean="0"/>
              <a:t>סיווג – מדדים </a:t>
            </a:r>
            <a:endParaRPr lang="he-IL" dirty="0"/>
          </a:p>
        </p:txBody>
      </p:sp>
      <p:sp>
        <p:nvSpPr>
          <p:cNvPr id="5" name="מציין מיקום תוכן 4"/>
          <p:cNvSpPr>
            <a:spLocks noGrp="1"/>
          </p:cNvSpPr>
          <p:nvPr>
            <p:ph idx="1"/>
          </p:nvPr>
        </p:nvSpPr>
        <p:spPr/>
        <p:txBody>
          <a:bodyPr>
            <a:normAutofit fontScale="92500" lnSpcReduction="10000"/>
          </a:bodyPr>
          <a:lstStyle/>
          <a:p>
            <a:r>
              <a:rPr lang="he-IL" dirty="0" smtClean="0"/>
              <a:t>נניח שסיווגנו את רשומות מאגר האימון לכאלה שבהם מחיר הדירה גבוה מדי ביחס לנתוניה וכאלה שבהן המחיר סביר.</a:t>
            </a:r>
          </a:p>
          <a:p>
            <a:r>
              <a:rPr lang="he-IL" dirty="0" smtClean="0"/>
              <a:t>נרצה להפעיל מסווג אוטומטי שיקבע זאת עבור נתונים עתידיים.</a:t>
            </a:r>
          </a:p>
          <a:p>
            <a:endParaRPr lang="he-IL" dirty="0"/>
          </a:p>
          <a:p>
            <a:r>
              <a:rPr lang="he-IL" dirty="0" smtClean="0"/>
              <a:t>העמודה</a:t>
            </a:r>
          </a:p>
          <a:p>
            <a:pPr marL="45720" indent="0">
              <a:buNone/>
            </a:pPr>
            <a:r>
              <a:rPr lang="he-IL" dirty="0" smtClean="0"/>
              <a:t>השמאלית</a:t>
            </a:r>
          </a:p>
          <a:p>
            <a:pPr marL="45720" indent="0">
              <a:buNone/>
            </a:pPr>
            <a:r>
              <a:rPr lang="he-IL" dirty="0" smtClean="0"/>
              <a:t>ביותר –מסווג</a:t>
            </a:r>
          </a:p>
          <a:p>
            <a:pPr marL="45720" indent="0">
              <a:buNone/>
            </a:pPr>
            <a:r>
              <a:rPr lang="he-IL" dirty="0" smtClean="0"/>
              <a:t>אוטומטי.</a:t>
            </a:r>
          </a:p>
          <a:p>
            <a:pPr marL="45720" indent="0">
              <a:buNone/>
            </a:pPr>
            <a:r>
              <a:rPr lang="he-IL" dirty="0" smtClean="0"/>
              <a:t>זו שלפניה –</a:t>
            </a:r>
          </a:p>
          <a:p>
            <a:pPr marL="45720" indent="0">
              <a:buNone/>
            </a:pPr>
            <a:r>
              <a:rPr lang="he-IL" dirty="0" smtClean="0"/>
              <a:t>הסיווג הנתון.</a:t>
            </a:r>
            <a:endParaRPr lang="he-IL" dirty="0"/>
          </a:p>
          <a:p>
            <a:endParaRPr lang="he-IL" dirty="0"/>
          </a:p>
        </p:txBody>
      </p:sp>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2912371"/>
            <a:ext cx="6810375"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71122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p:cNvGraphicFramePr>
            <a:graphicFrameLocks noGrp="1"/>
          </p:cNvGraphicFramePr>
          <p:nvPr>
            <p:ph idx="1"/>
            <p:extLst/>
          </p:nvPr>
        </p:nvGraphicFramePr>
        <p:xfrm>
          <a:off x="7176120" y="2574196"/>
          <a:ext cx="3024338" cy="1107440"/>
        </p:xfrm>
        <a:graphic>
          <a:graphicData uri="http://schemas.openxmlformats.org/drawingml/2006/table">
            <a:tbl>
              <a:tblPr rtl="1" firstRow="1" bandRow="1">
                <a:tableStyleId>{5C22544A-7EE6-4342-B048-85BDC9FD1C3A}</a:tableStyleId>
              </a:tblPr>
              <a:tblGrid>
                <a:gridCol w="793098">
                  <a:extLst>
                    <a:ext uri="{9D8B030D-6E8A-4147-A177-3AD203B41FA5}">
                      <a16:colId xmlns:a16="http://schemas.microsoft.com/office/drawing/2014/main" val="20000"/>
                    </a:ext>
                  </a:extLst>
                </a:gridCol>
                <a:gridCol w="1031731">
                  <a:extLst>
                    <a:ext uri="{9D8B030D-6E8A-4147-A177-3AD203B41FA5}">
                      <a16:colId xmlns:a16="http://schemas.microsoft.com/office/drawing/2014/main" val="20001"/>
                    </a:ext>
                  </a:extLst>
                </a:gridCol>
                <a:gridCol w="1199509">
                  <a:extLst>
                    <a:ext uri="{9D8B030D-6E8A-4147-A177-3AD203B41FA5}">
                      <a16:colId xmlns:a16="http://schemas.microsoft.com/office/drawing/2014/main" val="20002"/>
                    </a:ext>
                  </a:extLst>
                </a:gridCol>
              </a:tblGrid>
              <a:tr h="0">
                <a:tc>
                  <a:txBody>
                    <a:bodyPr/>
                    <a:lstStyle/>
                    <a:p>
                      <a:pPr rtl="1"/>
                      <a:r>
                        <a:rPr lang="he-IL" dirty="0" smtClean="0"/>
                        <a:t>סביר</a:t>
                      </a:r>
                      <a:endParaRPr lang="he-IL" dirty="0"/>
                    </a:p>
                  </a:txBody>
                  <a:tcPr/>
                </a:tc>
                <a:tc>
                  <a:txBody>
                    <a:bodyPr/>
                    <a:lstStyle/>
                    <a:p>
                      <a:pPr rtl="1"/>
                      <a:r>
                        <a:rPr lang="he-IL" dirty="0" smtClean="0"/>
                        <a:t>יקר מדי</a:t>
                      </a:r>
                      <a:endParaRPr lang="he-IL" dirty="0"/>
                    </a:p>
                  </a:txBody>
                  <a:tcPr/>
                </a:tc>
                <a:tc>
                  <a:txBody>
                    <a:bodyPr/>
                    <a:lstStyle/>
                    <a:p>
                      <a:pPr rtl="1"/>
                      <a:endParaRPr lang="he-IL" dirty="0"/>
                    </a:p>
                  </a:txBody>
                  <a:tcPr/>
                </a:tc>
                <a:extLst>
                  <a:ext uri="{0D108BD9-81ED-4DB2-BD59-A6C34878D82A}">
                    <a16:rowId xmlns:a16="http://schemas.microsoft.com/office/drawing/2014/main" val="10000"/>
                  </a:ext>
                </a:extLst>
              </a:tr>
              <a:tr h="370840">
                <a:tc>
                  <a:txBody>
                    <a:bodyPr/>
                    <a:lstStyle/>
                    <a:p>
                      <a:pPr rtl="1"/>
                      <a:r>
                        <a:rPr lang="he-IL" dirty="0" smtClean="0"/>
                        <a:t>2</a:t>
                      </a:r>
                      <a:endParaRPr lang="he-IL" dirty="0"/>
                    </a:p>
                  </a:txBody>
                  <a:tcPr/>
                </a:tc>
                <a:tc>
                  <a:txBody>
                    <a:bodyPr/>
                    <a:lstStyle/>
                    <a:p>
                      <a:pPr rtl="1"/>
                      <a:r>
                        <a:rPr lang="he-IL" dirty="0" smtClean="0"/>
                        <a:t>6</a:t>
                      </a:r>
                      <a:endParaRPr lang="he-IL" dirty="0"/>
                    </a:p>
                  </a:txBody>
                  <a:tcPr/>
                </a:tc>
                <a:tc>
                  <a:txBody>
                    <a:bodyPr/>
                    <a:lstStyle/>
                    <a:p>
                      <a:pPr rtl="1"/>
                      <a:r>
                        <a:rPr lang="he-IL" dirty="0" smtClean="0"/>
                        <a:t>יקר מדי </a:t>
                      </a:r>
                      <a:endParaRPr lang="he-IL" dirty="0"/>
                    </a:p>
                  </a:txBody>
                  <a:tcPr/>
                </a:tc>
                <a:extLst>
                  <a:ext uri="{0D108BD9-81ED-4DB2-BD59-A6C34878D82A}">
                    <a16:rowId xmlns:a16="http://schemas.microsoft.com/office/drawing/2014/main" val="10001"/>
                  </a:ext>
                </a:extLst>
              </a:tr>
              <a:tr h="370840">
                <a:tc>
                  <a:txBody>
                    <a:bodyPr/>
                    <a:lstStyle/>
                    <a:p>
                      <a:pPr rtl="1"/>
                      <a:r>
                        <a:rPr lang="he-IL" dirty="0" smtClean="0"/>
                        <a:t>5</a:t>
                      </a:r>
                      <a:endParaRPr lang="he-IL" dirty="0"/>
                    </a:p>
                  </a:txBody>
                  <a:tcPr/>
                </a:tc>
                <a:tc>
                  <a:txBody>
                    <a:bodyPr/>
                    <a:lstStyle/>
                    <a:p>
                      <a:pPr rtl="1"/>
                      <a:r>
                        <a:rPr lang="he-IL" dirty="0" smtClean="0"/>
                        <a:t>7</a:t>
                      </a:r>
                      <a:endParaRPr lang="he-IL" dirty="0"/>
                    </a:p>
                  </a:txBody>
                  <a:tcPr/>
                </a:tc>
                <a:tc>
                  <a:txBody>
                    <a:bodyPr/>
                    <a:lstStyle/>
                    <a:p>
                      <a:pPr rtl="1"/>
                      <a:r>
                        <a:rPr lang="he-IL" dirty="0" smtClean="0"/>
                        <a:t>סביר</a:t>
                      </a:r>
                      <a:endParaRPr lang="he-IL" dirty="0"/>
                    </a:p>
                  </a:txBody>
                  <a:tcPr/>
                </a:tc>
                <a:extLst>
                  <a:ext uri="{0D108BD9-81ED-4DB2-BD59-A6C34878D82A}">
                    <a16:rowId xmlns:a16="http://schemas.microsoft.com/office/drawing/2014/main" val="10002"/>
                  </a:ext>
                </a:extLst>
              </a:tr>
            </a:tbl>
          </a:graphicData>
        </a:graphic>
      </p:graphicFrame>
      <p:sp>
        <p:nvSpPr>
          <p:cNvPr id="3" name="כותרת 2"/>
          <p:cNvSpPr>
            <a:spLocks noGrp="1"/>
          </p:cNvSpPr>
          <p:nvPr>
            <p:ph type="title"/>
          </p:nvPr>
        </p:nvSpPr>
        <p:spPr/>
        <p:txBody>
          <a:bodyPr/>
          <a:lstStyle/>
          <a:p>
            <a:pPr algn="ctr"/>
            <a:r>
              <a:rPr lang="he-IL" dirty="0" smtClean="0"/>
              <a:t>מדדי סיווג - המשך</a:t>
            </a:r>
            <a:endParaRPr lang="he-IL"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3" y="2809012"/>
            <a:ext cx="385762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847528" y="1957482"/>
            <a:ext cx="936104" cy="369332"/>
          </a:xfrm>
          <a:prstGeom prst="rect">
            <a:avLst/>
          </a:prstGeom>
          <a:noFill/>
        </p:spPr>
        <p:txBody>
          <a:bodyPr wrap="square" rtlCol="1">
            <a:spAutoFit/>
          </a:bodyPr>
          <a:lstStyle/>
          <a:p>
            <a:r>
              <a:rPr lang="he-IL" dirty="0"/>
              <a:t>מסווג</a:t>
            </a:r>
          </a:p>
        </p:txBody>
      </p:sp>
      <p:sp>
        <p:nvSpPr>
          <p:cNvPr id="6" name="TextBox 5"/>
          <p:cNvSpPr txBox="1"/>
          <p:nvPr/>
        </p:nvSpPr>
        <p:spPr>
          <a:xfrm>
            <a:off x="7896200" y="2204864"/>
            <a:ext cx="2448272" cy="369332"/>
          </a:xfrm>
          <a:prstGeom prst="rect">
            <a:avLst/>
          </a:prstGeom>
          <a:noFill/>
        </p:spPr>
        <p:txBody>
          <a:bodyPr wrap="square" rtlCol="1">
            <a:spAutoFit/>
          </a:bodyPr>
          <a:lstStyle/>
          <a:p>
            <a:r>
              <a:rPr lang="he-IL" dirty="0"/>
              <a:t>תוצאת הסיווג</a:t>
            </a:r>
          </a:p>
        </p:txBody>
      </p:sp>
      <p:sp>
        <p:nvSpPr>
          <p:cNvPr id="7" name="TextBox 6"/>
          <p:cNvSpPr txBox="1"/>
          <p:nvPr/>
        </p:nvSpPr>
        <p:spPr>
          <a:xfrm>
            <a:off x="5663953" y="3933056"/>
            <a:ext cx="4752528" cy="1754326"/>
          </a:xfrm>
          <a:prstGeom prst="rect">
            <a:avLst/>
          </a:prstGeom>
          <a:noFill/>
        </p:spPr>
        <p:txBody>
          <a:bodyPr wrap="square" rtlCol="1">
            <a:spAutoFit/>
          </a:bodyPr>
          <a:lstStyle/>
          <a:p>
            <a:r>
              <a:rPr lang="en-US" dirty="0"/>
              <a:t>P</a:t>
            </a:r>
            <a:r>
              <a:rPr lang="he-IL" dirty="0"/>
              <a:t> – 8. סיווגם נתון כ"יקר מדי" (</a:t>
            </a:r>
            <a:r>
              <a:rPr lang="en-US" dirty="0"/>
              <a:t>positive</a:t>
            </a:r>
            <a:r>
              <a:rPr lang="ar-SY" dirty="0"/>
              <a:t>)</a:t>
            </a:r>
          </a:p>
          <a:p>
            <a:r>
              <a:rPr lang="en-US" dirty="0"/>
              <a:t>N</a:t>
            </a:r>
            <a:r>
              <a:rPr lang="he-IL" dirty="0"/>
              <a:t> – 12. סיווגם נתון כ"סביר" (</a:t>
            </a:r>
            <a:r>
              <a:rPr lang="en-US" dirty="0"/>
              <a:t>negative</a:t>
            </a:r>
            <a:r>
              <a:rPr lang="ar-SY" dirty="0"/>
              <a:t>)</a:t>
            </a:r>
            <a:endParaRPr lang="he-IL" dirty="0"/>
          </a:p>
          <a:p>
            <a:r>
              <a:rPr lang="en-US" dirty="0"/>
              <a:t>TP</a:t>
            </a:r>
            <a:r>
              <a:rPr lang="he-IL" dirty="0"/>
              <a:t> –6. יקרים שסווגו כיקרים (</a:t>
            </a:r>
            <a:r>
              <a:rPr lang="en-US" dirty="0"/>
              <a:t>true positive</a:t>
            </a:r>
            <a:r>
              <a:rPr lang="ar-SY" dirty="0"/>
              <a:t>)</a:t>
            </a:r>
          </a:p>
          <a:p>
            <a:r>
              <a:rPr lang="en-US" dirty="0"/>
              <a:t>TN</a:t>
            </a:r>
            <a:r>
              <a:rPr lang="he-IL" dirty="0"/>
              <a:t> – 5. סבירים שסווגו כסבירים (</a:t>
            </a:r>
            <a:r>
              <a:rPr lang="en-US" dirty="0"/>
              <a:t>true negative</a:t>
            </a:r>
            <a:r>
              <a:rPr lang="ar-SY" dirty="0"/>
              <a:t>)</a:t>
            </a:r>
          </a:p>
          <a:p>
            <a:r>
              <a:rPr lang="en-US" dirty="0"/>
              <a:t>FP</a:t>
            </a:r>
            <a:r>
              <a:rPr lang="he-IL" dirty="0"/>
              <a:t> – 7. סבירים שסווגו כיקרים (</a:t>
            </a:r>
            <a:r>
              <a:rPr lang="en-US" dirty="0"/>
              <a:t>false positive</a:t>
            </a:r>
            <a:r>
              <a:rPr lang="ar-SY" dirty="0"/>
              <a:t>)</a:t>
            </a:r>
          </a:p>
          <a:p>
            <a:r>
              <a:rPr lang="en-US" dirty="0"/>
              <a:t>FN</a:t>
            </a:r>
            <a:r>
              <a:rPr lang="he-IL" dirty="0"/>
              <a:t> – 2. יקרים שסווגו כסבירים (</a:t>
            </a:r>
            <a:r>
              <a:rPr lang="en-US" dirty="0"/>
              <a:t>false negative</a:t>
            </a:r>
            <a:r>
              <a:rPr lang="ar-SY" dirty="0"/>
              <a:t>)</a:t>
            </a:r>
            <a:endParaRPr lang="he-IL" dirty="0"/>
          </a:p>
        </p:txBody>
      </p:sp>
    </p:spTree>
    <p:extLst>
      <p:ext uri="{BB962C8B-B14F-4D97-AF65-F5344CB8AC3E}">
        <p14:creationId xmlns:p14="http://schemas.microsoft.com/office/powerpoint/2010/main" val="2223061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fontScale="90000"/>
          </a:bodyPr>
          <a:lstStyle/>
          <a:p>
            <a:pPr>
              <a:defRPr/>
            </a:pPr>
            <a:r>
              <a:rPr lang="en-US"/>
              <a:t>Association Rule Discovery: Definition</a:t>
            </a:r>
          </a:p>
        </p:txBody>
      </p:sp>
      <p:sp>
        <p:nvSpPr>
          <p:cNvPr id="4100" name="Rectangle 3"/>
          <p:cNvSpPr>
            <a:spLocks noGrp="1" noChangeArrowheads="1"/>
          </p:cNvSpPr>
          <p:nvPr>
            <p:ph type="body" idx="1"/>
          </p:nvPr>
        </p:nvSpPr>
        <p:spPr>
          <a:xfrm>
            <a:off x="1981200" y="1600201"/>
            <a:ext cx="9372600" cy="4873625"/>
          </a:xfrm>
        </p:spPr>
        <p:txBody>
          <a:bodyPr/>
          <a:lstStyle/>
          <a:p>
            <a:pPr eaLnBrk="1" hangingPunct="1"/>
            <a:r>
              <a:rPr lang="en-US" dirty="0">
                <a:cs typeface="Times New Roman" pitchFamily="18" charset="0"/>
              </a:rPr>
              <a:t>Given a set of records each of which contain some number of items from a given collection;</a:t>
            </a:r>
          </a:p>
          <a:p>
            <a:pPr lvl="1" algn="l" rtl="0" eaLnBrk="1" hangingPunct="1"/>
            <a:r>
              <a:rPr lang="en-US" dirty="0">
                <a:cs typeface="Times New Roman" pitchFamily="18" charset="0"/>
              </a:rPr>
              <a:t>Produce dependency rules which will predict occurrence of an item based on occurrences of other items.</a:t>
            </a:r>
            <a:endParaRPr lang="en-US" dirty="0" smtClean="0">
              <a:cs typeface="Times New Roman" pitchFamily="18" charset="0"/>
            </a:endParaRPr>
          </a:p>
        </p:txBody>
      </p:sp>
      <p:graphicFrame>
        <p:nvGraphicFramePr>
          <p:cNvPr id="4098" name="Object 2"/>
          <p:cNvGraphicFramePr>
            <a:graphicFrameLocks noChangeAspect="1"/>
          </p:cNvGraphicFramePr>
          <p:nvPr/>
        </p:nvGraphicFramePr>
        <p:xfrm>
          <a:off x="2063751" y="4292600"/>
          <a:ext cx="4181475" cy="2152650"/>
        </p:xfrm>
        <a:graphic>
          <a:graphicData uri="http://schemas.openxmlformats.org/presentationml/2006/ole">
            <mc:AlternateContent xmlns:mc="http://schemas.openxmlformats.org/markup-compatibility/2006">
              <mc:Choice xmlns:v="urn:schemas-microsoft-com:vml" Requires="v">
                <p:oleObj spid="_x0000_s434188" name="Document" r:id="rId4" imgW="3823200" imgH="1999080" progId="Word.Document.8">
                  <p:embed/>
                </p:oleObj>
              </mc:Choice>
              <mc:Fallback>
                <p:oleObj name="Document" r:id="rId4" imgW="3823200" imgH="1999080" progId="Word.Document.8">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4292600"/>
                        <a:ext cx="4181475" cy="215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589" name="Text Box 5"/>
          <p:cNvSpPr txBox="1">
            <a:spLocks noChangeArrowheads="1"/>
          </p:cNvSpPr>
          <p:nvPr/>
        </p:nvSpPr>
        <p:spPr bwMode="auto">
          <a:xfrm>
            <a:off x="6311900" y="4797426"/>
            <a:ext cx="3443288" cy="976313"/>
          </a:xfrm>
          <a:prstGeom prst="rect">
            <a:avLst/>
          </a:prstGeom>
          <a:solidFill>
            <a:srgbClr val="CCCCFF"/>
          </a:solidFill>
          <a:ln w="9525">
            <a:noFill/>
            <a:miter lim="800000"/>
            <a:headEnd/>
            <a:tailEnd/>
          </a:ln>
          <a:effectLst>
            <a:outerShdw dist="107763" dir="2700000" algn="ctr" rotWithShape="0">
              <a:schemeClr val="bg2"/>
            </a:outerShdw>
          </a:effectLst>
        </p:spPr>
        <p:txBody>
          <a:bodyPr wrap="none">
            <a:spAutoFit/>
          </a:bodyPr>
          <a:lstStyle/>
          <a:p>
            <a:pPr algn="l" rtl="0" eaLnBrk="0" hangingPunct="0">
              <a:defRPr/>
            </a:pPr>
            <a:r>
              <a:rPr lang="en-US" sz="2000" dirty="0">
                <a:cs typeface="Arial" charset="0"/>
              </a:rPr>
              <a:t>Rules Discovered:</a:t>
            </a:r>
          </a:p>
          <a:p>
            <a:pPr algn="l" rtl="0" eaLnBrk="0" hangingPunct="0">
              <a:defRPr/>
            </a:pPr>
            <a:r>
              <a:rPr lang="en-US" sz="2000" dirty="0">
                <a:cs typeface="Arial" charset="0"/>
              </a:rPr>
              <a:t>    </a:t>
            </a:r>
            <a:r>
              <a:rPr lang="en-US" b="1" dirty="0">
                <a:solidFill>
                  <a:srgbClr val="CC0000"/>
                </a:solidFill>
                <a:latin typeface="Tahoma" pitchFamily="34" charset="0"/>
                <a:cs typeface="Arial" charset="0"/>
              </a:rPr>
              <a:t>{Milk} --&gt; {Coke}</a:t>
            </a:r>
          </a:p>
          <a:p>
            <a:pPr algn="l" rtl="0" eaLnBrk="0" hangingPunct="0">
              <a:defRPr/>
            </a:pPr>
            <a:r>
              <a:rPr lang="en-US" b="1" dirty="0">
                <a:solidFill>
                  <a:srgbClr val="CC0000"/>
                </a:solidFill>
                <a:latin typeface="Tahoma" pitchFamily="34" charset="0"/>
                <a:cs typeface="Arial" charset="0"/>
              </a:rPr>
              <a:t>    {Diaper, Milk} --&gt; {Beer}</a:t>
            </a:r>
            <a:endParaRPr lang="en-US" sz="2400" dirty="0">
              <a:cs typeface="Arial" charset="0"/>
            </a:endParaRPr>
          </a:p>
        </p:txBody>
      </p:sp>
      <p:sp>
        <p:nvSpPr>
          <p:cNvPr id="4102" name="Footer Placeholder 4"/>
          <p:cNvSpPr>
            <a:spLocks noGrp="1"/>
          </p:cNvSpPr>
          <p:nvPr>
            <p:ph type="ftr" sz="quarter" idx="12"/>
          </p:nvPr>
        </p:nvSpPr>
        <p:spPr bwMode="auto">
          <a:xfrm>
            <a:off x="5016500" y="6453188"/>
            <a:ext cx="5334000" cy="228600"/>
          </a:xfrm>
          <a:noFill/>
          <a:ln>
            <a:miter lim="800000"/>
            <a:headEnd/>
            <a:tailEnd/>
          </a:ln>
        </p:spPr>
        <p:txBody>
          <a:bodyPr vert="horz" wrap="square" lIns="91440" tIns="45720" rIns="91440" bIns="45720" numCol="1" rtlCol="0" anchor="ctr" compatLnSpc="1">
            <a:prstTxWarp prst="textNoShape">
              <a:avLst/>
            </a:prstTxWarp>
          </a:bodyPr>
          <a:lstStyle/>
          <a:p>
            <a:r>
              <a:rPr lang="en-US" sz="1600">
                <a:cs typeface="Arial" pitchFamily="34" charset="0"/>
              </a:rPr>
              <a:t>Taken from: Oren Tsur, Data Mining, spring  2010</a:t>
            </a:r>
          </a:p>
        </p:txBody>
      </p:sp>
    </p:spTree>
    <p:extLst>
      <p:ext uri="{BB962C8B-B14F-4D97-AF65-F5344CB8AC3E}">
        <p14:creationId xmlns:p14="http://schemas.microsoft.com/office/powerpoint/2010/main" val="15156687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a:spLocks noGrp="1"/>
          </p:cNvSpPr>
          <p:nvPr>
            <p:ph type="ftr" sz="quarter" idx="12"/>
          </p:nvPr>
        </p:nvSpPr>
        <p:spPr bwMode="auto">
          <a:xfrm>
            <a:off x="5016500" y="6453188"/>
            <a:ext cx="5334000" cy="228600"/>
          </a:xfrm>
          <a:noFill/>
          <a:ln>
            <a:miter lim="800000"/>
            <a:headEnd/>
            <a:tailEnd/>
          </a:ln>
        </p:spPr>
        <p:txBody>
          <a:bodyPr vert="horz" wrap="square" lIns="91440" tIns="45720" rIns="91440" bIns="45720" numCol="1" rtlCol="0" anchor="ctr" compatLnSpc="1">
            <a:prstTxWarp prst="textNoShape">
              <a:avLst/>
            </a:prstTxWarp>
          </a:bodyPr>
          <a:lstStyle/>
          <a:p>
            <a:r>
              <a:rPr lang="en-US" sz="1600">
                <a:cs typeface="Arial" pitchFamily="34" charset="0"/>
              </a:rPr>
              <a:t>Taken from: Oren Tsur, Data Mining, spring  2010</a:t>
            </a:r>
          </a:p>
        </p:txBody>
      </p:sp>
      <p:sp>
        <p:nvSpPr>
          <p:cNvPr id="79874" name="Rectangle 2"/>
          <p:cNvSpPr>
            <a:spLocks noGrp="1" noChangeArrowheads="1"/>
          </p:cNvSpPr>
          <p:nvPr>
            <p:ph type="title"/>
          </p:nvPr>
        </p:nvSpPr>
        <p:spPr>
          <a:xfrm>
            <a:off x="1992313" y="0"/>
            <a:ext cx="7467600" cy="1143000"/>
          </a:xfrm>
        </p:spPr>
        <p:txBody>
          <a:bodyPr/>
          <a:lstStyle/>
          <a:p>
            <a:pPr>
              <a:defRPr/>
            </a:pPr>
            <a:r>
              <a:rPr lang="en-US" dirty="0"/>
              <a:t>Regression</a:t>
            </a:r>
          </a:p>
        </p:txBody>
      </p:sp>
      <p:sp>
        <p:nvSpPr>
          <p:cNvPr id="79875" name="Rectangle 3"/>
          <p:cNvSpPr>
            <a:spLocks noGrp="1" noChangeArrowheads="1"/>
          </p:cNvSpPr>
          <p:nvPr>
            <p:ph type="body" idx="1"/>
          </p:nvPr>
        </p:nvSpPr>
        <p:spPr>
          <a:xfrm>
            <a:off x="1992313" y="1628801"/>
            <a:ext cx="8229600" cy="4657725"/>
          </a:xfrm>
        </p:spPr>
        <p:txBody>
          <a:bodyPr>
            <a:normAutofit lnSpcReduction="10000"/>
          </a:bodyPr>
          <a:lstStyle/>
          <a:p>
            <a:pPr marL="274320" indent="-274320" algn="l" rtl="0">
              <a:buFont typeface="Wingdings"/>
              <a:buChar char=""/>
              <a:defRPr/>
            </a:pPr>
            <a:r>
              <a:rPr lang="en-US" dirty="0"/>
              <a:t>Predict a value of a given continuous valued variable based on the values of other variables, assuming a linear or nonlinear model of dependency.</a:t>
            </a:r>
            <a:br>
              <a:rPr lang="en-US" dirty="0"/>
            </a:br>
            <a:endParaRPr lang="en-US" dirty="0"/>
          </a:p>
          <a:p>
            <a:pPr marL="274320" indent="-274320" algn="l" rtl="0">
              <a:buFont typeface="Wingdings"/>
              <a:buChar char=""/>
              <a:defRPr/>
            </a:pPr>
            <a:r>
              <a:rPr lang="en-US" dirty="0"/>
              <a:t>Greatly studied in statistics, neural network fields.</a:t>
            </a:r>
            <a:br>
              <a:rPr lang="en-US" dirty="0"/>
            </a:br>
            <a:endParaRPr lang="en-US" dirty="0"/>
          </a:p>
          <a:p>
            <a:pPr marL="274320" indent="-274320" algn="l" rtl="0">
              <a:buFont typeface="Wingdings"/>
              <a:buChar char=""/>
              <a:defRPr/>
            </a:pPr>
            <a:r>
              <a:rPr lang="en-US" dirty="0"/>
              <a:t>Examples:</a:t>
            </a:r>
          </a:p>
          <a:p>
            <a:pPr marL="640080" lvl="1" indent="-274320" algn="l" rtl="0">
              <a:buFont typeface="Wingdings 2"/>
              <a:buChar char=""/>
              <a:defRPr/>
            </a:pPr>
            <a:r>
              <a:rPr lang="en-US" dirty="0"/>
              <a:t>Predicting sales amounts of new product based on advertising expenditure.</a:t>
            </a:r>
          </a:p>
          <a:p>
            <a:pPr marL="640080" lvl="1" indent="-274320" algn="l" rtl="0">
              <a:buFont typeface="Wingdings 2"/>
              <a:buChar char=""/>
              <a:defRPr/>
            </a:pPr>
            <a:r>
              <a:rPr lang="en-US" dirty="0"/>
              <a:t>Predicting wind velocities as a function of temperature, humidity, air pressure, etc.</a:t>
            </a:r>
          </a:p>
          <a:p>
            <a:pPr marL="640080" lvl="1" indent="-274320" algn="l" rtl="0">
              <a:buFont typeface="Wingdings 2"/>
              <a:buChar char=""/>
              <a:defRPr/>
            </a:pPr>
            <a:r>
              <a:rPr lang="en-US" dirty="0"/>
              <a:t>Time series prediction of stock market indices.</a:t>
            </a:r>
            <a:endParaRPr lang="en-US" sz="3200" dirty="0"/>
          </a:p>
        </p:txBody>
      </p:sp>
    </p:spTree>
    <p:extLst>
      <p:ext uri="{BB962C8B-B14F-4D97-AF65-F5344CB8AC3E}">
        <p14:creationId xmlns:p14="http://schemas.microsoft.com/office/powerpoint/2010/main" val="38149381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752600" y="228600"/>
            <a:ext cx="8763000" cy="533400"/>
          </a:xfrm>
        </p:spPr>
        <p:txBody>
          <a:bodyPr>
            <a:normAutofit fontScale="90000"/>
          </a:bodyPr>
          <a:lstStyle/>
          <a:p>
            <a:pPr>
              <a:defRPr/>
            </a:pPr>
            <a:r>
              <a:rPr lang="en-US"/>
              <a:t>Deviation/Anomaly Detection</a:t>
            </a:r>
          </a:p>
        </p:txBody>
      </p:sp>
      <p:sp>
        <p:nvSpPr>
          <p:cNvPr id="5124" name="Rectangle 3"/>
          <p:cNvSpPr>
            <a:spLocks noGrp="1" noChangeArrowheads="1"/>
          </p:cNvSpPr>
          <p:nvPr>
            <p:ph type="body" idx="1"/>
          </p:nvPr>
        </p:nvSpPr>
        <p:spPr>
          <a:xfrm>
            <a:off x="1752600" y="1066800"/>
            <a:ext cx="8915400" cy="5105400"/>
          </a:xfrm>
        </p:spPr>
        <p:txBody>
          <a:bodyPr/>
          <a:lstStyle/>
          <a:p>
            <a:pPr algn="l" rtl="0" eaLnBrk="1" hangingPunct="1"/>
            <a:r>
              <a:rPr lang="en-US" dirty="0" smtClean="0">
                <a:cs typeface="Times New Roman" pitchFamily="18" charset="0"/>
              </a:rPr>
              <a:t>Detect significant deviations from normal behavior</a:t>
            </a:r>
            <a:endParaRPr lang="en-US" sz="3600" dirty="0">
              <a:cs typeface="Times New Roman" pitchFamily="18" charset="0"/>
            </a:endParaRPr>
          </a:p>
          <a:p>
            <a:pPr algn="l" rtl="0" eaLnBrk="1" hangingPunct="1"/>
            <a:r>
              <a:rPr lang="en-US" dirty="0" smtClean="0">
                <a:cs typeface="Times New Roman" pitchFamily="18" charset="0"/>
              </a:rPr>
              <a:t>Applications:</a:t>
            </a:r>
          </a:p>
          <a:p>
            <a:pPr lvl="1" algn="l" rtl="0" eaLnBrk="1" hangingPunct="1"/>
            <a:r>
              <a:rPr lang="en-US" dirty="0" smtClean="0">
                <a:cs typeface="Times New Roman" pitchFamily="18" charset="0"/>
              </a:rPr>
              <a:t>Credit Card Fraud Detection</a:t>
            </a:r>
          </a:p>
          <a:p>
            <a:pPr lvl="1" algn="l" rtl="0" eaLnBrk="1" hangingPunct="1"/>
            <a:endParaRPr lang="en-US" dirty="0" smtClean="0">
              <a:cs typeface="Times New Roman" pitchFamily="18" charset="0"/>
            </a:endParaRPr>
          </a:p>
          <a:p>
            <a:pPr lvl="1" algn="l" rtl="0" eaLnBrk="1" hangingPunct="1"/>
            <a:endParaRPr lang="en-US" dirty="0" smtClean="0">
              <a:cs typeface="Times New Roman" pitchFamily="18" charset="0"/>
            </a:endParaRPr>
          </a:p>
          <a:p>
            <a:pPr lvl="1" algn="l" rtl="0" eaLnBrk="1" hangingPunct="1"/>
            <a:r>
              <a:rPr lang="en-US" dirty="0" smtClean="0">
                <a:cs typeface="Times New Roman" pitchFamily="18" charset="0"/>
              </a:rPr>
              <a:t>Network Intrusion </a:t>
            </a:r>
            <a:br>
              <a:rPr lang="en-US" dirty="0" smtClean="0">
                <a:cs typeface="Times New Roman" pitchFamily="18" charset="0"/>
              </a:rPr>
            </a:br>
            <a:r>
              <a:rPr lang="en-US" dirty="0" smtClean="0">
                <a:cs typeface="Times New Roman" pitchFamily="18" charset="0"/>
              </a:rPr>
              <a:t>Detection</a:t>
            </a:r>
          </a:p>
          <a:p>
            <a:pPr lvl="1" algn="l" rtl="0" eaLnBrk="1" hangingPunct="1"/>
            <a:endParaRPr lang="en-US" dirty="0" smtClean="0">
              <a:cs typeface="Times New Roman" pitchFamily="18" charset="0"/>
            </a:endParaRPr>
          </a:p>
        </p:txBody>
      </p:sp>
      <p:pic>
        <p:nvPicPr>
          <p:cNvPr id="5125" name="Picture 4"/>
          <p:cNvPicPr>
            <a:picLocks noChangeAspect="1" noChangeArrowheads="1"/>
          </p:cNvPicPr>
          <p:nvPr/>
        </p:nvPicPr>
        <p:blipFill>
          <a:blip r:embed="rId4" cstate="print"/>
          <a:srcRect/>
          <a:stretch>
            <a:fillRect/>
          </a:stretch>
        </p:blipFill>
        <p:spPr bwMode="auto">
          <a:xfrm>
            <a:off x="7505700" y="3922714"/>
            <a:ext cx="3162300" cy="1711325"/>
          </a:xfrm>
          <a:prstGeom prst="rect">
            <a:avLst/>
          </a:prstGeom>
          <a:noFill/>
          <a:ln w="9525">
            <a:noFill/>
            <a:miter lim="800000"/>
            <a:headEnd/>
            <a:tailEnd/>
          </a:ln>
        </p:spPr>
      </p:pic>
      <p:grpSp>
        <p:nvGrpSpPr>
          <p:cNvPr id="5126" name="Group 5"/>
          <p:cNvGrpSpPr>
            <a:grpSpLocks/>
          </p:cNvGrpSpPr>
          <p:nvPr/>
        </p:nvGrpSpPr>
        <p:grpSpPr bwMode="auto">
          <a:xfrm>
            <a:off x="6342064" y="4013200"/>
            <a:ext cx="2605087" cy="2387600"/>
            <a:chOff x="2963" y="2441"/>
            <a:chExt cx="1641" cy="1504"/>
          </a:xfrm>
        </p:grpSpPr>
        <p:pic>
          <p:nvPicPr>
            <p:cNvPr id="5130" name="Picture 6"/>
            <p:cNvPicPr>
              <a:picLocks noChangeAspect="1" noChangeArrowheads="1"/>
            </p:cNvPicPr>
            <p:nvPr/>
          </p:nvPicPr>
          <p:blipFill>
            <a:blip r:embed="rId5" cstate="print"/>
            <a:srcRect/>
            <a:stretch>
              <a:fillRect/>
            </a:stretch>
          </p:blipFill>
          <p:spPr bwMode="auto">
            <a:xfrm>
              <a:off x="2963" y="2441"/>
              <a:ext cx="1641" cy="1504"/>
            </a:xfrm>
            <a:prstGeom prst="rect">
              <a:avLst/>
            </a:prstGeom>
            <a:noFill/>
            <a:ln w="9525">
              <a:noFill/>
              <a:miter lim="800000"/>
              <a:headEnd/>
              <a:tailEnd/>
            </a:ln>
          </p:spPr>
        </p:pic>
        <p:pic>
          <p:nvPicPr>
            <p:cNvPr id="5131" name="Picture 7"/>
            <p:cNvPicPr>
              <a:picLocks noChangeAspect="1" noChangeArrowheads="1"/>
            </p:cNvPicPr>
            <p:nvPr/>
          </p:nvPicPr>
          <p:blipFill>
            <a:blip r:embed="rId6" cstate="print"/>
            <a:srcRect/>
            <a:stretch>
              <a:fillRect/>
            </a:stretch>
          </p:blipFill>
          <p:spPr bwMode="auto">
            <a:xfrm>
              <a:off x="2963" y="2441"/>
              <a:ext cx="1641" cy="1504"/>
            </a:xfrm>
            <a:prstGeom prst="rect">
              <a:avLst/>
            </a:prstGeom>
            <a:noFill/>
            <a:ln w="9525">
              <a:noFill/>
              <a:miter lim="800000"/>
              <a:headEnd/>
              <a:tailEnd/>
            </a:ln>
          </p:spPr>
        </p:pic>
      </p:grpSp>
      <p:pic>
        <p:nvPicPr>
          <p:cNvPr id="5127" name="Picture 8"/>
          <p:cNvPicPr>
            <a:picLocks noChangeAspect="1" noChangeArrowheads="1"/>
          </p:cNvPicPr>
          <p:nvPr/>
        </p:nvPicPr>
        <p:blipFill>
          <a:blip r:embed="rId7" cstate="print"/>
          <a:srcRect/>
          <a:stretch>
            <a:fillRect/>
          </a:stretch>
        </p:blipFill>
        <p:spPr bwMode="auto">
          <a:xfrm>
            <a:off x="5643563" y="3886201"/>
            <a:ext cx="1922462" cy="1266825"/>
          </a:xfrm>
          <a:prstGeom prst="rect">
            <a:avLst/>
          </a:prstGeom>
          <a:noFill/>
          <a:ln w="9525">
            <a:noFill/>
            <a:miter lim="800000"/>
            <a:headEnd/>
            <a:tailEnd/>
          </a:ln>
        </p:spPr>
      </p:pic>
      <p:sp>
        <p:nvSpPr>
          <p:cNvPr id="5128" name="Text Box 9"/>
          <p:cNvSpPr txBox="1">
            <a:spLocks noChangeArrowheads="1"/>
          </p:cNvSpPr>
          <p:nvPr/>
        </p:nvSpPr>
        <p:spPr bwMode="auto">
          <a:xfrm>
            <a:off x="1752600" y="5715000"/>
            <a:ext cx="9468556" cy="584775"/>
          </a:xfrm>
          <a:prstGeom prst="rect">
            <a:avLst/>
          </a:prstGeom>
          <a:noFill/>
          <a:ln w="12700">
            <a:noFill/>
            <a:miter lim="800000"/>
            <a:headEnd/>
            <a:tailEnd/>
          </a:ln>
        </p:spPr>
        <p:txBody>
          <a:bodyPr wrap="square" lIns="0" rIns="0">
            <a:spAutoFit/>
          </a:bodyPr>
          <a:lstStyle/>
          <a:p>
            <a:pPr marL="342900" indent="-342900" algn="l" rtl="0" eaLnBrk="0" hangingPunct="0">
              <a:spcBef>
                <a:spcPct val="20000"/>
              </a:spcBef>
              <a:buClr>
                <a:schemeClr val="accent2"/>
              </a:buClr>
              <a:buSzPct val="75000"/>
            </a:pPr>
            <a:r>
              <a:rPr lang="en-US" sz="1600" b="1" i="1">
                <a:latin typeface="Helvetica" pitchFamily="34" charset="0"/>
              </a:rPr>
              <a:t>						</a:t>
            </a:r>
            <a:br>
              <a:rPr lang="en-US" sz="1600" b="1" i="1">
                <a:latin typeface="Helvetica" pitchFamily="34" charset="0"/>
              </a:rPr>
            </a:br>
            <a:r>
              <a:rPr lang="en-US" sz="1600" b="1" i="1">
                <a:latin typeface="Helvetica" pitchFamily="34" charset="0"/>
              </a:rPr>
              <a:t>Typical network traffic at University level may reach over 100 million connections per day</a:t>
            </a:r>
            <a:endParaRPr lang="en-US" sz="2400" b="1"/>
          </a:p>
        </p:txBody>
      </p:sp>
      <p:graphicFrame>
        <p:nvGraphicFramePr>
          <p:cNvPr id="5122" name="Object 2"/>
          <p:cNvGraphicFramePr>
            <a:graphicFrameLocks noChangeAspect="1"/>
          </p:cNvGraphicFramePr>
          <p:nvPr/>
        </p:nvGraphicFramePr>
        <p:xfrm>
          <a:off x="7315200" y="1851026"/>
          <a:ext cx="3124200" cy="1882775"/>
        </p:xfrm>
        <a:graphic>
          <a:graphicData uri="http://schemas.openxmlformats.org/presentationml/2006/ole">
            <mc:AlternateContent xmlns:mc="http://schemas.openxmlformats.org/markup-compatibility/2006">
              <mc:Choice xmlns:v="urn:schemas-microsoft-com:vml" Requires="v">
                <p:oleObj spid="_x0000_s435211" name="VISIO" r:id="rId8" imgW="2904480" imgH="1751760" progId="">
                  <p:embed/>
                </p:oleObj>
              </mc:Choice>
              <mc:Fallback>
                <p:oleObj name="VISIO" r:id="rId8" imgW="2904480" imgH="1751760" progId="">
                  <p:embed/>
                  <p:pic>
                    <p:nvPicPr>
                      <p:cNvPr id="5122"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1851026"/>
                        <a:ext cx="3124200"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9" name="Footer Placeholder 4"/>
          <p:cNvSpPr>
            <a:spLocks noGrp="1"/>
          </p:cNvSpPr>
          <p:nvPr>
            <p:ph type="ftr" sz="quarter" idx="12"/>
          </p:nvPr>
        </p:nvSpPr>
        <p:spPr bwMode="auto">
          <a:xfrm>
            <a:off x="5016500" y="6453188"/>
            <a:ext cx="5334000" cy="228600"/>
          </a:xfrm>
          <a:noFill/>
          <a:ln>
            <a:miter lim="800000"/>
            <a:headEnd/>
            <a:tailEnd/>
          </a:ln>
        </p:spPr>
        <p:txBody>
          <a:bodyPr vert="horz" wrap="square" lIns="91440" tIns="45720" rIns="91440" bIns="45720" numCol="1" rtlCol="0" anchor="ctr" compatLnSpc="1">
            <a:prstTxWarp prst="textNoShape">
              <a:avLst/>
            </a:prstTxWarp>
          </a:bodyPr>
          <a:lstStyle/>
          <a:p>
            <a:r>
              <a:rPr lang="en-US" sz="1600">
                <a:cs typeface="Arial" pitchFamily="34" charset="0"/>
              </a:rPr>
              <a:t>Taken from: Oren Tsur, Data Mining, spring  2010</a:t>
            </a:r>
          </a:p>
        </p:txBody>
      </p:sp>
    </p:spTree>
    <p:extLst>
      <p:ext uri="{BB962C8B-B14F-4D97-AF65-F5344CB8AC3E}">
        <p14:creationId xmlns:p14="http://schemas.microsoft.com/office/powerpoint/2010/main" val="3964082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Simple Linear Regression</a:t>
            </a:r>
            <a:endParaRPr lang="en-US" dirty="0"/>
          </a:p>
        </p:txBody>
      </p:sp>
      <p:sp>
        <p:nvSpPr>
          <p:cNvPr id="36867" name="Content Placeholder 2"/>
          <p:cNvSpPr>
            <a:spLocks noGrp="1"/>
          </p:cNvSpPr>
          <p:nvPr>
            <p:ph sz="quarter" idx="1"/>
          </p:nvPr>
        </p:nvSpPr>
        <p:spPr>
          <a:xfrm>
            <a:off x="1981200" y="1600201"/>
            <a:ext cx="7467600" cy="4873625"/>
          </a:xfrm>
        </p:spPr>
        <p:txBody>
          <a:bodyPr/>
          <a:lstStyle/>
          <a:p>
            <a:r>
              <a:rPr lang="en-US" smtClean="0">
                <a:cs typeface="Times New Roman" pitchFamily="18" charset="0"/>
              </a:rPr>
              <a:t>Goal: Predict values of </a:t>
            </a:r>
            <a:r>
              <a:rPr lang="en-US" i="1" smtClean="0">
                <a:cs typeface="Times New Roman" pitchFamily="18" charset="0"/>
              </a:rPr>
              <a:t>Y</a:t>
            </a:r>
            <a:r>
              <a:rPr lang="en-US" smtClean="0">
                <a:cs typeface="Times New Roman" pitchFamily="18" charset="0"/>
              </a:rPr>
              <a:t> from a measurement </a:t>
            </a:r>
            <a:r>
              <a:rPr lang="en-US" i="1" smtClean="0">
                <a:cs typeface="Times New Roman" pitchFamily="18" charset="0"/>
              </a:rPr>
              <a:t>X</a:t>
            </a:r>
            <a:r>
              <a:rPr lang="en-US" smtClean="0">
                <a:cs typeface="Times New Roman" pitchFamily="18" charset="0"/>
              </a:rPr>
              <a:t/>
            </a:r>
            <a:br>
              <a:rPr lang="en-US" smtClean="0">
                <a:cs typeface="Times New Roman" pitchFamily="18" charset="0"/>
              </a:rPr>
            </a:br>
            <a:endParaRPr lang="en-US" smtClean="0">
              <a:cs typeface="Times New Roman" pitchFamily="18" charset="0"/>
            </a:endParaRPr>
          </a:p>
          <a:p>
            <a:endParaRPr lang="en-US" smtClean="0">
              <a:cs typeface="Times New Roman" pitchFamily="18" charset="0"/>
            </a:endParaRPr>
          </a:p>
        </p:txBody>
      </p:sp>
      <p:pic>
        <p:nvPicPr>
          <p:cNvPr id="36868" name="Picture 2"/>
          <p:cNvPicPr>
            <a:picLocks noChangeAspect="1" noChangeArrowheads="1"/>
          </p:cNvPicPr>
          <p:nvPr/>
        </p:nvPicPr>
        <p:blipFill>
          <a:blip r:embed="rId2" cstate="print"/>
          <a:srcRect t="12437"/>
          <a:stretch>
            <a:fillRect/>
          </a:stretch>
        </p:blipFill>
        <p:spPr bwMode="auto">
          <a:xfrm>
            <a:off x="2424114" y="2420938"/>
            <a:ext cx="7235825" cy="3467100"/>
          </a:xfrm>
          <a:prstGeom prst="rect">
            <a:avLst/>
          </a:prstGeom>
          <a:noFill/>
          <a:ln w="9525">
            <a:noFill/>
            <a:miter lim="800000"/>
            <a:headEnd/>
            <a:tailEnd/>
          </a:ln>
        </p:spPr>
      </p:pic>
    </p:spTree>
    <p:extLst>
      <p:ext uri="{BB962C8B-B14F-4D97-AF65-F5344CB8AC3E}">
        <p14:creationId xmlns:p14="http://schemas.microsoft.com/office/powerpoint/2010/main" val="12279371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1"/>
                </a:solidFill>
              </a:rPr>
              <a:t>Covariance and Correlation</a:t>
            </a:r>
            <a:endParaRPr lang="en-US" dirty="0">
              <a:solidFill>
                <a:schemeClr val="tx1"/>
              </a:solidFill>
            </a:endParaRPr>
          </a:p>
        </p:txBody>
      </p:sp>
      <p:sp>
        <p:nvSpPr>
          <p:cNvPr id="37891" name="Rectangle 5"/>
          <p:cNvSpPr>
            <a:spLocks noChangeArrowheads="1"/>
          </p:cNvSpPr>
          <p:nvPr/>
        </p:nvSpPr>
        <p:spPr bwMode="auto">
          <a:xfrm>
            <a:off x="2279651" y="1474788"/>
            <a:ext cx="5832475" cy="2862262"/>
          </a:xfrm>
          <a:prstGeom prst="rect">
            <a:avLst/>
          </a:prstGeom>
          <a:noFill/>
          <a:ln w="9525">
            <a:noFill/>
            <a:miter lim="800000"/>
            <a:headEnd/>
            <a:tailEnd/>
          </a:ln>
        </p:spPr>
        <p:txBody>
          <a:bodyPr anchor="ctr">
            <a:spAutoFit/>
          </a:bodyPr>
          <a:lstStyle/>
          <a:p>
            <a:pPr algn="l" rtl="0" eaLnBrk="0" hangingPunct="0"/>
            <a:r>
              <a:rPr lang="en-US" sz="2000" dirty="0">
                <a:latin typeface="Calibri" pitchFamily="34" charset="0"/>
                <a:cs typeface="Times New Roman" pitchFamily="18" charset="0"/>
              </a:rPr>
              <a:t/>
            </a:r>
            <a:br>
              <a:rPr lang="en-US" sz="2000" dirty="0">
                <a:latin typeface="Calibri" pitchFamily="34" charset="0"/>
                <a:cs typeface="Times New Roman" pitchFamily="18" charset="0"/>
              </a:rPr>
            </a:br>
            <a:endParaRPr lang="en-US" sz="2000" dirty="0">
              <a:latin typeface="Calibri" pitchFamily="34" charset="0"/>
              <a:cs typeface="Times New Roman" pitchFamily="18" charset="0"/>
            </a:endParaRPr>
          </a:p>
          <a:p>
            <a:pPr algn="l" rtl="0" eaLnBrk="0" hangingPunct="0">
              <a:buFont typeface="Arial" pitchFamily="34" charset="0"/>
              <a:buChar char="•"/>
            </a:pPr>
            <a:r>
              <a:rPr lang="en-US" sz="2000" dirty="0">
                <a:latin typeface="Calibri" pitchFamily="34" charset="0"/>
                <a:cs typeface="Times New Roman" pitchFamily="18" charset="0"/>
              </a:rPr>
              <a:t>COV(X,Y) = </a:t>
            </a:r>
          </a:p>
          <a:p>
            <a:pPr algn="l" rtl="0" eaLnBrk="0" hangingPunct="0">
              <a:buFont typeface="Arial" pitchFamily="34" charset="0"/>
              <a:buChar char="•"/>
            </a:pPr>
            <a:endParaRPr lang="en-US" sz="2000" dirty="0">
              <a:latin typeface="Calibri" pitchFamily="34" charset="0"/>
            </a:endParaRPr>
          </a:p>
          <a:p>
            <a:pPr algn="l" rtl="0" eaLnBrk="0" hangingPunct="0">
              <a:buFont typeface="Arial" pitchFamily="34" charset="0"/>
              <a:buChar char="•"/>
            </a:pPr>
            <a:r>
              <a:rPr lang="en-US" sz="2000" dirty="0">
                <a:latin typeface="Calibri" pitchFamily="34" charset="0"/>
              </a:rPr>
              <a:t>X and Y are uncorrelated </a:t>
            </a:r>
            <a:r>
              <a:rPr lang="en-US" sz="2000" dirty="0" err="1">
                <a:latin typeface="Calibri" pitchFamily="34" charset="0"/>
              </a:rPr>
              <a:t>iff</a:t>
            </a:r>
            <a:r>
              <a:rPr lang="en-US" sz="2000" dirty="0">
                <a:latin typeface="Calibri" pitchFamily="34" charset="0"/>
              </a:rPr>
              <a:t> </a:t>
            </a:r>
            <a:r>
              <a:rPr lang="en-US" sz="2000" dirty="0">
                <a:latin typeface="Calibri" pitchFamily="34" charset="0"/>
                <a:cs typeface="Times New Roman" pitchFamily="18" charset="0"/>
              </a:rPr>
              <a:t>COV(X,Y) = 0</a:t>
            </a:r>
            <a:r>
              <a:rPr lang="en-US" sz="2000" dirty="0">
                <a:latin typeface="Calibri" pitchFamily="34" charset="0"/>
              </a:rPr>
              <a:t> </a:t>
            </a:r>
            <a:br>
              <a:rPr lang="en-US" sz="2000" dirty="0">
                <a:latin typeface="Calibri" pitchFamily="34" charset="0"/>
              </a:rPr>
            </a:br>
            <a:endParaRPr lang="en-US" sz="2000" dirty="0">
              <a:latin typeface="Calibri" pitchFamily="34" charset="0"/>
            </a:endParaRPr>
          </a:p>
          <a:p>
            <a:pPr algn="l" rtl="0" eaLnBrk="0" hangingPunct="0">
              <a:buFont typeface="Arial" pitchFamily="34" charset="0"/>
              <a:buChar char="•"/>
            </a:pPr>
            <a:r>
              <a:rPr lang="en-US" sz="2000" dirty="0" err="1">
                <a:latin typeface="Calibri" pitchFamily="34" charset="0"/>
              </a:rPr>
              <a:t>Cov</a:t>
            </a:r>
            <a:r>
              <a:rPr lang="en-US" sz="2000" dirty="0">
                <a:latin typeface="Calibri" pitchFamily="34" charset="0"/>
              </a:rPr>
              <a:t>(X,X) = </a:t>
            </a:r>
            <a:r>
              <a:rPr lang="en-US" sz="2000" dirty="0" err="1">
                <a:latin typeface="Calibri" pitchFamily="34" charset="0"/>
              </a:rPr>
              <a:t>Var</a:t>
            </a:r>
            <a:r>
              <a:rPr lang="en-US" sz="2000" dirty="0">
                <a:latin typeface="Calibri" pitchFamily="34" charset="0"/>
              </a:rPr>
              <a:t>(X)</a:t>
            </a:r>
            <a:br>
              <a:rPr lang="en-US" sz="2000" dirty="0">
                <a:latin typeface="Calibri" pitchFamily="34" charset="0"/>
              </a:rPr>
            </a:br>
            <a:endParaRPr lang="en-US" sz="2000" dirty="0">
              <a:latin typeface="Calibri" pitchFamily="34" charset="0"/>
            </a:endParaRPr>
          </a:p>
          <a:p>
            <a:pPr algn="l" rtl="0" eaLnBrk="0" hangingPunct="0">
              <a:buFont typeface="Arial" pitchFamily="34" charset="0"/>
              <a:buChar char="•"/>
            </a:pPr>
            <a:r>
              <a:rPr lang="en-US" sz="2000" dirty="0">
                <a:latin typeface="Calibri" pitchFamily="34" charset="0"/>
              </a:rPr>
              <a:t>Correlation Coefficient:</a:t>
            </a:r>
            <a:endParaRPr lang="en-US" sz="2000" dirty="0"/>
          </a:p>
        </p:txBody>
      </p:sp>
      <p:pic>
        <p:nvPicPr>
          <p:cNvPr id="37892"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719514" y="2133601"/>
            <a:ext cx="2135187" cy="358775"/>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7893" name="Rectangle 6"/>
          <p:cNvSpPr>
            <a:spLocks noChangeArrowheads="1"/>
          </p:cNvSpPr>
          <p:nvPr/>
        </p:nvSpPr>
        <p:spPr bwMode="auto">
          <a:xfrm>
            <a:off x="10483270" y="5487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37894" name="Rectangle 9"/>
          <p:cNvSpPr>
            <a:spLocks noChangeArrowheads="1"/>
          </p:cNvSpPr>
          <p:nvPr/>
        </p:nvSpPr>
        <p:spPr bwMode="auto">
          <a:xfrm>
            <a:off x="10483270" y="43934"/>
            <a:ext cx="184731" cy="369332"/>
          </a:xfrm>
          <a:prstGeom prst="rect">
            <a:avLst/>
          </a:prstGeom>
          <a:noFill/>
          <a:ln w="9525">
            <a:noFill/>
            <a:miter lim="800000"/>
            <a:headEnd/>
            <a:tailEnd/>
          </a:ln>
        </p:spPr>
        <p:txBody>
          <a:bodyPr wrap="none" anchor="ctr">
            <a:spAutoFit/>
          </a:bodyPr>
          <a:lstStyle/>
          <a:p>
            <a:endParaRPr lang="en-US"/>
          </a:p>
        </p:txBody>
      </p:sp>
      <p:pic>
        <p:nvPicPr>
          <p:cNvPr id="37895"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959351" y="4337050"/>
            <a:ext cx="1790700" cy="542925"/>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7896" name="Rectangle 10"/>
          <p:cNvSpPr>
            <a:spLocks noChangeArrowheads="1"/>
          </p:cNvSpPr>
          <p:nvPr/>
        </p:nvSpPr>
        <p:spPr bwMode="auto">
          <a:xfrm>
            <a:off x="10483270" y="81545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37897" name="TextBox 13"/>
          <p:cNvSpPr txBox="1">
            <a:spLocks noChangeArrowheads="1"/>
          </p:cNvSpPr>
          <p:nvPr/>
        </p:nvSpPr>
        <p:spPr bwMode="auto">
          <a:xfrm>
            <a:off x="2424113" y="5013325"/>
            <a:ext cx="5688012" cy="1200150"/>
          </a:xfrm>
          <a:prstGeom prst="rect">
            <a:avLst/>
          </a:prstGeom>
          <a:noFill/>
          <a:ln w="9525">
            <a:noFill/>
            <a:miter lim="800000"/>
            <a:headEnd/>
            <a:tailEnd/>
          </a:ln>
        </p:spPr>
        <p:txBody>
          <a:bodyPr>
            <a:spAutoFit/>
          </a:bodyPr>
          <a:lstStyle/>
          <a:p>
            <a:pPr algn="l" rtl="0"/>
            <a:r>
              <a:rPr lang="en-US" dirty="0"/>
              <a:t>The correlation coefficient is a normalization of the covariance.</a:t>
            </a:r>
            <a:br>
              <a:rPr lang="en-US" dirty="0"/>
            </a:br>
            <a:r>
              <a:rPr lang="en-US" dirty="0"/>
              <a:t/>
            </a:r>
            <a:br>
              <a:rPr lang="en-US" dirty="0"/>
            </a:br>
            <a:endParaRPr lang="en-US" dirty="0"/>
          </a:p>
        </p:txBody>
      </p:sp>
      <p:sp>
        <p:nvSpPr>
          <p:cNvPr id="37898" name="Rectangle 12"/>
          <p:cNvSpPr>
            <a:spLocks noChangeArrowheads="1"/>
          </p:cNvSpPr>
          <p:nvPr/>
        </p:nvSpPr>
        <p:spPr bwMode="auto">
          <a:xfrm>
            <a:off x="10483270" y="-184666"/>
            <a:ext cx="184731" cy="369332"/>
          </a:xfrm>
          <a:prstGeom prst="rect">
            <a:avLst/>
          </a:prstGeom>
          <a:noFill/>
          <a:ln w="9525">
            <a:noFill/>
            <a:miter lim="800000"/>
            <a:headEnd/>
            <a:tailEnd/>
          </a:ln>
        </p:spPr>
        <p:txBody>
          <a:bodyPr wrap="none" anchor="ctr">
            <a:spAutoFit/>
          </a:bodyPr>
          <a:lstStyle/>
          <a:p>
            <a:endParaRPr lang="en-US"/>
          </a:p>
        </p:txBody>
      </p:sp>
      <p:pic>
        <p:nvPicPr>
          <p:cNvPr id="37899"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95776" y="5516563"/>
            <a:ext cx="1998663" cy="360362"/>
          </a:xfrm>
          <a:prstGeom prst="rect">
            <a:avLst/>
          </a:prstGeom>
          <a:ln>
            <a:headEnd/>
            <a:tailEnd/>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606075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Correlation Coefficient</a:t>
            </a:r>
            <a:endParaRPr lang="en-US" dirty="0"/>
          </a:p>
        </p:txBody>
      </p:sp>
      <p:sp>
        <p:nvSpPr>
          <p:cNvPr id="38915" name="Content Placeholder 2"/>
          <p:cNvSpPr>
            <a:spLocks noGrp="1"/>
          </p:cNvSpPr>
          <p:nvPr>
            <p:ph sz="quarter" idx="1"/>
          </p:nvPr>
        </p:nvSpPr>
        <p:spPr>
          <a:xfrm>
            <a:off x="1981200" y="1600201"/>
            <a:ext cx="7467600" cy="4873625"/>
          </a:xfrm>
        </p:spPr>
        <p:txBody>
          <a:bodyPr/>
          <a:lstStyle/>
          <a:p>
            <a:pPr algn="l" rtl="0"/>
            <a:r>
              <a:rPr lang="en-US" dirty="0" smtClean="0">
                <a:cs typeface="Times New Roman" pitchFamily="18" charset="0"/>
              </a:rPr>
              <a:t>From a sample of values we estimate:</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endParaRPr lang="en-US" dirty="0" smtClean="0">
              <a:cs typeface="Times New Roman" pitchFamily="18" charset="0"/>
            </a:endParaRPr>
          </a:p>
          <a:p>
            <a:pPr algn="l" rtl="0"/>
            <a:r>
              <a:rPr lang="en-US" b="1" u="sng" dirty="0" smtClean="0">
                <a:cs typeface="Times New Roman" pitchFamily="18" charset="0"/>
              </a:rPr>
              <a:t>r=1</a:t>
            </a:r>
            <a:r>
              <a:rPr lang="en-US" dirty="0" smtClean="0">
                <a:cs typeface="Times New Roman" pitchFamily="18" charset="0"/>
              </a:rPr>
              <a:t>   Indicate a positive linear relationship</a:t>
            </a:r>
            <a:br>
              <a:rPr lang="en-US" dirty="0" smtClean="0">
                <a:cs typeface="Times New Roman" pitchFamily="18" charset="0"/>
              </a:rPr>
            </a:br>
            <a:r>
              <a:rPr lang="en-US" dirty="0" smtClean="0">
                <a:cs typeface="Times New Roman" pitchFamily="18" charset="0"/>
              </a:rPr>
              <a:t> </a:t>
            </a:r>
            <a:br>
              <a:rPr lang="en-US" dirty="0" smtClean="0">
                <a:cs typeface="Times New Roman" pitchFamily="18" charset="0"/>
              </a:rPr>
            </a:br>
            <a:r>
              <a:rPr lang="en-US" b="1" u="sng" dirty="0" smtClean="0">
                <a:cs typeface="Times New Roman" pitchFamily="18" charset="0"/>
              </a:rPr>
              <a:t>r=-1</a:t>
            </a:r>
            <a:r>
              <a:rPr lang="en-US" dirty="0" smtClean="0">
                <a:cs typeface="Times New Roman" pitchFamily="18" charset="0"/>
              </a:rPr>
              <a:t>  Indicate a positive linear relationship </a:t>
            </a:r>
            <a:br>
              <a:rPr lang="en-US" dirty="0" smtClean="0">
                <a:cs typeface="Times New Roman" pitchFamily="18" charset="0"/>
              </a:rPr>
            </a:br>
            <a:r>
              <a:rPr lang="en-US" dirty="0" smtClean="0">
                <a:cs typeface="Times New Roman" pitchFamily="18" charset="0"/>
              </a:rPr>
              <a:t/>
            </a:r>
            <a:br>
              <a:rPr lang="en-US" dirty="0" smtClean="0">
                <a:cs typeface="Times New Roman" pitchFamily="18" charset="0"/>
              </a:rPr>
            </a:br>
            <a:r>
              <a:rPr lang="en-US" b="1" u="sng" dirty="0" smtClean="0">
                <a:cs typeface="Times New Roman" pitchFamily="18" charset="0"/>
              </a:rPr>
              <a:t>r=0</a:t>
            </a:r>
            <a:r>
              <a:rPr lang="en-US" i="1" dirty="0" smtClean="0">
                <a:cs typeface="Times New Roman" pitchFamily="18" charset="0"/>
              </a:rPr>
              <a:t>   </a:t>
            </a:r>
            <a:r>
              <a:rPr lang="en-US" dirty="0" smtClean="0">
                <a:cs typeface="Times New Roman" pitchFamily="18" charset="0"/>
              </a:rPr>
              <a:t>Indicate no linear connection between </a:t>
            </a:r>
            <a:r>
              <a:rPr lang="en-US" i="1" dirty="0" smtClean="0">
                <a:cs typeface="Times New Roman" pitchFamily="18" charset="0"/>
              </a:rPr>
              <a:t>X</a:t>
            </a:r>
            <a:r>
              <a:rPr lang="en-US" dirty="0" smtClean="0">
                <a:cs typeface="Times New Roman" pitchFamily="18" charset="0"/>
              </a:rPr>
              <a:t> and </a:t>
            </a:r>
            <a:r>
              <a:rPr lang="en-US" i="1" dirty="0" smtClean="0">
                <a:cs typeface="Times New Roman" pitchFamily="18" charset="0"/>
              </a:rPr>
              <a:t>Y</a:t>
            </a:r>
            <a:r>
              <a:rPr lang="en-US" dirty="0" smtClean="0">
                <a:cs typeface="Times New Roman" pitchFamily="18" charset="0"/>
              </a:rPr>
              <a:t>, thus a linear regression will not work</a:t>
            </a:r>
            <a:endParaRPr lang="en-US" i="1" dirty="0" smtClean="0">
              <a:cs typeface="Times New Roman" pitchFamily="18" charset="0"/>
            </a:endParaRPr>
          </a:p>
          <a:p>
            <a:pPr algn="l" rtl="0"/>
            <a:endParaRPr lang="en-US" dirty="0" smtClean="0">
              <a:cs typeface="Times New Roman" pitchFamily="18" charset="0"/>
            </a:endParaRPr>
          </a:p>
        </p:txBody>
      </p:sp>
      <p:pic>
        <p:nvPicPr>
          <p:cNvPr id="38916" name="Picture 2" descr="r = \frac{\sum ^n _{i=1}(X_i - \bar{X})(Y_i - \bar{Y})}{\sqrt{\sum ^n _{i=1}(X_i - \bar{X})^2} \sqrt{\sum ^n _{i=1}(Y_i - \bar{Y})^2}}.  "/>
          <p:cNvPicPr>
            <a:picLocks noChangeAspect="1" noChangeArrowheads="1"/>
          </p:cNvPicPr>
          <p:nvPr/>
        </p:nvPicPr>
        <p:blipFill>
          <a:blip r:embed="rId2" cstate="print"/>
          <a:srcRect/>
          <a:stretch>
            <a:fillRect/>
          </a:stretch>
        </p:blipFill>
        <p:spPr bwMode="auto">
          <a:xfrm>
            <a:off x="3071813" y="2276475"/>
            <a:ext cx="3581400" cy="647700"/>
          </a:xfrm>
          <a:prstGeom prst="rect">
            <a:avLst/>
          </a:prstGeom>
          <a:noFill/>
          <a:ln w="9525">
            <a:noFill/>
            <a:miter lim="800000"/>
            <a:headEnd/>
            <a:tailEnd/>
          </a:ln>
        </p:spPr>
      </p:pic>
    </p:spTree>
    <p:extLst>
      <p:ext uri="{BB962C8B-B14F-4D97-AF65-F5344CB8AC3E}">
        <p14:creationId xmlns:p14="http://schemas.microsoft.com/office/powerpoint/2010/main" val="3700034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Least Squares Solution</a:t>
            </a:r>
            <a:endParaRPr lang="en-US" dirty="0"/>
          </a:p>
        </p:txBody>
      </p:sp>
      <p:pic>
        <p:nvPicPr>
          <p:cNvPr id="39939" name="Picture 2"/>
          <p:cNvPicPr>
            <a:picLocks noChangeAspect="1" noChangeArrowheads="1"/>
          </p:cNvPicPr>
          <p:nvPr/>
        </p:nvPicPr>
        <p:blipFill>
          <a:blip r:embed="rId2" cstate="print"/>
          <a:srcRect/>
          <a:stretch>
            <a:fillRect/>
          </a:stretch>
        </p:blipFill>
        <p:spPr bwMode="auto">
          <a:xfrm>
            <a:off x="1847850" y="2032000"/>
            <a:ext cx="8407400" cy="4826000"/>
          </a:xfrm>
          <a:prstGeom prst="rect">
            <a:avLst/>
          </a:prstGeom>
          <a:noFill/>
          <a:ln w="9525">
            <a:noFill/>
            <a:miter lim="800000"/>
            <a:headEnd/>
            <a:tailEnd/>
          </a:ln>
        </p:spPr>
      </p:pic>
      <p:pic>
        <p:nvPicPr>
          <p:cNvPr id="39940" name="Picture 3"/>
          <p:cNvPicPr>
            <a:picLocks noChangeAspect="1" noChangeArrowheads="1"/>
          </p:cNvPicPr>
          <p:nvPr/>
        </p:nvPicPr>
        <p:blipFill>
          <a:blip r:embed="rId3" cstate="print"/>
          <a:srcRect/>
          <a:stretch>
            <a:fillRect/>
          </a:stretch>
        </p:blipFill>
        <p:spPr bwMode="auto">
          <a:xfrm>
            <a:off x="7589839" y="5289550"/>
            <a:ext cx="2619375" cy="1081088"/>
          </a:xfrm>
          <a:prstGeom prst="rect">
            <a:avLst/>
          </a:prstGeom>
          <a:noFill/>
          <a:ln w="9525">
            <a:noFill/>
            <a:miter lim="800000"/>
            <a:headEnd/>
            <a:tailEnd/>
          </a:ln>
        </p:spPr>
      </p:pic>
    </p:spTree>
    <p:extLst>
      <p:ext uri="{BB962C8B-B14F-4D97-AF65-F5344CB8AC3E}">
        <p14:creationId xmlns:p14="http://schemas.microsoft.com/office/powerpoint/2010/main" val="39834314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lgn="ctr" eaLnBrk="1" hangingPunct="1"/>
            <a:r>
              <a:rPr lang="he-IL" dirty="0" smtClean="0">
                <a:latin typeface="Comic Sans MS" pitchFamily="66" charset="0"/>
              </a:rPr>
              <a:t>סוגי למידה</a:t>
            </a:r>
            <a:endParaRPr lang="en-US" dirty="0" smtClean="0"/>
          </a:p>
        </p:txBody>
      </p:sp>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4" name="Slide Number Placeholder 3"/>
          <p:cNvSpPr>
            <a:spLocks noGrp="1"/>
          </p:cNvSpPr>
          <p:nvPr>
            <p:ph type="sldNum" sz="quarter" idx="4294967295"/>
          </p:nvPr>
        </p:nvSpPr>
        <p:spPr/>
        <p:txBody>
          <a:bodyPr/>
          <a:lstStyle/>
          <a:p>
            <a:pPr rtl="0"/>
            <a:fld id="{6EDAB462-8378-4A72-B037-15DB491BC9D5}" type="slidenum">
              <a:rPr lang="en-US">
                <a:latin typeface="Century Schoolbook"/>
              </a:rPr>
              <a:pPr rtl="0"/>
              <a:t>8</a:t>
            </a:fld>
            <a:endParaRPr lang="en-US">
              <a:latin typeface="Century Schoolbook"/>
            </a:endParaRPr>
          </a:p>
        </p:txBody>
      </p:sp>
      <p:graphicFrame>
        <p:nvGraphicFramePr>
          <p:cNvPr id="5" name="Diagram 4"/>
          <p:cNvGraphicFramePr/>
          <p:nvPr>
            <p:extLst>
              <p:ext uri="{D42A27DB-BD31-4B8C-83A1-F6EECF244321}">
                <p14:modId xmlns:p14="http://schemas.microsoft.com/office/powerpoint/2010/main" val="3982977607"/>
              </p:ext>
            </p:extLst>
          </p:nvPr>
        </p:nvGraphicFramePr>
        <p:xfrm>
          <a:off x="289249" y="1550092"/>
          <a:ext cx="11148527" cy="4337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54999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Regression Diagnostics</a:t>
            </a:r>
            <a:endParaRPr lang="en-US" dirty="0"/>
          </a:p>
        </p:txBody>
      </p:sp>
      <p:sp>
        <p:nvSpPr>
          <p:cNvPr id="40963" name="Content Placeholder 2"/>
          <p:cNvSpPr>
            <a:spLocks noGrp="1"/>
          </p:cNvSpPr>
          <p:nvPr>
            <p:ph sz="quarter" idx="1"/>
          </p:nvPr>
        </p:nvSpPr>
        <p:spPr>
          <a:xfrm>
            <a:off x="1981200" y="1600201"/>
            <a:ext cx="7467600" cy="4873625"/>
          </a:xfrm>
        </p:spPr>
        <p:txBody>
          <a:bodyPr>
            <a:normAutofit lnSpcReduction="10000"/>
          </a:bodyPr>
          <a:lstStyle/>
          <a:p>
            <a:pPr algn="l" rtl="0"/>
            <a:r>
              <a:rPr lang="en-US" b="1" u="sng" smtClean="0">
                <a:cs typeface="Times New Roman" pitchFamily="18" charset="0"/>
              </a:rPr>
              <a:t>Residual Sum:</a:t>
            </a:r>
            <a:r>
              <a:rPr lang="en-US" u="sng" smtClean="0">
                <a:cs typeface="Times New Roman" pitchFamily="18" charset="0"/>
              </a:rPr>
              <a:t/>
            </a:r>
            <a:br>
              <a:rPr lang="en-US" u="sng" smtClean="0">
                <a:cs typeface="Times New Roman" pitchFamily="18" charset="0"/>
              </a:rPr>
            </a:br>
            <a:r>
              <a:rPr lang="en-US" u="sng" smtClean="0">
                <a:cs typeface="Times New Roman" pitchFamily="18" charset="0"/>
              </a:rPr>
              <a:t/>
            </a:r>
            <a:br>
              <a:rPr lang="en-US" u="sng" smtClean="0">
                <a:cs typeface="Times New Roman" pitchFamily="18" charset="0"/>
              </a:rPr>
            </a:br>
            <a:r>
              <a:rPr lang="en-US" u="sng" smtClean="0">
                <a:cs typeface="Times New Roman" pitchFamily="18" charset="0"/>
              </a:rPr>
              <a:t/>
            </a:r>
            <a:br>
              <a:rPr lang="en-US" u="sng" smtClean="0">
                <a:cs typeface="Times New Roman" pitchFamily="18" charset="0"/>
              </a:rPr>
            </a:br>
            <a:endParaRPr lang="en-US" u="sng" smtClean="0">
              <a:cs typeface="Times New Roman" pitchFamily="18" charset="0"/>
            </a:endParaRPr>
          </a:p>
          <a:p>
            <a:pPr algn="l" rtl="0"/>
            <a:r>
              <a:rPr lang="en-US" b="1" u="sng" smtClean="0">
                <a:cs typeface="Times New Roman" pitchFamily="18" charset="0"/>
              </a:rPr>
              <a:t>t-statistic:</a:t>
            </a:r>
            <a:r>
              <a:rPr lang="en-US" smtClean="0">
                <a:cs typeface="Times New Roman" pitchFamily="18" charset="0"/>
              </a:rPr>
              <a:t> </a:t>
            </a:r>
            <a:br>
              <a:rPr lang="en-US" smtClean="0">
                <a:cs typeface="Times New Roman" pitchFamily="18" charset="0"/>
              </a:rPr>
            </a:br>
            <a:r>
              <a:rPr lang="en-US" smtClean="0">
                <a:cs typeface="Times New Roman" pitchFamily="18" charset="0"/>
              </a:rPr>
              <a:t>Standard Deviation of the Slope: </a:t>
            </a:r>
            <a:br>
              <a:rPr lang="en-US" smtClean="0">
                <a:cs typeface="Times New Roman" pitchFamily="18" charset="0"/>
              </a:rPr>
            </a:br>
            <a:r>
              <a:rPr lang="en-US" smtClean="0">
                <a:cs typeface="Times New Roman" pitchFamily="18" charset="0"/>
              </a:rPr>
              <a:t/>
            </a:r>
            <a:br>
              <a:rPr lang="en-US" smtClean="0">
                <a:cs typeface="Times New Roman" pitchFamily="18" charset="0"/>
              </a:rPr>
            </a:br>
            <a:r>
              <a:rPr lang="en-US" smtClean="0">
                <a:cs typeface="Times New Roman" pitchFamily="18" charset="0"/>
              </a:rPr>
              <a:t/>
            </a:r>
            <a:br>
              <a:rPr lang="en-US" smtClean="0">
                <a:cs typeface="Times New Roman" pitchFamily="18" charset="0"/>
              </a:rPr>
            </a:br>
            <a:r>
              <a:rPr lang="en-US" smtClean="0">
                <a:cs typeface="Times New Roman" pitchFamily="18" charset="0"/>
              </a:rPr>
              <a:t/>
            </a:r>
            <a:br>
              <a:rPr lang="en-US" smtClean="0">
                <a:cs typeface="Times New Roman" pitchFamily="18" charset="0"/>
              </a:rPr>
            </a:br>
            <a:endParaRPr lang="en-US" smtClean="0">
              <a:cs typeface="Times New Roman" pitchFamily="18" charset="0"/>
            </a:endParaRPr>
          </a:p>
          <a:p>
            <a:pPr algn="l" rtl="0"/>
            <a:r>
              <a:rPr lang="en-US" b="1" u="sng" smtClean="0">
                <a:cs typeface="Times New Roman" pitchFamily="18" charset="0"/>
              </a:rPr>
              <a:t>p-value:</a:t>
            </a:r>
            <a:r>
              <a:rPr lang="en-US" u="sng" smtClean="0">
                <a:cs typeface="Times New Roman" pitchFamily="18" charset="0"/>
              </a:rPr>
              <a:t/>
            </a:r>
            <a:br>
              <a:rPr lang="en-US" u="sng" smtClean="0">
                <a:cs typeface="Times New Roman" pitchFamily="18" charset="0"/>
              </a:rPr>
            </a:br>
            <a:endParaRPr lang="en-US" b="1" u="sng" smtClean="0">
              <a:cs typeface="Times New Roman" pitchFamily="18" charset="0"/>
            </a:endParaRPr>
          </a:p>
        </p:txBody>
      </p:sp>
      <p:sp>
        <p:nvSpPr>
          <p:cNvPr id="40964" name="Rectangle 2"/>
          <p:cNvSpPr>
            <a:spLocks noChangeArrowheads="1"/>
          </p:cNvSpPr>
          <p:nvPr/>
        </p:nvSpPr>
        <p:spPr bwMode="auto">
          <a:xfrm>
            <a:off x="10483270" y="43934"/>
            <a:ext cx="184731" cy="369332"/>
          </a:xfrm>
          <a:prstGeom prst="rect">
            <a:avLst/>
          </a:prstGeom>
          <a:noFill/>
          <a:ln w="9525">
            <a:noFill/>
            <a:miter lim="800000"/>
            <a:headEnd/>
            <a:tailEnd/>
          </a:ln>
        </p:spPr>
        <p:txBody>
          <a:bodyPr wrap="none" anchor="ctr">
            <a:spAutoFit/>
          </a:bodyPr>
          <a:lstStyle/>
          <a:p>
            <a:endParaRPr lang="en-US"/>
          </a:p>
        </p:txBody>
      </p:sp>
      <p:pic>
        <p:nvPicPr>
          <p:cNvPr id="4096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727576" y="1557339"/>
            <a:ext cx="3051175" cy="719137"/>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40966" name="Rectangle 3"/>
          <p:cNvSpPr>
            <a:spLocks noChangeArrowheads="1"/>
          </p:cNvSpPr>
          <p:nvPr/>
        </p:nvSpPr>
        <p:spPr bwMode="auto">
          <a:xfrm>
            <a:off x="10483270" y="834509"/>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40967" name="Rectangle 8"/>
          <p:cNvSpPr>
            <a:spLocks noChangeArrowheads="1"/>
          </p:cNvSpPr>
          <p:nvPr/>
        </p:nvSpPr>
        <p:spPr bwMode="auto">
          <a:xfrm>
            <a:off x="10483270" y="43934"/>
            <a:ext cx="184731" cy="369332"/>
          </a:xfrm>
          <a:prstGeom prst="rect">
            <a:avLst/>
          </a:prstGeom>
          <a:noFill/>
          <a:ln w="9525">
            <a:noFill/>
            <a:miter lim="800000"/>
            <a:headEnd/>
            <a:tailEnd/>
          </a:ln>
        </p:spPr>
        <p:txBody>
          <a:bodyPr wrap="none" anchor="ctr">
            <a:spAutoFit/>
          </a:bodyPr>
          <a:lstStyle/>
          <a:p>
            <a:endParaRPr lang="en-US"/>
          </a:p>
        </p:txBody>
      </p:sp>
      <p:pic>
        <p:nvPicPr>
          <p:cNvPr id="40968"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04064" y="3284538"/>
            <a:ext cx="2981325" cy="1143000"/>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40969" name="Rectangle 9"/>
          <p:cNvSpPr>
            <a:spLocks noChangeArrowheads="1"/>
          </p:cNvSpPr>
          <p:nvPr/>
        </p:nvSpPr>
        <p:spPr bwMode="auto">
          <a:xfrm>
            <a:off x="10483270" y="1415534"/>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40970" name="Rectangle 11"/>
          <p:cNvSpPr>
            <a:spLocks noChangeArrowheads="1"/>
          </p:cNvSpPr>
          <p:nvPr/>
        </p:nvSpPr>
        <p:spPr bwMode="auto">
          <a:xfrm>
            <a:off x="10483270" y="43934"/>
            <a:ext cx="184731" cy="369332"/>
          </a:xfrm>
          <a:prstGeom prst="rect">
            <a:avLst/>
          </a:prstGeom>
          <a:noFill/>
          <a:ln w="9525">
            <a:noFill/>
            <a:miter lim="800000"/>
            <a:headEnd/>
            <a:tailEnd/>
          </a:ln>
        </p:spPr>
        <p:txBody>
          <a:bodyPr wrap="none" anchor="ctr">
            <a:spAutoFit/>
          </a:bodyPr>
          <a:lstStyle/>
          <a:p>
            <a:endParaRPr lang="en-US"/>
          </a:p>
        </p:txBody>
      </p:sp>
      <p:pic>
        <p:nvPicPr>
          <p:cNvPr id="40971"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495550" y="4292601"/>
            <a:ext cx="2078038" cy="504825"/>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40972" name="Rectangle 12"/>
          <p:cNvSpPr>
            <a:spLocks noChangeArrowheads="1"/>
          </p:cNvSpPr>
          <p:nvPr/>
        </p:nvSpPr>
        <p:spPr bwMode="auto">
          <a:xfrm>
            <a:off x="10483270" y="967859"/>
            <a:ext cx="184731" cy="369332"/>
          </a:xfrm>
          <a:prstGeom prst="rect">
            <a:avLst/>
          </a:prstGeom>
          <a:noFill/>
          <a:ln w="9525">
            <a:noFill/>
            <a:miter lim="800000"/>
            <a:headEnd/>
            <a:tailEnd/>
          </a:ln>
        </p:spPr>
        <p:txBody>
          <a:bodyPr wrap="none" anchor="ctr">
            <a:spAutoFit/>
          </a:bodyPr>
          <a:lstStyle/>
          <a:p>
            <a:pPr eaLnBrk="0" hangingPunct="0"/>
            <a:endParaRPr lang="en-US"/>
          </a:p>
        </p:txBody>
      </p:sp>
    </p:spTree>
    <p:extLst>
      <p:ext uri="{BB962C8B-B14F-4D97-AF65-F5344CB8AC3E}">
        <p14:creationId xmlns:p14="http://schemas.microsoft.com/office/powerpoint/2010/main" val="3487934273"/>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11"/>
          <p:cNvSpPr>
            <a:spLocks noChangeArrowheads="1"/>
          </p:cNvSpPr>
          <p:nvPr/>
        </p:nvSpPr>
        <p:spPr bwMode="auto">
          <a:xfrm>
            <a:off x="4210050" y="1695450"/>
            <a:ext cx="3829050" cy="685800"/>
          </a:xfrm>
          <a:prstGeom prst="rect">
            <a:avLst/>
          </a:prstGeom>
          <a:gradFill rotWithShape="0">
            <a:gsLst>
              <a:gs pos="0">
                <a:srgbClr val="993366">
                  <a:gamma/>
                  <a:shade val="46275"/>
                  <a:invGamma/>
                </a:srgbClr>
              </a:gs>
              <a:gs pos="50000">
                <a:srgbClr val="993366"/>
              </a:gs>
              <a:gs pos="100000">
                <a:srgbClr val="993366">
                  <a:gamma/>
                  <a:shade val="46275"/>
                  <a:invGamma/>
                </a:srgbClr>
              </a:gs>
            </a:gsLst>
            <a:lin ang="5400000" scaled="1"/>
          </a:gradFill>
          <a:ln w="6350">
            <a:solidFill>
              <a:schemeClr val="tx1"/>
            </a:solidFill>
            <a:miter lim="800000"/>
            <a:headEnd/>
            <a:tailEnd/>
          </a:ln>
          <a:effectLst>
            <a:outerShdw dist="53882" dir="2700000" algn="ctr" rotWithShape="0">
              <a:srgbClr val="000000"/>
            </a:outerShdw>
          </a:effectLst>
        </p:spPr>
        <p:txBody>
          <a:bodyPr wrap="none" anchor="ctr"/>
          <a:lstStyle/>
          <a:p>
            <a:pPr algn="ctr" eaLnBrk="0" hangingPunct="0">
              <a:defRPr/>
            </a:pPr>
            <a:endParaRPr lang="en-US">
              <a:effectLst>
                <a:outerShdw blurRad="38100" dist="38100" dir="2700000" algn="tl">
                  <a:srgbClr val="000000">
                    <a:alpha val="43137"/>
                  </a:srgbClr>
                </a:outerShdw>
              </a:effectLst>
              <a:latin typeface="MS Reference Serif" pitchFamily="18" charset="0"/>
            </a:endParaRPr>
          </a:p>
        </p:txBody>
      </p:sp>
      <p:sp>
        <p:nvSpPr>
          <p:cNvPr id="11273" name="Rectangle 9"/>
          <p:cNvSpPr>
            <a:spLocks noChangeArrowheads="1"/>
          </p:cNvSpPr>
          <p:nvPr/>
        </p:nvSpPr>
        <p:spPr bwMode="auto">
          <a:xfrm>
            <a:off x="3652838" y="2627314"/>
            <a:ext cx="4933950" cy="815975"/>
          </a:xfrm>
          <a:prstGeom prst="rect">
            <a:avLst/>
          </a:prstGeom>
          <a:gradFill rotWithShape="0">
            <a:gsLst>
              <a:gs pos="0">
                <a:srgbClr val="993366">
                  <a:gamma/>
                  <a:shade val="46275"/>
                  <a:invGamma/>
                </a:srgbClr>
              </a:gs>
              <a:gs pos="50000">
                <a:srgbClr val="993366"/>
              </a:gs>
              <a:gs pos="100000">
                <a:srgbClr val="993366">
                  <a:gamma/>
                  <a:shade val="46275"/>
                  <a:invGamma/>
                </a:srgbClr>
              </a:gs>
            </a:gsLst>
            <a:lin ang="5400000" scaled="1"/>
          </a:gradFill>
          <a:ln w="6350">
            <a:solidFill>
              <a:schemeClr val="tx1"/>
            </a:solidFill>
            <a:miter lim="800000"/>
            <a:headEnd/>
            <a:tailEnd/>
          </a:ln>
          <a:effectLst>
            <a:outerShdw dist="53882" dir="2700000" algn="ctr" rotWithShape="0">
              <a:srgbClr val="000000"/>
            </a:outerShdw>
          </a:effectLst>
        </p:spPr>
        <p:txBody>
          <a:bodyPr wrap="none" anchor="ctr"/>
          <a:lstStyle/>
          <a:p>
            <a:pPr algn="ctr" eaLnBrk="0" hangingPunct="0">
              <a:defRPr/>
            </a:pPr>
            <a:endParaRPr lang="en-US">
              <a:effectLst>
                <a:outerShdw blurRad="38100" dist="38100" dir="2700000" algn="tl">
                  <a:srgbClr val="000000">
                    <a:alpha val="43137"/>
                  </a:srgbClr>
                </a:outerShdw>
              </a:effectLst>
              <a:latin typeface="MS Reference Serif" pitchFamily="18" charset="0"/>
            </a:endParaRPr>
          </a:p>
        </p:txBody>
      </p:sp>
      <p:sp>
        <p:nvSpPr>
          <p:cNvPr id="11266" name="Rectangle 2"/>
          <p:cNvSpPr>
            <a:spLocks noGrp="1" noChangeArrowheads="1"/>
          </p:cNvSpPr>
          <p:nvPr>
            <p:ph type="title"/>
          </p:nvPr>
        </p:nvSpPr>
        <p:spPr>
          <a:xfrm>
            <a:off x="2209800" y="165100"/>
            <a:ext cx="7772400" cy="585788"/>
          </a:xfrm>
        </p:spPr>
        <p:txBody>
          <a:bodyPr>
            <a:normAutofit fontScale="90000"/>
          </a:bodyPr>
          <a:lstStyle/>
          <a:p>
            <a:pPr>
              <a:defRPr/>
            </a:pPr>
            <a:r>
              <a:rPr lang="en-US" dirty="0"/>
              <a:t>Coefficient of Determination</a:t>
            </a:r>
          </a:p>
        </p:txBody>
      </p:sp>
      <p:sp>
        <p:nvSpPr>
          <p:cNvPr id="1032" name="Rectangle 3"/>
          <p:cNvSpPr>
            <a:spLocks noGrp="1" noChangeArrowheads="1"/>
          </p:cNvSpPr>
          <p:nvPr>
            <p:ph type="body" idx="1"/>
          </p:nvPr>
        </p:nvSpPr>
        <p:spPr>
          <a:xfrm>
            <a:off x="2208213" y="1106489"/>
            <a:ext cx="7772400" cy="547687"/>
          </a:xfrm>
        </p:spPr>
        <p:txBody>
          <a:bodyPr/>
          <a:lstStyle/>
          <a:p>
            <a:pPr>
              <a:buFont typeface="Monotype Sorts"/>
              <a:buChar char="n"/>
            </a:pPr>
            <a:r>
              <a:rPr lang="en-US" smtClean="0">
                <a:cs typeface="Times New Roman" pitchFamily="18" charset="0"/>
              </a:rPr>
              <a:t>Relationship Among SST, SSR, SSE</a:t>
            </a:r>
          </a:p>
        </p:txBody>
      </p:sp>
      <p:sp>
        <p:nvSpPr>
          <p:cNvPr id="11276" name="Text Box 12"/>
          <p:cNvSpPr txBox="1">
            <a:spLocks noChangeArrowheads="1"/>
          </p:cNvSpPr>
          <p:nvPr/>
        </p:nvSpPr>
        <p:spPr bwMode="auto">
          <a:xfrm>
            <a:off x="2395694" y="3443288"/>
            <a:ext cx="6845144" cy="1680460"/>
          </a:xfrm>
          <a:prstGeom prst="rect">
            <a:avLst/>
          </a:prstGeom>
          <a:noFill/>
          <a:ln w="12700">
            <a:noFill/>
            <a:miter lim="800000"/>
            <a:headEnd/>
            <a:tailEnd/>
          </a:ln>
          <a:effectLst/>
        </p:spPr>
        <p:txBody>
          <a:bodyPr wrap="none">
            <a:spAutoFit/>
          </a:bodyPr>
          <a:lstStyle/>
          <a:p>
            <a:pPr eaLnBrk="0" hangingPunct="0">
              <a:spcBef>
                <a:spcPct val="20000"/>
              </a:spcBef>
              <a:buClr>
                <a:srgbClr val="66FFFF"/>
              </a:buClr>
              <a:buSzPct val="75000"/>
              <a:buFont typeface="Monotype Sorts" pitchFamily="2" charset="2"/>
              <a:buNone/>
              <a:defRPr/>
            </a:pPr>
            <a:r>
              <a:rPr lang="en-US" sz="2400" dirty="0">
                <a:effectLst>
                  <a:outerShdw blurRad="38100" dist="38100" dir="2700000" algn="tl">
                    <a:srgbClr val="000000"/>
                  </a:outerShdw>
                </a:effectLst>
                <a:latin typeface="Book Antiqua" pitchFamily="18" charset="0"/>
              </a:rPr>
              <a:t>where:</a:t>
            </a:r>
          </a:p>
          <a:p>
            <a:pPr eaLnBrk="0" hangingPunct="0">
              <a:lnSpc>
                <a:spcPct val="90000"/>
              </a:lnSpc>
              <a:spcBef>
                <a:spcPct val="20000"/>
              </a:spcBef>
              <a:buClr>
                <a:srgbClr val="66FFFF"/>
              </a:buClr>
              <a:buSzPct val="75000"/>
              <a:buFont typeface="Monotype Sorts" pitchFamily="2" charset="2"/>
              <a:buNone/>
              <a:defRPr/>
            </a:pPr>
            <a:r>
              <a:rPr lang="en-US" sz="2400" dirty="0">
                <a:solidFill>
                  <a:schemeClr val="tx2"/>
                </a:solidFill>
                <a:effectLst>
                  <a:outerShdw blurRad="38100" dist="38100" dir="2700000" algn="tl">
                    <a:srgbClr val="000000"/>
                  </a:outerShdw>
                </a:effectLst>
                <a:latin typeface="Book Antiqua" pitchFamily="18" charset="0"/>
              </a:rPr>
              <a:t>	     </a:t>
            </a:r>
            <a:r>
              <a:rPr lang="en-US" sz="2400" dirty="0">
                <a:effectLst>
                  <a:outerShdw blurRad="38100" dist="38100" dir="2700000" algn="tl">
                    <a:srgbClr val="000000"/>
                  </a:outerShdw>
                </a:effectLst>
                <a:latin typeface="Book Antiqua" pitchFamily="18" charset="0"/>
              </a:rPr>
              <a:t>SST = total sum of squares</a:t>
            </a:r>
            <a:endParaRPr lang="en-US" sz="2400" dirty="0">
              <a:solidFill>
                <a:schemeClr val="tx2"/>
              </a:solidFill>
              <a:effectLst>
                <a:outerShdw blurRad="38100" dist="38100" dir="2700000" algn="tl">
                  <a:srgbClr val="000000"/>
                </a:outerShdw>
              </a:effectLst>
              <a:latin typeface="Book Antiqua" pitchFamily="18" charset="0"/>
            </a:endParaRPr>
          </a:p>
          <a:p>
            <a:pPr eaLnBrk="0" hangingPunct="0">
              <a:lnSpc>
                <a:spcPct val="90000"/>
              </a:lnSpc>
              <a:spcBef>
                <a:spcPct val="20000"/>
              </a:spcBef>
              <a:buClr>
                <a:srgbClr val="66FFFF"/>
              </a:buClr>
              <a:buSzPct val="75000"/>
              <a:buFont typeface="Monotype Sorts" pitchFamily="2" charset="2"/>
              <a:buNone/>
              <a:defRPr/>
            </a:pPr>
            <a:r>
              <a:rPr lang="en-US" sz="2400" dirty="0">
                <a:solidFill>
                  <a:schemeClr val="tx2"/>
                </a:solidFill>
                <a:effectLst>
                  <a:outerShdw blurRad="38100" dist="38100" dir="2700000" algn="tl">
                    <a:srgbClr val="000000"/>
                  </a:outerShdw>
                </a:effectLst>
                <a:latin typeface="Book Antiqua" pitchFamily="18" charset="0"/>
              </a:rPr>
              <a:t>	     </a:t>
            </a:r>
            <a:r>
              <a:rPr lang="en-US" sz="2400" dirty="0">
                <a:effectLst>
                  <a:outerShdw blurRad="38100" dist="38100" dir="2700000" algn="tl">
                    <a:srgbClr val="000000"/>
                  </a:outerShdw>
                </a:effectLst>
                <a:latin typeface="Book Antiqua" pitchFamily="18" charset="0"/>
              </a:rPr>
              <a:t>SSR = sum of squares due to regression</a:t>
            </a:r>
            <a:endParaRPr lang="en-US" sz="2400" dirty="0">
              <a:solidFill>
                <a:schemeClr val="tx2"/>
              </a:solidFill>
              <a:effectLst>
                <a:outerShdw blurRad="38100" dist="38100" dir="2700000" algn="tl">
                  <a:srgbClr val="000000"/>
                </a:outerShdw>
              </a:effectLst>
              <a:latin typeface="Book Antiqua" pitchFamily="18" charset="0"/>
            </a:endParaRPr>
          </a:p>
          <a:p>
            <a:pPr eaLnBrk="0" hangingPunct="0">
              <a:lnSpc>
                <a:spcPct val="90000"/>
              </a:lnSpc>
              <a:spcBef>
                <a:spcPct val="20000"/>
              </a:spcBef>
              <a:buClr>
                <a:srgbClr val="66FFFF"/>
              </a:buClr>
              <a:buSzPct val="75000"/>
              <a:buFont typeface="Monotype Sorts" pitchFamily="2" charset="2"/>
              <a:buNone/>
              <a:defRPr/>
            </a:pPr>
            <a:r>
              <a:rPr lang="en-US" sz="2400" dirty="0">
                <a:solidFill>
                  <a:schemeClr val="tx2"/>
                </a:solidFill>
                <a:effectLst>
                  <a:outerShdw blurRad="38100" dist="38100" dir="2700000" algn="tl">
                    <a:srgbClr val="000000"/>
                  </a:outerShdw>
                </a:effectLst>
                <a:latin typeface="Book Antiqua" pitchFamily="18" charset="0"/>
              </a:rPr>
              <a:t>	     </a:t>
            </a:r>
            <a:r>
              <a:rPr lang="en-US" sz="2400" dirty="0">
                <a:effectLst>
                  <a:outerShdw blurRad="38100" dist="38100" dir="2700000" algn="tl">
                    <a:srgbClr val="000000"/>
                  </a:outerShdw>
                </a:effectLst>
                <a:latin typeface="Book Antiqua" pitchFamily="18" charset="0"/>
              </a:rPr>
              <a:t>SSE = sum of squares due to error</a:t>
            </a:r>
          </a:p>
        </p:txBody>
      </p:sp>
      <p:sp>
        <p:nvSpPr>
          <p:cNvPr id="11277" name="AutoShape 13"/>
          <p:cNvSpPr>
            <a:spLocks noChangeArrowheads="1"/>
          </p:cNvSpPr>
          <p:nvPr/>
        </p:nvSpPr>
        <p:spPr bwMode="auto">
          <a:xfrm rot="5400000">
            <a:off x="3267076" y="1936751"/>
            <a:ext cx="244475" cy="155575"/>
          </a:xfrm>
          <a:prstGeom prst="triangle">
            <a:avLst>
              <a:gd name="adj" fmla="val 50000"/>
            </a:avLst>
          </a:prstGeom>
          <a:solidFill>
            <a:srgbClr val="66FFFF"/>
          </a:solidFill>
          <a:ln w="12700">
            <a:solidFill>
              <a:srgbClr val="66FFFF"/>
            </a:solidFill>
            <a:miter lim="800000"/>
            <a:headEnd/>
            <a:tailEnd/>
          </a:ln>
          <a:effectLst>
            <a:outerShdw dist="17961" dir="2700000" algn="ctr" rotWithShape="0">
              <a:srgbClr val="000000"/>
            </a:outerShdw>
          </a:effectLst>
        </p:spPr>
        <p:txBody>
          <a:bodyPr wrap="none" anchor="ctr"/>
          <a:lstStyle/>
          <a:p>
            <a:pPr algn="ctr" eaLnBrk="0" hangingPunct="0">
              <a:defRPr/>
            </a:pPr>
            <a:endParaRPr lang="en-US">
              <a:effectLst>
                <a:outerShdw blurRad="38100" dist="38100" dir="2700000" algn="tl">
                  <a:srgbClr val="000000">
                    <a:alpha val="43137"/>
                  </a:srgbClr>
                </a:outerShdw>
              </a:effectLst>
              <a:latin typeface="MS Reference Serif" pitchFamily="18" charset="0"/>
            </a:endParaRPr>
          </a:p>
        </p:txBody>
      </p:sp>
      <p:sp>
        <p:nvSpPr>
          <p:cNvPr id="11278" name="Text Box 14"/>
          <p:cNvSpPr txBox="1">
            <a:spLocks noChangeArrowheads="1"/>
          </p:cNvSpPr>
          <p:nvPr/>
        </p:nvSpPr>
        <p:spPr bwMode="auto">
          <a:xfrm>
            <a:off x="4479925" y="1804988"/>
            <a:ext cx="3309938" cy="457200"/>
          </a:xfrm>
          <a:prstGeom prst="rect">
            <a:avLst/>
          </a:prstGeom>
          <a:noFill/>
          <a:ln w="12700">
            <a:noFill/>
            <a:miter lim="800000"/>
            <a:headEnd/>
            <a:tailEnd/>
          </a:ln>
          <a:effectLst/>
        </p:spPr>
        <p:txBody>
          <a:bodyPr>
            <a:spAutoFit/>
          </a:bodyPr>
          <a:lstStyle/>
          <a:p>
            <a:pPr eaLnBrk="0" hangingPunct="0">
              <a:defRPr/>
            </a:pPr>
            <a:r>
              <a:rPr lang="en-US" sz="2400" dirty="0">
                <a:effectLst>
                  <a:outerShdw blurRad="38100" dist="38100" dir="2700000" algn="tl">
                    <a:srgbClr val="000000"/>
                  </a:outerShdw>
                </a:effectLst>
                <a:latin typeface="Book Antiqua" pitchFamily="18" charset="0"/>
              </a:rPr>
              <a:t>SST    =    SSR    +    SSE</a:t>
            </a:r>
          </a:p>
        </p:txBody>
      </p:sp>
      <p:sp>
        <p:nvSpPr>
          <p:cNvPr id="11280" name="Line 16"/>
          <p:cNvSpPr>
            <a:spLocks noChangeShapeType="1"/>
          </p:cNvSpPr>
          <p:nvPr/>
        </p:nvSpPr>
        <p:spPr bwMode="auto">
          <a:xfrm flipH="1">
            <a:off x="4591050" y="2266950"/>
            <a:ext cx="152400" cy="552450"/>
          </a:xfrm>
          <a:prstGeom prst="line">
            <a:avLst/>
          </a:prstGeom>
          <a:noFill/>
          <a:ln w="12700">
            <a:solidFill>
              <a:srgbClr val="66FFFF"/>
            </a:solidFill>
            <a:round/>
            <a:headEnd/>
            <a:tailEnd type="triangle" w="med" len="med"/>
          </a:ln>
          <a:effectLst>
            <a:outerShdw dist="17961" dir="2700000" algn="ctr" rotWithShape="0">
              <a:schemeClr val="bg2"/>
            </a:outerShdw>
          </a:effectLst>
        </p:spPr>
        <p:txBody>
          <a:bodyPr/>
          <a:lstStyle/>
          <a:p>
            <a:pPr algn="ctr" eaLnBrk="0" hangingPunct="0">
              <a:defRPr/>
            </a:pPr>
            <a:endParaRPr lang="en-US">
              <a:effectLst>
                <a:outerShdw blurRad="38100" dist="38100" dir="2700000" algn="tl">
                  <a:srgbClr val="000000">
                    <a:alpha val="43137"/>
                  </a:srgbClr>
                </a:outerShdw>
              </a:effectLst>
              <a:latin typeface="MS Reference Serif" pitchFamily="18" charset="0"/>
            </a:endParaRPr>
          </a:p>
        </p:txBody>
      </p:sp>
      <p:sp>
        <p:nvSpPr>
          <p:cNvPr id="11281" name="Line 17"/>
          <p:cNvSpPr>
            <a:spLocks noChangeShapeType="1"/>
          </p:cNvSpPr>
          <p:nvPr/>
        </p:nvSpPr>
        <p:spPr bwMode="auto">
          <a:xfrm>
            <a:off x="7410450" y="2266950"/>
            <a:ext cx="323850" cy="533400"/>
          </a:xfrm>
          <a:prstGeom prst="line">
            <a:avLst/>
          </a:prstGeom>
          <a:noFill/>
          <a:ln w="12700">
            <a:solidFill>
              <a:srgbClr val="66FFFF"/>
            </a:solidFill>
            <a:round/>
            <a:headEnd/>
            <a:tailEnd type="triangle" w="med" len="med"/>
          </a:ln>
          <a:effectLst>
            <a:outerShdw dist="17961" dir="2700000" algn="ctr" rotWithShape="0">
              <a:schemeClr val="bg2"/>
            </a:outerShdw>
          </a:effectLst>
        </p:spPr>
        <p:txBody>
          <a:bodyPr/>
          <a:lstStyle/>
          <a:p>
            <a:pPr algn="ctr" eaLnBrk="0" hangingPunct="0">
              <a:defRPr/>
            </a:pPr>
            <a:endParaRPr lang="en-US">
              <a:effectLst>
                <a:outerShdw blurRad="38100" dist="38100" dir="2700000" algn="tl">
                  <a:srgbClr val="000000">
                    <a:alpha val="43137"/>
                  </a:srgbClr>
                </a:outerShdw>
              </a:effectLst>
              <a:latin typeface="MS Reference Serif" pitchFamily="18" charset="0"/>
            </a:endParaRPr>
          </a:p>
        </p:txBody>
      </p:sp>
      <p:sp>
        <p:nvSpPr>
          <p:cNvPr id="11282" name="Line 18"/>
          <p:cNvSpPr>
            <a:spLocks noChangeShapeType="1"/>
          </p:cNvSpPr>
          <p:nvPr/>
        </p:nvSpPr>
        <p:spPr bwMode="auto">
          <a:xfrm>
            <a:off x="6115050" y="2247900"/>
            <a:ext cx="0" cy="552450"/>
          </a:xfrm>
          <a:prstGeom prst="line">
            <a:avLst/>
          </a:prstGeom>
          <a:noFill/>
          <a:ln w="12700">
            <a:solidFill>
              <a:srgbClr val="66FFFF"/>
            </a:solidFill>
            <a:round/>
            <a:headEnd/>
            <a:tailEnd type="triangle" w="med" len="med"/>
          </a:ln>
          <a:effectLst/>
        </p:spPr>
        <p:txBody>
          <a:bodyPr/>
          <a:lstStyle/>
          <a:p>
            <a:pPr algn="ctr" eaLnBrk="0" hangingPunct="0">
              <a:defRPr/>
            </a:pPr>
            <a:endParaRPr lang="en-US">
              <a:effectLst>
                <a:outerShdw blurRad="38100" dist="38100" dir="2700000" algn="tl">
                  <a:srgbClr val="000000">
                    <a:alpha val="43137"/>
                  </a:srgbClr>
                </a:outerShdw>
              </a:effectLst>
              <a:latin typeface="MS Reference Serif" pitchFamily="18" charset="0"/>
            </a:endParaRPr>
          </a:p>
        </p:txBody>
      </p:sp>
      <p:graphicFrame>
        <p:nvGraphicFramePr>
          <p:cNvPr id="11293" name="Object 29">
            <a:hlinkClick r:id="" action="ppaction://ole?verb=0"/>
          </p:cNvPr>
          <p:cNvGraphicFramePr>
            <a:graphicFrameLocks/>
          </p:cNvGraphicFramePr>
          <p:nvPr/>
        </p:nvGraphicFramePr>
        <p:xfrm>
          <a:off x="3857625" y="2822575"/>
          <a:ext cx="1289050" cy="419100"/>
        </p:xfrm>
        <a:graphic>
          <a:graphicData uri="http://schemas.openxmlformats.org/presentationml/2006/ole">
            <mc:AlternateContent xmlns:mc="http://schemas.openxmlformats.org/markup-compatibility/2006">
              <mc:Choice xmlns:v="urn:schemas-microsoft-com:vml" Requires="v">
                <p:oleObj spid="_x0000_s436250" name="Equation" r:id="rId4" imgW="1630739" imgH="503028" progId="">
                  <p:embed/>
                </p:oleObj>
              </mc:Choice>
              <mc:Fallback>
                <p:oleObj name="Equation" r:id="rId4" imgW="1630739" imgH="503028" progId="">
                  <p:embed/>
                  <p:pic>
                    <p:nvPicPr>
                      <p:cNvPr id="11293" name="Object 2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625" y="2822575"/>
                        <a:ext cx="1289050" cy="419100"/>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1294" name="Object 30">
            <a:hlinkClick r:id="" action="ppaction://ole?verb=0"/>
          </p:cNvPr>
          <p:cNvGraphicFramePr>
            <a:graphicFrameLocks/>
          </p:cNvGraphicFramePr>
          <p:nvPr/>
        </p:nvGraphicFramePr>
        <p:xfrm>
          <a:off x="5214939" y="2822575"/>
          <a:ext cx="1508125" cy="419100"/>
        </p:xfrm>
        <a:graphic>
          <a:graphicData uri="http://schemas.openxmlformats.org/presentationml/2006/ole">
            <mc:AlternateContent xmlns:mc="http://schemas.openxmlformats.org/markup-compatibility/2006">
              <mc:Choice xmlns:v="urn:schemas-microsoft-com:vml" Requires="v">
                <p:oleObj spid="_x0000_s436251" name="Equation" r:id="rId6" imgW="1912541" imgH="503028" progId="">
                  <p:embed/>
                </p:oleObj>
              </mc:Choice>
              <mc:Fallback>
                <p:oleObj name="Equation" r:id="rId6" imgW="1912541" imgH="503028" progId="">
                  <p:embed/>
                  <p:pic>
                    <p:nvPicPr>
                      <p:cNvPr id="11294" name="Object 30">
                        <a:hlinkClick r:id="" action="ppaction://ole?verb=0"/>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939" y="2822575"/>
                        <a:ext cx="1508125" cy="419100"/>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1295" name="Object 31">
            <a:hlinkClick r:id="" action="ppaction://ole?verb=0"/>
          </p:cNvPr>
          <p:cNvGraphicFramePr>
            <a:graphicFrameLocks/>
          </p:cNvGraphicFramePr>
          <p:nvPr/>
        </p:nvGraphicFramePr>
        <p:xfrm>
          <a:off x="6808789" y="2822575"/>
          <a:ext cx="1519237" cy="419100"/>
        </p:xfrm>
        <a:graphic>
          <a:graphicData uri="http://schemas.openxmlformats.org/presentationml/2006/ole">
            <mc:AlternateContent xmlns:mc="http://schemas.openxmlformats.org/markup-compatibility/2006">
              <mc:Choice xmlns:v="urn:schemas-microsoft-com:vml" Requires="v">
                <p:oleObj spid="_x0000_s436252" name="Equation" r:id="rId8" imgW="1920321" imgH="503028" progId="">
                  <p:embed/>
                </p:oleObj>
              </mc:Choice>
              <mc:Fallback>
                <p:oleObj name="Equation" r:id="rId8" imgW="1920321" imgH="503028" progId="">
                  <p:embed/>
                  <p:pic>
                    <p:nvPicPr>
                      <p:cNvPr id="11295" name="Object 31">
                        <a:hlinkClick r:id="" action="ppaction://ole?verb=0"/>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8789" y="2822575"/>
                        <a:ext cx="1519237" cy="419100"/>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20222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1000"/>
                                  </p:stCondLst>
                                  <p:childTnLst>
                                    <p:set>
                                      <p:cBhvr>
                                        <p:cTn id="6" dur="1" fill="hold">
                                          <p:stCondLst>
                                            <p:cond delay="0"/>
                                          </p:stCondLst>
                                        </p:cTn>
                                        <p:tgtEl>
                                          <p:spTgt spid="11277"/>
                                        </p:tgtEl>
                                        <p:attrNameLst>
                                          <p:attrName>style.visibility</p:attrName>
                                        </p:attrNameLst>
                                      </p:cBhvr>
                                      <p:to>
                                        <p:strVal val="visible"/>
                                      </p:to>
                                    </p:set>
                                    <p:animEffect transition="in" filter="slide(fromLeft)">
                                      <p:cBhvr>
                                        <p:cTn id="7" dur="500"/>
                                        <p:tgtEl>
                                          <p:spTgt spid="11277"/>
                                        </p:tgtEl>
                                      </p:cBhvr>
                                    </p:animEffect>
                                  </p:childTnLst>
                                  <p:subTnLst>
                                    <p:set>
                                      <p:cBhvr override="childStyle">
                                        <p:cTn dur="1" fill="hold" display="0" masterRel="nextClick" afterEffect="1"/>
                                        <p:tgtEl>
                                          <p:spTgt spid="11277"/>
                                        </p:tgtEl>
                                        <p:attrNameLst>
                                          <p:attrName>style.visibility</p:attrName>
                                        </p:attrNameLst>
                                      </p:cBhvr>
                                      <p:to>
                                        <p:strVal val="hidden"/>
                                      </p:to>
                                    </p:set>
                                  </p:subTnLst>
                                </p:cTn>
                              </p:par>
                            </p:childTnLst>
                          </p:cTn>
                        </p:par>
                        <p:par>
                          <p:cTn id="8" fill="hold" nodeType="withGroup">
                            <p:stCondLst>
                              <p:cond delay="1500"/>
                            </p:stCondLst>
                            <p:childTnLst>
                              <p:par>
                                <p:cTn id="9" presetID="9" presetClass="entr" presetSubtype="0" fill="hold" grpId="0" nodeType="afterEffect">
                                  <p:stCondLst>
                                    <p:cond delay="0"/>
                                  </p:stCondLst>
                                  <p:childTnLst>
                                    <p:set>
                                      <p:cBhvr>
                                        <p:cTn id="10" dur="1" fill="hold">
                                          <p:stCondLst>
                                            <p:cond delay="0"/>
                                          </p:stCondLst>
                                        </p:cTn>
                                        <p:tgtEl>
                                          <p:spTgt spid="11275"/>
                                        </p:tgtEl>
                                        <p:attrNameLst>
                                          <p:attrName>style.visibility</p:attrName>
                                        </p:attrNameLst>
                                      </p:cBhvr>
                                      <p:to>
                                        <p:strVal val="visible"/>
                                      </p:to>
                                    </p:set>
                                    <p:animEffect transition="in" filter="dissolve">
                                      <p:cBhvr>
                                        <p:cTn id="11" dur="500"/>
                                        <p:tgtEl>
                                          <p:spTgt spid="11275"/>
                                        </p:tgtEl>
                                      </p:cBhvr>
                                    </p:animEffect>
                                  </p:childTnLst>
                                </p:cTn>
                              </p:par>
                            </p:childTnLst>
                          </p:cTn>
                        </p:par>
                        <p:par>
                          <p:cTn id="12" fill="hold" nodeType="afterGroup">
                            <p:stCondLst>
                              <p:cond delay="2000"/>
                            </p:stCondLst>
                            <p:childTnLst>
                              <p:par>
                                <p:cTn id="13" presetID="23" presetClass="entr" presetSubtype="272" fill="hold" grpId="0" nodeType="afterEffect">
                                  <p:stCondLst>
                                    <p:cond delay="1000"/>
                                  </p:stCondLst>
                                  <p:childTnLst>
                                    <p:set>
                                      <p:cBhvr>
                                        <p:cTn id="14" dur="1" fill="hold">
                                          <p:stCondLst>
                                            <p:cond delay="0"/>
                                          </p:stCondLst>
                                        </p:cTn>
                                        <p:tgtEl>
                                          <p:spTgt spid="11278"/>
                                        </p:tgtEl>
                                        <p:attrNameLst>
                                          <p:attrName>style.visibility</p:attrName>
                                        </p:attrNameLst>
                                      </p:cBhvr>
                                      <p:to>
                                        <p:strVal val="visible"/>
                                      </p:to>
                                    </p:set>
                                    <p:anim calcmode="lin" valueType="num">
                                      <p:cBhvr>
                                        <p:cTn id="15" dur="500" fill="hold"/>
                                        <p:tgtEl>
                                          <p:spTgt spid="11278"/>
                                        </p:tgtEl>
                                        <p:attrNameLst>
                                          <p:attrName>ppt_w</p:attrName>
                                        </p:attrNameLst>
                                      </p:cBhvr>
                                      <p:tavLst>
                                        <p:tav tm="0">
                                          <p:val>
                                            <p:strVal val="2/3*#ppt_w"/>
                                          </p:val>
                                        </p:tav>
                                        <p:tav tm="100000">
                                          <p:val>
                                            <p:strVal val="#ppt_w"/>
                                          </p:val>
                                        </p:tav>
                                      </p:tavLst>
                                    </p:anim>
                                    <p:anim calcmode="lin" valueType="num">
                                      <p:cBhvr>
                                        <p:cTn id="16" dur="500" fill="hold"/>
                                        <p:tgtEl>
                                          <p:spTgt spid="11278"/>
                                        </p:tgtEl>
                                        <p:attrNameLst>
                                          <p:attrName>ppt_h</p:attrName>
                                        </p:attrNameLst>
                                      </p:cBhvr>
                                      <p:tavLst>
                                        <p:tav tm="0">
                                          <p:val>
                                            <p:strVal val="2/3*#ppt_h"/>
                                          </p:val>
                                        </p:tav>
                                        <p:tav tm="100000">
                                          <p:val>
                                            <p:strVal val="#ppt_h"/>
                                          </p:val>
                                        </p:tav>
                                      </p:tavLst>
                                    </p:anim>
                                  </p:childTnLst>
                                </p:cTn>
                              </p:par>
                            </p:childTnLst>
                          </p:cTn>
                        </p:par>
                        <p:par>
                          <p:cTn id="17" fill="hold" nodeType="afterGroup">
                            <p:stCondLst>
                              <p:cond delay="3500"/>
                            </p:stCondLst>
                            <p:childTnLst>
                              <p:par>
                                <p:cTn id="18" presetID="9" presetClass="entr" presetSubtype="0" fill="hold" grpId="0" nodeType="afterEffect">
                                  <p:stCondLst>
                                    <p:cond delay="2000"/>
                                  </p:stCondLst>
                                  <p:childTnLst>
                                    <p:set>
                                      <p:cBhvr>
                                        <p:cTn id="19" dur="1" fill="hold">
                                          <p:stCondLst>
                                            <p:cond delay="0"/>
                                          </p:stCondLst>
                                        </p:cTn>
                                        <p:tgtEl>
                                          <p:spTgt spid="11273"/>
                                        </p:tgtEl>
                                        <p:attrNameLst>
                                          <p:attrName>style.visibility</p:attrName>
                                        </p:attrNameLst>
                                      </p:cBhvr>
                                      <p:to>
                                        <p:strVal val="visible"/>
                                      </p:to>
                                    </p:set>
                                    <p:animEffect transition="in" filter="dissolve">
                                      <p:cBhvr>
                                        <p:cTn id="20" dur="500"/>
                                        <p:tgtEl>
                                          <p:spTgt spid="11273"/>
                                        </p:tgtEl>
                                      </p:cBhvr>
                                    </p:animEffect>
                                  </p:childTnLst>
                                </p:cTn>
                              </p:par>
                            </p:childTnLst>
                          </p:cTn>
                        </p:par>
                        <p:par>
                          <p:cTn id="21" fill="hold" nodeType="afterGroup">
                            <p:stCondLst>
                              <p:cond delay="6000"/>
                            </p:stCondLst>
                            <p:childTnLst>
                              <p:par>
                                <p:cTn id="22" presetID="17" presetClass="entr" presetSubtype="1" fill="hold" nodeType="afterEffect">
                                  <p:stCondLst>
                                    <p:cond delay="2000"/>
                                  </p:stCondLst>
                                  <p:childTnLst>
                                    <p:set>
                                      <p:cBhvr>
                                        <p:cTn id="23" dur="1" fill="hold">
                                          <p:stCondLst>
                                            <p:cond delay="0"/>
                                          </p:stCondLst>
                                        </p:cTn>
                                        <p:tgtEl>
                                          <p:spTgt spid="11280"/>
                                        </p:tgtEl>
                                        <p:attrNameLst>
                                          <p:attrName>style.visibility</p:attrName>
                                        </p:attrNameLst>
                                      </p:cBhvr>
                                      <p:to>
                                        <p:strVal val="visible"/>
                                      </p:to>
                                    </p:set>
                                    <p:anim calcmode="lin" valueType="num">
                                      <p:cBhvr>
                                        <p:cTn id="24" dur="500" fill="hold"/>
                                        <p:tgtEl>
                                          <p:spTgt spid="11280"/>
                                        </p:tgtEl>
                                        <p:attrNameLst>
                                          <p:attrName>ppt_x</p:attrName>
                                        </p:attrNameLst>
                                      </p:cBhvr>
                                      <p:tavLst>
                                        <p:tav tm="0">
                                          <p:val>
                                            <p:strVal val="#ppt_x"/>
                                          </p:val>
                                        </p:tav>
                                        <p:tav tm="100000">
                                          <p:val>
                                            <p:strVal val="#ppt_x"/>
                                          </p:val>
                                        </p:tav>
                                      </p:tavLst>
                                    </p:anim>
                                    <p:anim calcmode="lin" valueType="num">
                                      <p:cBhvr>
                                        <p:cTn id="25" dur="500" fill="hold"/>
                                        <p:tgtEl>
                                          <p:spTgt spid="11280"/>
                                        </p:tgtEl>
                                        <p:attrNameLst>
                                          <p:attrName>ppt_y</p:attrName>
                                        </p:attrNameLst>
                                      </p:cBhvr>
                                      <p:tavLst>
                                        <p:tav tm="0">
                                          <p:val>
                                            <p:strVal val="#ppt_y-#ppt_h/2"/>
                                          </p:val>
                                        </p:tav>
                                        <p:tav tm="100000">
                                          <p:val>
                                            <p:strVal val="#ppt_y"/>
                                          </p:val>
                                        </p:tav>
                                      </p:tavLst>
                                    </p:anim>
                                    <p:anim calcmode="lin" valueType="num">
                                      <p:cBhvr>
                                        <p:cTn id="26" dur="500" fill="hold"/>
                                        <p:tgtEl>
                                          <p:spTgt spid="11280"/>
                                        </p:tgtEl>
                                        <p:attrNameLst>
                                          <p:attrName>ppt_w</p:attrName>
                                        </p:attrNameLst>
                                      </p:cBhvr>
                                      <p:tavLst>
                                        <p:tav tm="0">
                                          <p:val>
                                            <p:strVal val="#ppt_w"/>
                                          </p:val>
                                        </p:tav>
                                        <p:tav tm="100000">
                                          <p:val>
                                            <p:strVal val="#ppt_w"/>
                                          </p:val>
                                        </p:tav>
                                      </p:tavLst>
                                    </p:anim>
                                    <p:anim calcmode="lin" valueType="num">
                                      <p:cBhvr>
                                        <p:cTn id="27" dur="500" fill="hold"/>
                                        <p:tgtEl>
                                          <p:spTgt spid="11280"/>
                                        </p:tgtEl>
                                        <p:attrNameLst>
                                          <p:attrName>ppt_h</p:attrName>
                                        </p:attrNameLst>
                                      </p:cBhvr>
                                      <p:tavLst>
                                        <p:tav tm="0">
                                          <p:val>
                                            <p:fltVal val="0"/>
                                          </p:val>
                                        </p:tav>
                                        <p:tav tm="100000">
                                          <p:val>
                                            <p:strVal val="#ppt_h"/>
                                          </p:val>
                                        </p:tav>
                                      </p:tavLst>
                                    </p:anim>
                                  </p:childTnLst>
                                </p:cTn>
                              </p:par>
                            </p:childTnLst>
                          </p:cTn>
                        </p:par>
                        <p:par>
                          <p:cTn id="28" fill="hold" nodeType="afterGroup">
                            <p:stCondLst>
                              <p:cond delay="8500"/>
                            </p:stCondLst>
                            <p:childTnLst>
                              <p:par>
                                <p:cTn id="29" presetID="23" presetClass="entr" presetSubtype="272" fill="hold" nodeType="afterEffect">
                                  <p:stCondLst>
                                    <p:cond delay="1000"/>
                                  </p:stCondLst>
                                  <p:childTnLst>
                                    <p:set>
                                      <p:cBhvr>
                                        <p:cTn id="30" dur="1" fill="hold">
                                          <p:stCondLst>
                                            <p:cond delay="0"/>
                                          </p:stCondLst>
                                        </p:cTn>
                                        <p:tgtEl>
                                          <p:spTgt spid="11293"/>
                                        </p:tgtEl>
                                        <p:attrNameLst>
                                          <p:attrName>style.visibility</p:attrName>
                                        </p:attrNameLst>
                                      </p:cBhvr>
                                      <p:to>
                                        <p:strVal val="visible"/>
                                      </p:to>
                                    </p:set>
                                    <p:anim calcmode="lin" valueType="num">
                                      <p:cBhvr>
                                        <p:cTn id="31" dur="500" fill="hold"/>
                                        <p:tgtEl>
                                          <p:spTgt spid="11293"/>
                                        </p:tgtEl>
                                        <p:attrNameLst>
                                          <p:attrName>ppt_w</p:attrName>
                                        </p:attrNameLst>
                                      </p:cBhvr>
                                      <p:tavLst>
                                        <p:tav tm="0">
                                          <p:val>
                                            <p:strVal val="2/3*#ppt_w"/>
                                          </p:val>
                                        </p:tav>
                                        <p:tav tm="100000">
                                          <p:val>
                                            <p:strVal val="#ppt_w"/>
                                          </p:val>
                                        </p:tav>
                                      </p:tavLst>
                                    </p:anim>
                                    <p:anim calcmode="lin" valueType="num">
                                      <p:cBhvr>
                                        <p:cTn id="32" dur="500" fill="hold"/>
                                        <p:tgtEl>
                                          <p:spTgt spid="11293"/>
                                        </p:tgtEl>
                                        <p:attrNameLst>
                                          <p:attrName>ppt_h</p:attrName>
                                        </p:attrNameLst>
                                      </p:cBhvr>
                                      <p:tavLst>
                                        <p:tav tm="0">
                                          <p:val>
                                            <p:strVal val="2/3*#ppt_h"/>
                                          </p:val>
                                        </p:tav>
                                        <p:tav tm="100000">
                                          <p:val>
                                            <p:strVal val="#ppt_h"/>
                                          </p:val>
                                        </p:tav>
                                      </p:tavLst>
                                    </p:anim>
                                  </p:childTnLst>
                                </p:cTn>
                              </p:par>
                            </p:childTnLst>
                          </p:cTn>
                        </p:par>
                        <p:par>
                          <p:cTn id="33" fill="hold" nodeType="afterGroup">
                            <p:stCondLst>
                              <p:cond delay="10000"/>
                            </p:stCondLst>
                            <p:childTnLst>
                              <p:par>
                                <p:cTn id="34" presetID="17" presetClass="entr" presetSubtype="1" fill="hold" nodeType="afterEffect">
                                  <p:stCondLst>
                                    <p:cond delay="2000"/>
                                  </p:stCondLst>
                                  <p:childTnLst>
                                    <p:set>
                                      <p:cBhvr>
                                        <p:cTn id="35" dur="1" fill="hold">
                                          <p:stCondLst>
                                            <p:cond delay="0"/>
                                          </p:stCondLst>
                                        </p:cTn>
                                        <p:tgtEl>
                                          <p:spTgt spid="11282"/>
                                        </p:tgtEl>
                                        <p:attrNameLst>
                                          <p:attrName>style.visibility</p:attrName>
                                        </p:attrNameLst>
                                      </p:cBhvr>
                                      <p:to>
                                        <p:strVal val="visible"/>
                                      </p:to>
                                    </p:set>
                                    <p:anim calcmode="lin" valueType="num">
                                      <p:cBhvr>
                                        <p:cTn id="36" dur="500" fill="hold"/>
                                        <p:tgtEl>
                                          <p:spTgt spid="11282"/>
                                        </p:tgtEl>
                                        <p:attrNameLst>
                                          <p:attrName>ppt_x</p:attrName>
                                        </p:attrNameLst>
                                      </p:cBhvr>
                                      <p:tavLst>
                                        <p:tav tm="0">
                                          <p:val>
                                            <p:strVal val="#ppt_x"/>
                                          </p:val>
                                        </p:tav>
                                        <p:tav tm="100000">
                                          <p:val>
                                            <p:strVal val="#ppt_x"/>
                                          </p:val>
                                        </p:tav>
                                      </p:tavLst>
                                    </p:anim>
                                    <p:anim calcmode="lin" valueType="num">
                                      <p:cBhvr>
                                        <p:cTn id="37" dur="500" fill="hold"/>
                                        <p:tgtEl>
                                          <p:spTgt spid="11282"/>
                                        </p:tgtEl>
                                        <p:attrNameLst>
                                          <p:attrName>ppt_y</p:attrName>
                                        </p:attrNameLst>
                                      </p:cBhvr>
                                      <p:tavLst>
                                        <p:tav tm="0">
                                          <p:val>
                                            <p:strVal val="#ppt_y-#ppt_h/2"/>
                                          </p:val>
                                        </p:tav>
                                        <p:tav tm="100000">
                                          <p:val>
                                            <p:strVal val="#ppt_y"/>
                                          </p:val>
                                        </p:tav>
                                      </p:tavLst>
                                    </p:anim>
                                    <p:anim calcmode="lin" valueType="num">
                                      <p:cBhvr>
                                        <p:cTn id="38" dur="500" fill="hold"/>
                                        <p:tgtEl>
                                          <p:spTgt spid="11282"/>
                                        </p:tgtEl>
                                        <p:attrNameLst>
                                          <p:attrName>ppt_w</p:attrName>
                                        </p:attrNameLst>
                                      </p:cBhvr>
                                      <p:tavLst>
                                        <p:tav tm="0">
                                          <p:val>
                                            <p:strVal val="#ppt_w"/>
                                          </p:val>
                                        </p:tav>
                                        <p:tav tm="100000">
                                          <p:val>
                                            <p:strVal val="#ppt_w"/>
                                          </p:val>
                                        </p:tav>
                                      </p:tavLst>
                                    </p:anim>
                                    <p:anim calcmode="lin" valueType="num">
                                      <p:cBhvr>
                                        <p:cTn id="39" dur="500" fill="hold"/>
                                        <p:tgtEl>
                                          <p:spTgt spid="11282"/>
                                        </p:tgtEl>
                                        <p:attrNameLst>
                                          <p:attrName>ppt_h</p:attrName>
                                        </p:attrNameLst>
                                      </p:cBhvr>
                                      <p:tavLst>
                                        <p:tav tm="0">
                                          <p:val>
                                            <p:fltVal val="0"/>
                                          </p:val>
                                        </p:tav>
                                        <p:tav tm="100000">
                                          <p:val>
                                            <p:strVal val="#ppt_h"/>
                                          </p:val>
                                        </p:tav>
                                      </p:tavLst>
                                    </p:anim>
                                  </p:childTnLst>
                                </p:cTn>
                              </p:par>
                            </p:childTnLst>
                          </p:cTn>
                        </p:par>
                        <p:par>
                          <p:cTn id="40" fill="hold" nodeType="afterGroup">
                            <p:stCondLst>
                              <p:cond delay="12500"/>
                            </p:stCondLst>
                            <p:childTnLst>
                              <p:par>
                                <p:cTn id="41" presetID="23" presetClass="entr" presetSubtype="272" fill="hold" nodeType="afterEffect">
                                  <p:stCondLst>
                                    <p:cond delay="1000"/>
                                  </p:stCondLst>
                                  <p:childTnLst>
                                    <p:set>
                                      <p:cBhvr>
                                        <p:cTn id="42" dur="1" fill="hold">
                                          <p:stCondLst>
                                            <p:cond delay="0"/>
                                          </p:stCondLst>
                                        </p:cTn>
                                        <p:tgtEl>
                                          <p:spTgt spid="11294"/>
                                        </p:tgtEl>
                                        <p:attrNameLst>
                                          <p:attrName>style.visibility</p:attrName>
                                        </p:attrNameLst>
                                      </p:cBhvr>
                                      <p:to>
                                        <p:strVal val="visible"/>
                                      </p:to>
                                    </p:set>
                                    <p:anim calcmode="lin" valueType="num">
                                      <p:cBhvr>
                                        <p:cTn id="43" dur="500" fill="hold"/>
                                        <p:tgtEl>
                                          <p:spTgt spid="11294"/>
                                        </p:tgtEl>
                                        <p:attrNameLst>
                                          <p:attrName>ppt_w</p:attrName>
                                        </p:attrNameLst>
                                      </p:cBhvr>
                                      <p:tavLst>
                                        <p:tav tm="0">
                                          <p:val>
                                            <p:strVal val="2/3*#ppt_w"/>
                                          </p:val>
                                        </p:tav>
                                        <p:tav tm="100000">
                                          <p:val>
                                            <p:strVal val="#ppt_w"/>
                                          </p:val>
                                        </p:tav>
                                      </p:tavLst>
                                    </p:anim>
                                    <p:anim calcmode="lin" valueType="num">
                                      <p:cBhvr>
                                        <p:cTn id="44" dur="500" fill="hold"/>
                                        <p:tgtEl>
                                          <p:spTgt spid="11294"/>
                                        </p:tgtEl>
                                        <p:attrNameLst>
                                          <p:attrName>ppt_h</p:attrName>
                                        </p:attrNameLst>
                                      </p:cBhvr>
                                      <p:tavLst>
                                        <p:tav tm="0">
                                          <p:val>
                                            <p:strVal val="2/3*#ppt_h"/>
                                          </p:val>
                                        </p:tav>
                                        <p:tav tm="100000">
                                          <p:val>
                                            <p:strVal val="#ppt_h"/>
                                          </p:val>
                                        </p:tav>
                                      </p:tavLst>
                                    </p:anim>
                                  </p:childTnLst>
                                </p:cTn>
                              </p:par>
                            </p:childTnLst>
                          </p:cTn>
                        </p:par>
                        <p:par>
                          <p:cTn id="45" fill="hold" nodeType="afterGroup">
                            <p:stCondLst>
                              <p:cond delay="14000"/>
                            </p:stCondLst>
                            <p:childTnLst>
                              <p:par>
                                <p:cTn id="46" presetID="17" presetClass="entr" presetSubtype="1" fill="hold" nodeType="afterEffect">
                                  <p:stCondLst>
                                    <p:cond delay="2000"/>
                                  </p:stCondLst>
                                  <p:childTnLst>
                                    <p:set>
                                      <p:cBhvr>
                                        <p:cTn id="47" dur="1" fill="hold">
                                          <p:stCondLst>
                                            <p:cond delay="0"/>
                                          </p:stCondLst>
                                        </p:cTn>
                                        <p:tgtEl>
                                          <p:spTgt spid="11281"/>
                                        </p:tgtEl>
                                        <p:attrNameLst>
                                          <p:attrName>style.visibility</p:attrName>
                                        </p:attrNameLst>
                                      </p:cBhvr>
                                      <p:to>
                                        <p:strVal val="visible"/>
                                      </p:to>
                                    </p:set>
                                    <p:anim calcmode="lin" valueType="num">
                                      <p:cBhvr>
                                        <p:cTn id="48" dur="500" fill="hold"/>
                                        <p:tgtEl>
                                          <p:spTgt spid="11281"/>
                                        </p:tgtEl>
                                        <p:attrNameLst>
                                          <p:attrName>ppt_x</p:attrName>
                                        </p:attrNameLst>
                                      </p:cBhvr>
                                      <p:tavLst>
                                        <p:tav tm="0">
                                          <p:val>
                                            <p:strVal val="#ppt_x"/>
                                          </p:val>
                                        </p:tav>
                                        <p:tav tm="100000">
                                          <p:val>
                                            <p:strVal val="#ppt_x"/>
                                          </p:val>
                                        </p:tav>
                                      </p:tavLst>
                                    </p:anim>
                                    <p:anim calcmode="lin" valueType="num">
                                      <p:cBhvr>
                                        <p:cTn id="49" dur="500" fill="hold"/>
                                        <p:tgtEl>
                                          <p:spTgt spid="11281"/>
                                        </p:tgtEl>
                                        <p:attrNameLst>
                                          <p:attrName>ppt_y</p:attrName>
                                        </p:attrNameLst>
                                      </p:cBhvr>
                                      <p:tavLst>
                                        <p:tav tm="0">
                                          <p:val>
                                            <p:strVal val="#ppt_y-#ppt_h/2"/>
                                          </p:val>
                                        </p:tav>
                                        <p:tav tm="100000">
                                          <p:val>
                                            <p:strVal val="#ppt_y"/>
                                          </p:val>
                                        </p:tav>
                                      </p:tavLst>
                                    </p:anim>
                                    <p:anim calcmode="lin" valueType="num">
                                      <p:cBhvr>
                                        <p:cTn id="50" dur="500" fill="hold"/>
                                        <p:tgtEl>
                                          <p:spTgt spid="11281"/>
                                        </p:tgtEl>
                                        <p:attrNameLst>
                                          <p:attrName>ppt_w</p:attrName>
                                        </p:attrNameLst>
                                      </p:cBhvr>
                                      <p:tavLst>
                                        <p:tav tm="0">
                                          <p:val>
                                            <p:strVal val="#ppt_w"/>
                                          </p:val>
                                        </p:tav>
                                        <p:tav tm="100000">
                                          <p:val>
                                            <p:strVal val="#ppt_w"/>
                                          </p:val>
                                        </p:tav>
                                      </p:tavLst>
                                    </p:anim>
                                    <p:anim calcmode="lin" valueType="num">
                                      <p:cBhvr>
                                        <p:cTn id="51" dur="500" fill="hold"/>
                                        <p:tgtEl>
                                          <p:spTgt spid="11281"/>
                                        </p:tgtEl>
                                        <p:attrNameLst>
                                          <p:attrName>ppt_h</p:attrName>
                                        </p:attrNameLst>
                                      </p:cBhvr>
                                      <p:tavLst>
                                        <p:tav tm="0">
                                          <p:val>
                                            <p:fltVal val="0"/>
                                          </p:val>
                                        </p:tav>
                                        <p:tav tm="100000">
                                          <p:val>
                                            <p:strVal val="#ppt_h"/>
                                          </p:val>
                                        </p:tav>
                                      </p:tavLst>
                                    </p:anim>
                                  </p:childTnLst>
                                </p:cTn>
                              </p:par>
                            </p:childTnLst>
                          </p:cTn>
                        </p:par>
                        <p:par>
                          <p:cTn id="52" fill="hold" nodeType="afterGroup">
                            <p:stCondLst>
                              <p:cond delay="16500"/>
                            </p:stCondLst>
                            <p:childTnLst>
                              <p:par>
                                <p:cTn id="53" presetID="23" presetClass="entr" presetSubtype="272" fill="hold" nodeType="afterEffect">
                                  <p:stCondLst>
                                    <p:cond delay="1000"/>
                                  </p:stCondLst>
                                  <p:childTnLst>
                                    <p:set>
                                      <p:cBhvr>
                                        <p:cTn id="54" dur="1" fill="hold">
                                          <p:stCondLst>
                                            <p:cond delay="0"/>
                                          </p:stCondLst>
                                        </p:cTn>
                                        <p:tgtEl>
                                          <p:spTgt spid="11295"/>
                                        </p:tgtEl>
                                        <p:attrNameLst>
                                          <p:attrName>style.visibility</p:attrName>
                                        </p:attrNameLst>
                                      </p:cBhvr>
                                      <p:to>
                                        <p:strVal val="visible"/>
                                      </p:to>
                                    </p:set>
                                    <p:anim calcmode="lin" valueType="num">
                                      <p:cBhvr>
                                        <p:cTn id="55" dur="500" fill="hold"/>
                                        <p:tgtEl>
                                          <p:spTgt spid="11295"/>
                                        </p:tgtEl>
                                        <p:attrNameLst>
                                          <p:attrName>ppt_w</p:attrName>
                                        </p:attrNameLst>
                                      </p:cBhvr>
                                      <p:tavLst>
                                        <p:tav tm="0">
                                          <p:val>
                                            <p:strVal val="2/3*#ppt_w"/>
                                          </p:val>
                                        </p:tav>
                                        <p:tav tm="100000">
                                          <p:val>
                                            <p:strVal val="#ppt_w"/>
                                          </p:val>
                                        </p:tav>
                                      </p:tavLst>
                                    </p:anim>
                                    <p:anim calcmode="lin" valueType="num">
                                      <p:cBhvr>
                                        <p:cTn id="56" dur="500" fill="hold"/>
                                        <p:tgtEl>
                                          <p:spTgt spid="11295"/>
                                        </p:tgtEl>
                                        <p:attrNameLst>
                                          <p:attrName>ppt_h</p:attrName>
                                        </p:attrNameLst>
                                      </p:cBhvr>
                                      <p:tavLst>
                                        <p:tav tm="0">
                                          <p:val>
                                            <p:strVal val="2/3*#ppt_h"/>
                                          </p:val>
                                        </p:tav>
                                        <p:tav tm="100000">
                                          <p:val>
                                            <p:strVal val="#ppt_h"/>
                                          </p:val>
                                        </p:tav>
                                      </p:tavLst>
                                    </p:anim>
                                  </p:childTnLst>
                                </p:cTn>
                              </p:par>
                            </p:childTnLst>
                          </p:cTn>
                        </p:par>
                        <p:par>
                          <p:cTn id="57" fill="hold" nodeType="afterGroup">
                            <p:stCondLst>
                              <p:cond delay="18000"/>
                            </p:stCondLst>
                            <p:childTnLst>
                              <p:par>
                                <p:cTn id="58" presetID="3" presetClass="entr" presetSubtype="10" fill="hold" grpId="0" nodeType="afterEffect">
                                  <p:stCondLst>
                                    <p:cond delay="2000"/>
                                  </p:stCondLst>
                                  <p:childTnLst>
                                    <p:set>
                                      <p:cBhvr>
                                        <p:cTn id="59" dur="1" fill="hold">
                                          <p:stCondLst>
                                            <p:cond delay="0"/>
                                          </p:stCondLst>
                                        </p:cTn>
                                        <p:tgtEl>
                                          <p:spTgt spid="11276"/>
                                        </p:tgtEl>
                                        <p:attrNameLst>
                                          <p:attrName>style.visibility</p:attrName>
                                        </p:attrNameLst>
                                      </p:cBhvr>
                                      <p:to>
                                        <p:strVal val="visible"/>
                                      </p:to>
                                    </p:set>
                                    <p:animEffect transition="in" filter="blinds(horizontal)">
                                      <p:cBhvr>
                                        <p:cTn id="60"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5" grpId="0" animBg="1"/>
      <p:bldP spid="11273" grpId="0" animBg="1"/>
      <p:bldP spid="11276" grpId="0" autoUpdateAnimBg="0"/>
      <p:bldP spid="11277" grpId="0" animBg="1"/>
      <p:bldP spid="11278"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4008438" y="1916114"/>
            <a:ext cx="4445000" cy="809625"/>
          </a:xfrm>
          <a:prstGeom prst="rect">
            <a:avLst/>
          </a:prstGeom>
          <a:gradFill rotWithShape="0">
            <a:gsLst>
              <a:gs pos="0">
                <a:srgbClr val="993366">
                  <a:gamma/>
                  <a:shade val="46275"/>
                  <a:invGamma/>
                </a:srgbClr>
              </a:gs>
              <a:gs pos="50000">
                <a:srgbClr val="993366"/>
              </a:gs>
              <a:gs pos="100000">
                <a:srgbClr val="993366">
                  <a:gamma/>
                  <a:shade val="46275"/>
                  <a:invGamma/>
                </a:srgbClr>
              </a:gs>
            </a:gsLst>
            <a:lin ang="5400000" scaled="1"/>
          </a:gradFill>
          <a:ln w="6350">
            <a:solidFill>
              <a:schemeClr val="tx1"/>
            </a:solidFill>
            <a:miter lim="800000"/>
            <a:headEnd/>
            <a:tailEnd/>
          </a:ln>
          <a:effectLst>
            <a:outerShdw dist="71842" dir="2700000" algn="ctr" rotWithShape="0">
              <a:srgbClr val="000000"/>
            </a:outerShdw>
          </a:effectLst>
        </p:spPr>
        <p:txBody>
          <a:bodyPr wrap="none" anchor="ctr"/>
          <a:lstStyle/>
          <a:p>
            <a:pPr algn="ctr" eaLnBrk="0" hangingPunct="0">
              <a:defRPr/>
            </a:pPr>
            <a:endParaRPr lang="en-US">
              <a:effectLst>
                <a:outerShdw blurRad="38100" dist="38100" dir="2700000" algn="tl">
                  <a:srgbClr val="000000">
                    <a:alpha val="43137"/>
                  </a:srgbClr>
                </a:outerShdw>
              </a:effectLst>
              <a:latin typeface="MS Reference Serif" pitchFamily="18" charset="0"/>
            </a:endParaRPr>
          </a:p>
        </p:txBody>
      </p:sp>
      <p:sp>
        <p:nvSpPr>
          <p:cNvPr id="188421" name="Rectangle 5"/>
          <p:cNvSpPr>
            <a:spLocks noChangeArrowheads="1"/>
          </p:cNvSpPr>
          <p:nvPr/>
        </p:nvSpPr>
        <p:spPr bwMode="auto">
          <a:xfrm>
            <a:off x="2208213" y="1106489"/>
            <a:ext cx="7772400" cy="566737"/>
          </a:xfrm>
          <a:prstGeom prst="rect">
            <a:avLst/>
          </a:prstGeom>
          <a:noFill/>
          <a:ln w="12700">
            <a:noFill/>
            <a:miter lim="800000"/>
            <a:headEnd/>
            <a:tailEnd/>
          </a:ln>
          <a:effectLst/>
        </p:spPr>
        <p:txBody>
          <a:bodyPr lIns="90488" tIns="44450" rIns="90488" bIns="44450"/>
          <a:lstStyle/>
          <a:p>
            <a:pPr marL="342900" indent="-342900" eaLnBrk="0" hangingPunct="0">
              <a:spcBef>
                <a:spcPct val="20000"/>
              </a:spcBef>
              <a:buClr>
                <a:srgbClr val="66FFFF"/>
              </a:buClr>
              <a:buSzPct val="75000"/>
              <a:buFont typeface="Monotype Sorts" pitchFamily="2" charset="2"/>
              <a:buChar char="n"/>
              <a:defRPr/>
            </a:pPr>
            <a:r>
              <a:rPr lang="en-US" sz="2400" dirty="0">
                <a:effectLst>
                  <a:outerShdw blurRad="38100" dist="38100" dir="2700000" algn="tl">
                    <a:srgbClr val="000000"/>
                  </a:outerShdw>
                </a:effectLst>
                <a:latin typeface="Book Antiqua" pitchFamily="18" charset="0"/>
              </a:rPr>
              <a:t>The </a:t>
            </a:r>
            <a:r>
              <a:rPr lang="en-US" sz="2400" u="sng" dirty="0">
                <a:effectLst>
                  <a:outerShdw blurRad="38100" dist="38100" dir="2700000" algn="tl">
                    <a:srgbClr val="000000"/>
                  </a:outerShdw>
                </a:effectLst>
                <a:latin typeface="Book Antiqua" pitchFamily="18" charset="0"/>
              </a:rPr>
              <a:t>coefficient of determination</a:t>
            </a:r>
            <a:r>
              <a:rPr lang="en-US" sz="2400" b="1" u="sng" dirty="0"/>
              <a:t> </a:t>
            </a:r>
            <a:r>
              <a:rPr lang="en-US" sz="2400" dirty="0">
                <a:effectLst>
                  <a:outerShdw blurRad="38100" dist="38100" dir="2700000" algn="tl">
                    <a:srgbClr val="000000"/>
                  </a:outerShdw>
                </a:effectLst>
                <a:latin typeface="Book Antiqua" pitchFamily="18" charset="0"/>
              </a:rPr>
              <a:t>is:</a:t>
            </a:r>
          </a:p>
        </p:txBody>
      </p:sp>
      <p:sp>
        <p:nvSpPr>
          <p:cNvPr id="188420" name="Rectangle 4"/>
          <p:cNvSpPr>
            <a:spLocks noChangeArrowheads="1"/>
          </p:cNvSpPr>
          <p:nvPr/>
        </p:nvSpPr>
        <p:spPr bwMode="auto">
          <a:xfrm>
            <a:off x="2209800" y="165100"/>
            <a:ext cx="7772400" cy="585788"/>
          </a:xfrm>
          <a:prstGeom prst="rect">
            <a:avLst/>
          </a:prstGeom>
          <a:noFill/>
          <a:ln w="12700">
            <a:noFill/>
            <a:miter lim="800000"/>
            <a:headEnd/>
            <a:tailEnd/>
          </a:ln>
          <a:effectLst/>
        </p:spPr>
        <p:txBody>
          <a:bodyPr lIns="90488" tIns="44450" rIns="90488" bIns="44450" anchor="ctr"/>
          <a:lstStyle/>
          <a:p>
            <a:pPr algn="ctr" eaLnBrk="0" hangingPunct="0">
              <a:defRPr/>
            </a:pPr>
            <a:r>
              <a:rPr lang="en-US" sz="2800" dirty="0">
                <a:effectLst>
                  <a:outerShdw blurRad="38100" dist="38100" dir="2700000" algn="tl">
                    <a:srgbClr val="000000"/>
                  </a:outerShdw>
                </a:effectLst>
                <a:latin typeface="Book Antiqua" pitchFamily="18" charset="0"/>
              </a:rPr>
              <a:t>Coefficient of Determination</a:t>
            </a:r>
          </a:p>
        </p:txBody>
      </p:sp>
      <p:sp>
        <p:nvSpPr>
          <p:cNvPr id="188428" name="Text Box 12"/>
          <p:cNvSpPr txBox="1">
            <a:spLocks noChangeArrowheads="1"/>
          </p:cNvSpPr>
          <p:nvPr/>
        </p:nvSpPr>
        <p:spPr bwMode="auto">
          <a:xfrm>
            <a:off x="2626428" y="2547939"/>
            <a:ext cx="6460423" cy="1348061"/>
          </a:xfrm>
          <a:prstGeom prst="rect">
            <a:avLst/>
          </a:prstGeom>
          <a:noFill/>
          <a:ln w="12700">
            <a:noFill/>
            <a:miter lim="800000"/>
            <a:headEnd/>
            <a:tailEnd/>
          </a:ln>
          <a:effectLst/>
        </p:spPr>
        <p:txBody>
          <a:bodyPr wrap="none">
            <a:spAutoFit/>
          </a:bodyPr>
          <a:lstStyle/>
          <a:p>
            <a:pPr eaLnBrk="0" hangingPunct="0">
              <a:spcBef>
                <a:spcPct val="20000"/>
              </a:spcBef>
              <a:buClr>
                <a:srgbClr val="66FFFF"/>
              </a:buClr>
              <a:buSzPct val="75000"/>
              <a:buFont typeface="Monotype Sorts" pitchFamily="2" charset="2"/>
              <a:buNone/>
              <a:defRPr/>
            </a:pPr>
            <a:r>
              <a:rPr lang="en-US" sz="2400" dirty="0">
                <a:effectLst>
                  <a:outerShdw blurRad="38100" dist="38100" dir="2700000" algn="tl">
                    <a:srgbClr val="000000"/>
                  </a:outerShdw>
                </a:effectLst>
                <a:latin typeface="Book Antiqua" pitchFamily="18" charset="0"/>
              </a:rPr>
              <a:t>where:</a:t>
            </a:r>
          </a:p>
          <a:p>
            <a:pPr eaLnBrk="0" hangingPunct="0">
              <a:spcBef>
                <a:spcPct val="20000"/>
              </a:spcBef>
              <a:buClr>
                <a:srgbClr val="66FFFF"/>
              </a:buClr>
              <a:buSzPct val="75000"/>
              <a:buFont typeface="Monotype Sorts" pitchFamily="2" charset="2"/>
              <a:buNone/>
              <a:defRPr/>
            </a:pPr>
            <a:r>
              <a:rPr lang="en-US" sz="2400" dirty="0">
                <a:solidFill>
                  <a:schemeClr val="tx2"/>
                </a:solidFill>
                <a:effectLst>
                  <a:outerShdw blurRad="38100" dist="38100" dir="2700000" algn="tl">
                    <a:srgbClr val="000000"/>
                  </a:outerShdw>
                </a:effectLst>
                <a:latin typeface="Book Antiqua" pitchFamily="18" charset="0"/>
              </a:rPr>
              <a:t>	</a:t>
            </a:r>
            <a:r>
              <a:rPr lang="en-US" sz="2400" dirty="0">
                <a:effectLst>
                  <a:outerShdw blurRad="38100" dist="38100" dir="2700000" algn="tl">
                    <a:srgbClr val="000000"/>
                  </a:outerShdw>
                </a:effectLst>
                <a:latin typeface="Book Antiqua" pitchFamily="18" charset="0"/>
              </a:rPr>
              <a:t>SSR = sum of squares due to regression</a:t>
            </a:r>
          </a:p>
          <a:p>
            <a:pPr eaLnBrk="0" hangingPunct="0">
              <a:spcBef>
                <a:spcPct val="20000"/>
              </a:spcBef>
              <a:buClr>
                <a:srgbClr val="66FFFF"/>
              </a:buClr>
              <a:buSzPct val="75000"/>
              <a:buFont typeface="Monotype Sorts" pitchFamily="2" charset="2"/>
              <a:buNone/>
              <a:defRPr/>
            </a:pPr>
            <a:r>
              <a:rPr lang="en-US" sz="2400" dirty="0">
                <a:effectLst>
                  <a:outerShdw blurRad="38100" dist="38100" dir="2700000" algn="tl">
                    <a:srgbClr val="000000"/>
                  </a:outerShdw>
                </a:effectLst>
                <a:latin typeface="Book Antiqua" pitchFamily="18" charset="0"/>
              </a:rPr>
              <a:t>	SST = total sum of squares</a:t>
            </a:r>
          </a:p>
        </p:txBody>
      </p:sp>
      <p:sp>
        <p:nvSpPr>
          <p:cNvPr id="188429" name="Text Box 13"/>
          <p:cNvSpPr txBox="1">
            <a:spLocks noChangeArrowheads="1"/>
          </p:cNvSpPr>
          <p:nvPr/>
        </p:nvSpPr>
        <p:spPr bwMode="auto">
          <a:xfrm>
            <a:off x="4151313" y="2060576"/>
            <a:ext cx="4095750" cy="461963"/>
          </a:xfrm>
          <a:prstGeom prst="rect">
            <a:avLst/>
          </a:prstGeom>
          <a:noFill/>
          <a:ln w="12700">
            <a:noFill/>
            <a:miter lim="800000"/>
            <a:headEnd/>
            <a:tailEnd/>
          </a:ln>
          <a:effectLst/>
        </p:spPr>
        <p:txBody>
          <a:bodyPr wrap="none">
            <a:spAutoFit/>
          </a:bodyPr>
          <a:lstStyle/>
          <a:p>
            <a:pPr eaLnBrk="0" hangingPunct="0">
              <a:defRPr/>
            </a:pPr>
            <a:r>
              <a:rPr lang="en-US" sz="2400" i="1" dirty="0">
                <a:effectLst>
                  <a:outerShdw blurRad="38100" dist="38100" dir="2700000" algn="tl">
                    <a:srgbClr val="000000"/>
                  </a:outerShdw>
                </a:effectLst>
                <a:latin typeface="Book Antiqua" pitchFamily="18" charset="0"/>
              </a:rPr>
              <a:t>r</a:t>
            </a:r>
            <a:r>
              <a:rPr lang="en-US" sz="2400" baseline="30000" dirty="0">
                <a:effectLst>
                  <a:outerShdw blurRad="38100" dist="38100" dir="2700000" algn="tl">
                    <a:srgbClr val="000000"/>
                  </a:outerShdw>
                </a:effectLst>
                <a:latin typeface="Book Antiqua" pitchFamily="18" charset="0"/>
              </a:rPr>
              <a:t>2</a:t>
            </a:r>
            <a:r>
              <a:rPr lang="en-US" sz="2400" dirty="0">
                <a:effectLst>
                  <a:outerShdw blurRad="38100" dist="38100" dir="2700000" algn="tl">
                    <a:srgbClr val="000000"/>
                  </a:outerShdw>
                </a:effectLst>
                <a:latin typeface="Book Antiqua" pitchFamily="18" charset="0"/>
              </a:rPr>
              <a:t> = 1 - SSE / SST = SSR/SST</a:t>
            </a:r>
          </a:p>
        </p:txBody>
      </p:sp>
      <p:sp>
        <p:nvSpPr>
          <p:cNvPr id="8" name="TextBox 7"/>
          <p:cNvSpPr txBox="1">
            <a:spLocks noChangeArrowheads="1"/>
          </p:cNvSpPr>
          <p:nvPr/>
        </p:nvSpPr>
        <p:spPr bwMode="auto">
          <a:xfrm>
            <a:off x="2782888" y="4797425"/>
            <a:ext cx="6121400" cy="368300"/>
          </a:xfrm>
          <a:prstGeom prst="rect">
            <a:avLst/>
          </a:prstGeom>
          <a:noFill/>
          <a:ln w="9525">
            <a:noFill/>
            <a:miter lim="800000"/>
            <a:headEnd/>
            <a:tailEnd/>
          </a:ln>
        </p:spPr>
        <p:txBody>
          <a:bodyPr>
            <a:spAutoFit/>
          </a:bodyPr>
          <a:lstStyle/>
          <a:p>
            <a:r>
              <a:rPr lang="en-US"/>
              <a:t>What happens to r^2 if our predictor is just the mean value?</a:t>
            </a:r>
          </a:p>
        </p:txBody>
      </p:sp>
    </p:spTree>
    <p:extLst>
      <p:ext uri="{BB962C8B-B14F-4D97-AF65-F5344CB8AC3E}">
        <p14:creationId xmlns:p14="http://schemas.microsoft.com/office/powerpoint/2010/main" val="26741000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8418"/>
                                        </p:tgtEl>
                                        <p:attrNameLst>
                                          <p:attrName>style.visibility</p:attrName>
                                        </p:attrNameLst>
                                      </p:cBhvr>
                                      <p:to>
                                        <p:strVal val="visible"/>
                                      </p:to>
                                    </p:set>
                                    <p:animEffect transition="in" filter="dissolve">
                                      <p:cBhvr>
                                        <p:cTn id="7" dur="500"/>
                                        <p:tgtEl>
                                          <p:spTgt spid="188418"/>
                                        </p:tgtEl>
                                      </p:cBhvr>
                                    </p:animEffect>
                                  </p:childTnLst>
                                </p:cTn>
                              </p:par>
                            </p:childTnLst>
                          </p:cTn>
                        </p:par>
                        <p:par>
                          <p:cTn id="8" fill="hold" nodeType="afterGroup">
                            <p:stCondLst>
                              <p:cond delay="500"/>
                            </p:stCondLst>
                            <p:childTnLst>
                              <p:par>
                                <p:cTn id="9" presetID="23" presetClass="entr" presetSubtype="272" fill="hold" grpId="0" nodeType="afterEffect">
                                  <p:stCondLst>
                                    <p:cond delay="1000"/>
                                  </p:stCondLst>
                                  <p:childTnLst>
                                    <p:set>
                                      <p:cBhvr>
                                        <p:cTn id="10" dur="1" fill="hold">
                                          <p:stCondLst>
                                            <p:cond delay="0"/>
                                          </p:stCondLst>
                                        </p:cTn>
                                        <p:tgtEl>
                                          <p:spTgt spid="188429"/>
                                        </p:tgtEl>
                                        <p:attrNameLst>
                                          <p:attrName>style.visibility</p:attrName>
                                        </p:attrNameLst>
                                      </p:cBhvr>
                                      <p:to>
                                        <p:strVal val="visible"/>
                                      </p:to>
                                    </p:set>
                                    <p:anim calcmode="lin" valueType="num">
                                      <p:cBhvr>
                                        <p:cTn id="11" dur="500" fill="hold"/>
                                        <p:tgtEl>
                                          <p:spTgt spid="188429"/>
                                        </p:tgtEl>
                                        <p:attrNameLst>
                                          <p:attrName>ppt_w</p:attrName>
                                        </p:attrNameLst>
                                      </p:cBhvr>
                                      <p:tavLst>
                                        <p:tav tm="0">
                                          <p:val>
                                            <p:strVal val="2/3*#ppt_w"/>
                                          </p:val>
                                        </p:tav>
                                        <p:tav tm="100000">
                                          <p:val>
                                            <p:strVal val="#ppt_w"/>
                                          </p:val>
                                        </p:tav>
                                      </p:tavLst>
                                    </p:anim>
                                    <p:anim calcmode="lin" valueType="num">
                                      <p:cBhvr>
                                        <p:cTn id="12" dur="500" fill="hold"/>
                                        <p:tgtEl>
                                          <p:spTgt spid="188429"/>
                                        </p:tgtEl>
                                        <p:attrNameLst>
                                          <p:attrName>ppt_h</p:attrName>
                                        </p:attrNameLst>
                                      </p:cBhvr>
                                      <p:tavLst>
                                        <p:tav tm="0">
                                          <p:val>
                                            <p:strVal val="2/3*#ppt_h"/>
                                          </p:val>
                                        </p:tav>
                                        <p:tav tm="100000">
                                          <p:val>
                                            <p:strVal val="#ppt_h"/>
                                          </p:val>
                                        </p:tav>
                                      </p:tavLst>
                                    </p:anim>
                                  </p:childTnLst>
                                </p:cTn>
                              </p:par>
                            </p:childTnLst>
                          </p:cTn>
                        </p:par>
                        <p:par>
                          <p:cTn id="13" fill="hold" nodeType="afterGroup">
                            <p:stCondLst>
                              <p:cond delay="2000"/>
                            </p:stCondLst>
                            <p:childTnLst>
                              <p:par>
                                <p:cTn id="14" presetID="3" presetClass="entr" presetSubtype="10" fill="hold" grpId="0" nodeType="afterEffect">
                                  <p:stCondLst>
                                    <p:cond delay="2000"/>
                                  </p:stCondLst>
                                  <p:childTnLst>
                                    <p:set>
                                      <p:cBhvr>
                                        <p:cTn id="15" dur="1" fill="hold">
                                          <p:stCondLst>
                                            <p:cond delay="0"/>
                                          </p:stCondLst>
                                        </p:cTn>
                                        <p:tgtEl>
                                          <p:spTgt spid="188428"/>
                                        </p:tgtEl>
                                        <p:attrNameLst>
                                          <p:attrName>style.visibility</p:attrName>
                                        </p:attrNameLst>
                                      </p:cBhvr>
                                      <p:to>
                                        <p:strVal val="visible"/>
                                      </p:to>
                                    </p:set>
                                    <p:animEffect transition="in" filter="blinds(horizontal)">
                                      <p:cBhvr>
                                        <p:cTn id="16" dur="500"/>
                                        <p:tgtEl>
                                          <p:spTgt spid="188428"/>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80">
                                          <p:stCondLst>
                                            <p:cond delay="0"/>
                                          </p:stCondLst>
                                        </p:cTn>
                                        <p:tgtEl>
                                          <p:spTgt spid="8"/>
                                        </p:tgtEl>
                                      </p:cBhvr>
                                    </p:animEffect>
                                    <p:anim calcmode="lin" valueType="num">
                                      <p:cBhvr>
                                        <p:cTn id="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7" dur="26">
                                          <p:stCondLst>
                                            <p:cond delay="650"/>
                                          </p:stCondLst>
                                        </p:cTn>
                                        <p:tgtEl>
                                          <p:spTgt spid="8"/>
                                        </p:tgtEl>
                                      </p:cBhvr>
                                      <p:to x="100000" y="60000"/>
                                    </p:animScale>
                                    <p:animScale>
                                      <p:cBhvr>
                                        <p:cTn id="28" dur="166" decel="50000">
                                          <p:stCondLst>
                                            <p:cond delay="676"/>
                                          </p:stCondLst>
                                        </p:cTn>
                                        <p:tgtEl>
                                          <p:spTgt spid="8"/>
                                        </p:tgtEl>
                                      </p:cBhvr>
                                      <p:to x="100000" y="100000"/>
                                    </p:animScale>
                                    <p:animScale>
                                      <p:cBhvr>
                                        <p:cTn id="29" dur="26">
                                          <p:stCondLst>
                                            <p:cond delay="1312"/>
                                          </p:stCondLst>
                                        </p:cTn>
                                        <p:tgtEl>
                                          <p:spTgt spid="8"/>
                                        </p:tgtEl>
                                      </p:cBhvr>
                                      <p:to x="100000" y="80000"/>
                                    </p:animScale>
                                    <p:animScale>
                                      <p:cBhvr>
                                        <p:cTn id="30" dur="166" decel="50000">
                                          <p:stCondLst>
                                            <p:cond delay="1338"/>
                                          </p:stCondLst>
                                        </p:cTn>
                                        <p:tgtEl>
                                          <p:spTgt spid="8"/>
                                        </p:tgtEl>
                                      </p:cBhvr>
                                      <p:to x="100000" y="100000"/>
                                    </p:animScale>
                                    <p:animScale>
                                      <p:cBhvr>
                                        <p:cTn id="31" dur="26">
                                          <p:stCondLst>
                                            <p:cond delay="1642"/>
                                          </p:stCondLst>
                                        </p:cTn>
                                        <p:tgtEl>
                                          <p:spTgt spid="8"/>
                                        </p:tgtEl>
                                      </p:cBhvr>
                                      <p:to x="100000" y="90000"/>
                                    </p:animScale>
                                    <p:animScale>
                                      <p:cBhvr>
                                        <p:cTn id="32" dur="166" decel="50000">
                                          <p:stCondLst>
                                            <p:cond delay="1668"/>
                                          </p:stCondLst>
                                        </p:cTn>
                                        <p:tgtEl>
                                          <p:spTgt spid="8"/>
                                        </p:tgtEl>
                                      </p:cBhvr>
                                      <p:to x="100000" y="100000"/>
                                    </p:animScale>
                                    <p:animScale>
                                      <p:cBhvr>
                                        <p:cTn id="33" dur="26">
                                          <p:stCondLst>
                                            <p:cond delay="1808"/>
                                          </p:stCondLst>
                                        </p:cTn>
                                        <p:tgtEl>
                                          <p:spTgt spid="8"/>
                                        </p:tgtEl>
                                      </p:cBhvr>
                                      <p:to x="100000" y="95000"/>
                                    </p:animScale>
                                    <p:animScale>
                                      <p:cBhvr>
                                        <p:cTn id="34"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animBg="1"/>
      <p:bldP spid="188428" grpId="0" autoUpdateAnimBg="0"/>
      <p:bldP spid="188429" grpId="0" autoUpdateAnimBg="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Multiple Linear Regression</a:t>
            </a:r>
            <a:endParaRPr lang="en-US" dirty="0"/>
          </a:p>
        </p:txBody>
      </p:sp>
      <p:pic>
        <p:nvPicPr>
          <p:cNvPr id="44035" name="Picture 1"/>
          <p:cNvPicPr>
            <a:picLocks noChangeAspect="1" noChangeArrowheads="1"/>
          </p:cNvPicPr>
          <p:nvPr/>
        </p:nvPicPr>
        <p:blipFill>
          <a:blip r:embed="rId3" cstate="print"/>
          <a:srcRect/>
          <a:stretch>
            <a:fillRect/>
          </a:stretch>
        </p:blipFill>
        <p:spPr bwMode="auto">
          <a:xfrm>
            <a:off x="1992314" y="1341439"/>
            <a:ext cx="5399087" cy="2479675"/>
          </a:xfrm>
          <a:prstGeom prst="rect">
            <a:avLst/>
          </a:prstGeom>
          <a:noFill/>
          <a:ln w="9525">
            <a:noFill/>
            <a:miter lim="800000"/>
            <a:headEnd/>
            <a:tailEnd/>
          </a:ln>
        </p:spPr>
      </p:pic>
      <p:pic>
        <p:nvPicPr>
          <p:cNvPr id="44036" name="Picture 4"/>
          <p:cNvPicPr>
            <a:picLocks noChangeAspect="1" noChangeArrowheads="1"/>
          </p:cNvPicPr>
          <p:nvPr/>
        </p:nvPicPr>
        <p:blipFill>
          <a:blip r:embed="rId4" cstate="print"/>
          <a:srcRect/>
          <a:stretch>
            <a:fillRect/>
          </a:stretch>
        </p:blipFill>
        <p:spPr bwMode="auto">
          <a:xfrm>
            <a:off x="2208213" y="3716339"/>
            <a:ext cx="1619250" cy="447675"/>
          </a:xfrm>
          <a:prstGeom prst="rect">
            <a:avLst/>
          </a:prstGeom>
          <a:noFill/>
          <a:ln w="9525">
            <a:noFill/>
            <a:miter lim="800000"/>
            <a:headEnd/>
            <a:tailEnd/>
          </a:ln>
        </p:spPr>
      </p:pic>
      <p:pic>
        <p:nvPicPr>
          <p:cNvPr id="44037" name="Picture 6"/>
          <p:cNvPicPr>
            <a:picLocks noChangeAspect="1" noChangeArrowheads="1"/>
          </p:cNvPicPr>
          <p:nvPr/>
        </p:nvPicPr>
        <p:blipFill>
          <a:blip r:embed="rId5" cstate="print"/>
          <a:srcRect/>
          <a:stretch>
            <a:fillRect/>
          </a:stretch>
        </p:blipFill>
        <p:spPr bwMode="auto">
          <a:xfrm>
            <a:off x="1919288" y="4149726"/>
            <a:ext cx="7777162" cy="1497013"/>
          </a:xfrm>
          <a:prstGeom prst="rect">
            <a:avLst/>
          </a:prstGeom>
          <a:noFill/>
          <a:ln w="9525">
            <a:noFill/>
            <a:miter lim="800000"/>
            <a:headEnd/>
            <a:tailEnd/>
          </a:ln>
        </p:spPr>
      </p:pic>
      <p:sp>
        <p:nvSpPr>
          <p:cNvPr id="44038" name="TextBox 6"/>
          <p:cNvSpPr txBox="1">
            <a:spLocks noChangeArrowheads="1"/>
          </p:cNvSpPr>
          <p:nvPr/>
        </p:nvSpPr>
        <p:spPr bwMode="auto">
          <a:xfrm>
            <a:off x="1992314" y="5732464"/>
            <a:ext cx="7056437" cy="923925"/>
          </a:xfrm>
          <a:prstGeom prst="rect">
            <a:avLst/>
          </a:prstGeom>
          <a:noFill/>
          <a:ln w="9525">
            <a:noFill/>
            <a:miter lim="800000"/>
            <a:headEnd/>
            <a:tailEnd/>
          </a:ln>
        </p:spPr>
        <p:txBody>
          <a:bodyPr>
            <a:spAutoFit/>
          </a:bodyPr>
          <a:lstStyle/>
          <a:p>
            <a:r>
              <a:rPr lang="en-US"/>
              <a:t>Solving this regression can be done using an extension of the least squares equations, but the equations are complicated and the regression is done using software packages such as SAS.</a:t>
            </a:r>
          </a:p>
        </p:txBody>
      </p:sp>
    </p:spTree>
    <p:extLst>
      <p:ext uri="{BB962C8B-B14F-4D97-AF65-F5344CB8AC3E}">
        <p14:creationId xmlns:p14="http://schemas.microsoft.com/office/powerpoint/2010/main" val="21166703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Non-Linear Regression</a:t>
            </a:r>
            <a:endParaRPr lang="en-US" dirty="0"/>
          </a:p>
        </p:txBody>
      </p:sp>
      <p:sp>
        <p:nvSpPr>
          <p:cNvPr id="3" name="Content Placeholder 2"/>
          <p:cNvSpPr>
            <a:spLocks noGrp="1"/>
          </p:cNvSpPr>
          <p:nvPr>
            <p:ph sz="quarter" idx="1"/>
          </p:nvPr>
        </p:nvSpPr>
        <p:spPr>
          <a:xfrm>
            <a:off x="1981200" y="1600201"/>
            <a:ext cx="7467600" cy="4873625"/>
          </a:xfrm>
        </p:spPr>
        <p:txBody>
          <a:bodyPr>
            <a:normAutofit/>
          </a:bodyPr>
          <a:lstStyle/>
          <a:p>
            <a:pPr algn="l" rtl="0"/>
            <a:r>
              <a:rPr lang="en-US" sz="2200" dirty="0">
                <a:cs typeface="Times New Roman" pitchFamily="18" charset="0"/>
              </a:rPr>
              <a:t>What if we believe there is a non-linear relationship between the variables.</a:t>
            </a:r>
            <a:br>
              <a:rPr lang="en-US" sz="2200" dirty="0">
                <a:cs typeface="Times New Roman" pitchFamily="18" charset="0"/>
              </a:rPr>
            </a:br>
            <a:r>
              <a:rPr lang="en-US" sz="2200" dirty="0">
                <a:cs typeface="Times New Roman" pitchFamily="18" charset="0"/>
              </a:rPr>
              <a:t/>
            </a:r>
            <a:br>
              <a:rPr lang="en-US" sz="2200" dirty="0">
                <a:cs typeface="Times New Roman" pitchFamily="18" charset="0"/>
              </a:rPr>
            </a:br>
            <a:r>
              <a:rPr lang="en-US" sz="2200" dirty="0">
                <a:cs typeface="Times New Roman" pitchFamily="18" charset="0"/>
              </a:rPr>
              <a:t>The model:</a:t>
            </a:r>
            <a:br>
              <a:rPr lang="en-US" sz="2200" dirty="0">
                <a:cs typeface="Times New Roman" pitchFamily="18" charset="0"/>
              </a:rPr>
            </a:br>
            <a:endParaRPr lang="en-US" sz="2200" dirty="0">
              <a:cs typeface="Times New Roman" pitchFamily="18" charset="0"/>
            </a:endParaRPr>
          </a:p>
          <a:p>
            <a:pPr algn="l" rtl="0"/>
            <a:r>
              <a:rPr lang="en-US" sz="2200" dirty="0">
                <a:cs typeface="Times New Roman" pitchFamily="18" charset="0"/>
              </a:rPr>
              <a:t>We can convert the equation to a linear form:</a:t>
            </a:r>
            <a:br>
              <a:rPr lang="en-US" sz="2200" dirty="0">
                <a:cs typeface="Times New Roman" pitchFamily="18" charset="0"/>
              </a:rPr>
            </a:br>
            <a:r>
              <a:rPr lang="en-US" sz="2200" dirty="0">
                <a:cs typeface="Times New Roman" pitchFamily="18" charset="0"/>
              </a:rPr>
              <a:t/>
            </a:r>
            <a:br>
              <a:rPr lang="en-US" sz="2200" dirty="0">
                <a:cs typeface="Times New Roman" pitchFamily="18" charset="0"/>
              </a:rPr>
            </a:br>
            <a:r>
              <a:rPr lang="en-US" sz="2200" dirty="0">
                <a:cs typeface="Times New Roman" pitchFamily="18" charset="0"/>
              </a:rPr>
              <a:t/>
            </a:r>
            <a:br>
              <a:rPr lang="en-US" sz="2200" dirty="0">
                <a:cs typeface="Times New Roman" pitchFamily="18" charset="0"/>
              </a:rPr>
            </a:br>
            <a:endParaRPr lang="en-US" sz="2200" dirty="0">
              <a:cs typeface="Times New Roman" pitchFamily="18" charset="0"/>
            </a:endParaRPr>
          </a:p>
          <a:p>
            <a:pPr algn="l" rtl="0"/>
            <a:r>
              <a:rPr lang="en-US" sz="2200" dirty="0">
                <a:cs typeface="Times New Roman" pitchFamily="18" charset="0"/>
              </a:rPr>
              <a:t>Other functions (powers, exponents etc.) can be used as well</a:t>
            </a:r>
            <a:br>
              <a:rPr lang="en-US" sz="2200" dirty="0">
                <a:cs typeface="Times New Roman" pitchFamily="18" charset="0"/>
              </a:rPr>
            </a:br>
            <a:endParaRPr lang="en-US" sz="2200" dirty="0">
              <a:cs typeface="Times New Roman" pitchFamily="18" charset="0"/>
            </a:endParaRPr>
          </a:p>
          <a:p>
            <a:pPr algn="l" rtl="0"/>
            <a:r>
              <a:rPr lang="en-US" sz="2200" dirty="0">
                <a:cs typeface="Times New Roman" pitchFamily="18" charset="0"/>
              </a:rPr>
              <a:t>Can also be solved using gradient descent algorithm</a:t>
            </a:r>
          </a:p>
        </p:txBody>
      </p:sp>
      <p:sp>
        <p:nvSpPr>
          <p:cNvPr id="45060" name="Rectangle 2"/>
          <p:cNvSpPr>
            <a:spLocks noChangeArrowheads="1"/>
          </p:cNvSpPr>
          <p:nvPr/>
        </p:nvSpPr>
        <p:spPr bwMode="auto">
          <a:xfrm>
            <a:off x="10483270" y="43934"/>
            <a:ext cx="184731" cy="369332"/>
          </a:xfrm>
          <a:prstGeom prst="rect">
            <a:avLst/>
          </a:prstGeom>
          <a:noFill/>
          <a:ln w="9525">
            <a:noFill/>
            <a:miter lim="800000"/>
            <a:headEnd/>
            <a:tailEnd/>
          </a:ln>
        </p:spPr>
        <p:txBody>
          <a:bodyPr wrap="none" anchor="ctr">
            <a:spAutoFit/>
          </a:bodyPr>
          <a:lstStyle/>
          <a:p>
            <a:endParaRPr lang="en-US"/>
          </a:p>
        </p:txBody>
      </p:sp>
      <p:pic>
        <p:nvPicPr>
          <p:cNvPr id="45061"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79875" y="2708275"/>
            <a:ext cx="4464050" cy="477838"/>
          </a:xfrm>
          <a:prstGeom prst="rect">
            <a:avLst/>
          </a:prstGeom>
          <a:solidFill>
            <a:schemeClr val="tx1"/>
          </a:solidFill>
          <a:ln w="9525">
            <a:noFill/>
            <a:miter lim="800000"/>
            <a:headEnd/>
            <a:tailEnd/>
          </a:ln>
        </p:spPr>
      </p:pic>
      <p:sp>
        <p:nvSpPr>
          <p:cNvPr id="45062" name="Rectangle 3"/>
          <p:cNvSpPr>
            <a:spLocks noChangeArrowheads="1"/>
          </p:cNvSpPr>
          <p:nvPr/>
        </p:nvSpPr>
        <p:spPr bwMode="auto">
          <a:xfrm>
            <a:off x="10483270" y="786884"/>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45063" name="Rectangle 5"/>
          <p:cNvSpPr>
            <a:spLocks noChangeArrowheads="1"/>
          </p:cNvSpPr>
          <p:nvPr/>
        </p:nvSpPr>
        <p:spPr bwMode="auto">
          <a:xfrm>
            <a:off x="10483270" y="43934"/>
            <a:ext cx="184731" cy="369332"/>
          </a:xfrm>
          <a:prstGeom prst="rect">
            <a:avLst/>
          </a:prstGeom>
          <a:noFill/>
          <a:ln w="9525">
            <a:noFill/>
            <a:miter lim="800000"/>
            <a:headEnd/>
            <a:tailEnd/>
          </a:ln>
        </p:spPr>
        <p:txBody>
          <a:bodyPr wrap="none" anchor="ctr">
            <a:spAutoFit/>
          </a:bodyPr>
          <a:lstStyle/>
          <a:p>
            <a:endParaRPr lang="en-US"/>
          </a:p>
        </p:txBody>
      </p:sp>
      <p:sp>
        <p:nvSpPr>
          <p:cNvPr id="45064" name="Rectangle 6"/>
          <p:cNvSpPr>
            <a:spLocks noChangeArrowheads="1"/>
          </p:cNvSpPr>
          <p:nvPr/>
        </p:nvSpPr>
        <p:spPr bwMode="auto">
          <a:xfrm>
            <a:off x="10483270" y="786884"/>
            <a:ext cx="184731" cy="369332"/>
          </a:xfrm>
          <a:prstGeom prst="rect">
            <a:avLst/>
          </a:prstGeom>
          <a:noFill/>
          <a:ln w="9525">
            <a:noFill/>
            <a:miter lim="800000"/>
            <a:headEnd/>
            <a:tailEnd/>
          </a:ln>
        </p:spPr>
        <p:txBody>
          <a:bodyPr wrap="none" anchor="ctr">
            <a:spAutoFit/>
          </a:bodyPr>
          <a:lstStyle/>
          <a:p>
            <a:pPr eaLnBrk="0" hangingPunct="0"/>
            <a:endParaRPr lang="en-US"/>
          </a:p>
        </p:txBody>
      </p:sp>
      <p:sp>
        <p:nvSpPr>
          <p:cNvPr id="45065" name="Rectangle 8"/>
          <p:cNvSpPr>
            <a:spLocks noChangeArrowheads="1"/>
          </p:cNvSpPr>
          <p:nvPr/>
        </p:nvSpPr>
        <p:spPr bwMode="auto">
          <a:xfrm>
            <a:off x="10483270" y="-184666"/>
            <a:ext cx="184731" cy="369332"/>
          </a:xfrm>
          <a:prstGeom prst="rect">
            <a:avLst/>
          </a:prstGeom>
          <a:noFill/>
          <a:ln w="9525">
            <a:noFill/>
            <a:miter lim="800000"/>
            <a:headEnd/>
            <a:tailEnd/>
          </a:ln>
        </p:spPr>
        <p:txBody>
          <a:bodyPr wrap="none" anchor="ctr">
            <a:spAutoFit/>
          </a:bodyPr>
          <a:lstStyle/>
          <a:p>
            <a:endParaRPr lang="en-US"/>
          </a:p>
        </p:txBody>
      </p:sp>
      <p:grpSp>
        <p:nvGrpSpPr>
          <p:cNvPr id="4" name="Group 11"/>
          <p:cNvGrpSpPr>
            <a:grpSpLocks/>
          </p:cNvGrpSpPr>
          <p:nvPr/>
        </p:nvGrpSpPr>
        <p:grpSpPr bwMode="auto">
          <a:xfrm>
            <a:off x="2640013" y="3789363"/>
            <a:ext cx="3613150" cy="792162"/>
            <a:chOff x="1043608" y="4077072"/>
            <a:chExt cx="3612815" cy="792088"/>
          </a:xfrm>
          <a:solidFill>
            <a:schemeClr val="tx1"/>
          </a:solidFill>
        </p:grpSpPr>
        <p:pic>
          <p:nvPicPr>
            <p:cNvPr id="45067"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15616" y="4077072"/>
              <a:ext cx="3276364" cy="360040"/>
            </a:xfrm>
            <a:prstGeom prst="rect">
              <a:avLst/>
            </a:prstGeom>
            <a:grpFill/>
            <a:ln w="9525">
              <a:noFill/>
              <a:miter lim="800000"/>
              <a:headEnd/>
              <a:tailEnd/>
            </a:ln>
          </p:spPr>
        </p:pic>
        <p:pic>
          <p:nvPicPr>
            <p:cNvPr id="45068"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43608" y="4509120"/>
              <a:ext cx="3612815" cy="360040"/>
            </a:xfrm>
            <a:prstGeom prst="rect">
              <a:avLst/>
            </a:prstGeom>
            <a:grpFill/>
            <a:ln w="9525">
              <a:noFill/>
              <a:miter lim="800000"/>
              <a:headEnd/>
              <a:tailEnd/>
            </a:ln>
          </p:spPr>
        </p:pic>
      </p:grpSp>
    </p:spTree>
    <p:extLst>
      <p:ext uri="{BB962C8B-B14F-4D97-AF65-F5344CB8AC3E}">
        <p14:creationId xmlns:p14="http://schemas.microsoft.com/office/powerpoint/2010/main" val="307619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26"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1"/>
          </p:nvPr>
        </p:nvSpPr>
        <p:spPr/>
        <p:txBody>
          <a:bodyPr>
            <a:normAutofit fontScale="92500" lnSpcReduction="10000"/>
          </a:bodyPr>
          <a:lstStyle/>
          <a:p>
            <a:r>
              <a:rPr lang="he-IL" sz="2400" dirty="0">
                <a:solidFill>
                  <a:schemeClr val="accent1"/>
                </a:solidFill>
              </a:rPr>
              <a:t>אינטואיציה: </a:t>
            </a:r>
            <a:r>
              <a:rPr lang="he-IL" sz="2400" dirty="0"/>
              <a:t>הקו הישר המתאים הוא זה שמרחקו מכל הנקודות מינימלי. </a:t>
            </a:r>
          </a:p>
          <a:p>
            <a:r>
              <a:rPr lang="he-IL" sz="2400" dirty="0">
                <a:solidFill>
                  <a:schemeClr val="accent1"/>
                </a:solidFill>
              </a:rPr>
              <a:t>האומדן: </a:t>
            </a:r>
            <a:r>
              <a:rPr lang="he-IL" sz="2400" dirty="0"/>
              <a:t>סכום ריבועי השגיאה ("המרחק") הוא מינימלי.</a:t>
            </a:r>
          </a:p>
          <a:p>
            <a:pPr algn="l" rtl="0"/>
            <a:r>
              <a:rPr lang="en-US" sz="2400" dirty="0">
                <a:solidFill>
                  <a:schemeClr val="accent1"/>
                </a:solidFill>
                <a:sym typeface="Symbol"/>
              </a:rPr>
              <a:t>              min  (</a:t>
            </a:r>
            <a:r>
              <a:rPr lang="en-US" sz="2400" dirty="0" err="1">
                <a:solidFill>
                  <a:schemeClr val="accent1"/>
                </a:solidFill>
                <a:sym typeface="Symbol"/>
              </a:rPr>
              <a:t>y</a:t>
            </a:r>
            <a:r>
              <a:rPr lang="en-US" sz="2400" baseline="-25000" dirty="0" err="1">
                <a:solidFill>
                  <a:schemeClr val="accent1"/>
                </a:solidFill>
                <a:sym typeface="Symbol"/>
              </a:rPr>
              <a:t>i</a:t>
            </a:r>
            <a:r>
              <a:rPr lang="en-US" sz="2400" dirty="0">
                <a:solidFill>
                  <a:schemeClr val="accent1"/>
                </a:solidFill>
                <a:sym typeface="Symbol"/>
              </a:rPr>
              <a:t> – </a:t>
            </a:r>
            <a:r>
              <a:rPr lang="cy-GB" sz="2400" dirty="0">
                <a:solidFill>
                  <a:schemeClr val="accent1"/>
                </a:solidFill>
                <a:sym typeface="Symbol"/>
              </a:rPr>
              <a:t>ŷ</a:t>
            </a:r>
            <a:r>
              <a:rPr lang="en-US" sz="2400" baseline="-25000" dirty="0" err="1">
                <a:solidFill>
                  <a:schemeClr val="accent1"/>
                </a:solidFill>
                <a:sym typeface="Symbol"/>
              </a:rPr>
              <a:t>i</a:t>
            </a:r>
            <a:r>
              <a:rPr lang="en-US" sz="2400" dirty="0">
                <a:solidFill>
                  <a:schemeClr val="accent1"/>
                </a:solidFill>
                <a:sym typeface="Symbol"/>
              </a:rPr>
              <a:t>)</a:t>
            </a:r>
            <a:r>
              <a:rPr lang="en-US" sz="2400" baseline="30000" dirty="0">
                <a:solidFill>
                  <a:schemeClr val="accent1"/>
                </a:solidFill>
                <a:sym typeface="Symbol"/>
              </a:rPr>
              <a:t>2</a:t>
            </a:r>
            <a:r>
              <a:rPr lang="en-US" sz="2400" dirty="0">
                <a:solidFill>
                  <a:schemeClr val="accent1"/>
                </a:solidFill>
                <a:sym typeface="Symbol"/>
              </a:rPr>
              <a:t>   ;         </a:t>
            </a:r>
            <a:r>
              <a:rPr lang="cy-GB" sz="2400" dirty="0">
                <a:solidFill>
                  <a:schemeClr val="accent1"/>
                </a:solidFill>
                <a:sym typeface="Symbol"/>
              </a:rPr>
              <a:t>ŷ</a:t>
            </a:r>
            <a:r>
              <a:rPr lang="en-US" sz="2400" baseline="-25000" dirty="0" err="1">
                <a:solidFill>
                  <a:schemeClr val="accent1"/>
                </a:solidFill>
                <a:sym typeface="Symbol"/>
              </a:rPr>
              <a:t>i</a:t>
            </a:r>
            <a:r>
              <a:rPr lang="en-US" sz="2400" baseline="-25000" dirty="0">
                <a:solidFill>
                  <a:schemeClr val="accent1"/>
                </a:solidFill>
                <a:sym typeface="Symbol"/>
              </a:rPr>
              <a:t> </a:t>
            </a:r>
            <a:r>
              <a:rPr lang="en-US" sz="2400" dirty="0">
                <a:solidFill>
                  <a:schemeClr val="accent1"/>
                </a:solidFill>
                <a:sym typeface="Symbol"/>
              </a:rPr>
              <a:t>= </a:t>
            </a:r>
            <a:r>
              <a:rPr lang="en-US" sz="2400" dirty="0" err="1">
                <a:solidFill>
                  <a:schemeClr val="accent1"/>
                </a:solidFill>
                <a:sym typeface="Symbol"/>
              </a:rPr>
              <a:t>ax</a:t>
            </a:r>
            <a:r>
              <a:rPr lang="en-US" sz="2400" baseline="-25000" dirty="0" err="1">
                <a:solidFill>
                  <a:schemeClr val="accent1"/>
                </a:solidFill>
                <a:sym typeface="Symbol"/>
              </a:rPr>
              <a:t>i</a:t>
            </a:r>
            <a:r>
              <a:rPr lang="en-US" sz="2400" dirty="0">
                <a:solidFill>
                  <a:schemeClr val="accent1"/>
                </a:solidFill>
                <a:sym typeface="Symbol"/>
              </a:rPr>
              <a:t> + b</a:t>
            </a:r>
            <a:endParaRPr lang="he-IL" sz="2400" dirty="0">
              <a:solidFill>
                <a:schemeClr val="accent1"/>
              </a:solidFill>
            </a:endParaRPr>
          </a:p>
          <a:p>
            <a:pPr marL="45720" indent="0">
              <a:buNone/>
            </a:pPr>
            <a:endParaRPr lang="en-US" dirty="0" smtClean="0"/>
          </a:p>
          <a:p>
            <a:pPr marL="45720" indent="0">
              <a:buNone/>
            </a:pPr>
            <a:r>
              <a:rPr lang="he-IL" dirty="0" smtClean="0"/>
              <a:t>בעזרת אקסל התקבלה</a:t>
            </a:r>
          </a:p>
          <a:p>
            <a:pPr marL="45720" indent="0">
              <a:buNone/>
            </a:pPr>
            <a:r>
              <a:rPr lang="he-IL" dirty="0" smtClean="0"/>
              <a:t>משוואת הישר הבאה:</a:t>
            </a:r>
          </a:p>
          <a:p>
            <a:pPr marL="45720" indent="0">
              <a:buNone/>
            </a:pPr>
            <a:r>
              <a:rPr lang="en-US" dirty="0" smtClean="0">
                <a:solidFill>
                  <a:schemeClr val="accent1"/>
                </a:solidFill>
              </a:rPr>
              <a:t>y= 20,012x + 169,861</a:t>
            </a:r>
          </a:p>
          <a:p>
            <a:pPr marL="45720" indent="0">
              <a:buNone/>
            </a:pPr>
            <a:r>
              <a:rPr lang="he-IL" dirty="0" smtClean="0"/>
              <a:t>נחשב כדוגמה עבור 80 מ"ר:</a:t>
            </a:r>
          </a:p>
          <a:p>
            <a:pPr marL="45720" indent="0">
              <a:buNone/>
            </a:pPr>
            <a:endParaRPr lang="he-IL" dirty="0"/>
          </a:p>
          <a:p>
            <a:pPr marL="45720" indent="0">
              <a:buNone/>
            </a:pPr>
            <a:r>
              <a:rPr lang="he-IL" dirty="0" smtClean="0">
                <a:solidFill>
                  <a:schemeClr val="accent1"/>
                </a:solidFill>
              </a:rPr>
              <a:t>1,770,821 ₪ </a:t>
            </a:r>
            <a:endParaRPr lang="he-IL" dirty="0">
              <a:solidFill>
                <a:schemeClr val="accent1"/>
              </a:solidFill>
            </a:endParaRPr>
          </a:p>
        </p:txBody>
      </p:sp>
      <p:sp>
        <p:nvSpPr>
          <p:cNvPr id="3" name="כותרת 2"/>
          <p:cNvSpPr>
            <a:spLocks noGrp="1"/>
          </p:cNvSpPr>
          <p:nvPr>
            <p:ph type="title"/>
          </p:nvPr>
        </p:nvSpPr>
        <p:spPr/>
        <p:txBody>
          <a:bodyPr/>
          <a:lstStyle/>
          <a:p>
            <a:r>
              <a:rPr lang="he-IL" dirty="0" smtClean="0"/>
              <a:t>חיזוי באמצעות רגרסיה - המשך</a:t>
            </a:r>
            <a:endParaRPr lang="he-IL"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2" y="3573017"/>
            <a:ext cx="4896543" cy="3049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7630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1"/>
          </p:nvPr>
        </p:nvSpPr>
        <p:spPr/>
        <p:txBody>
          <a:bodyPr>
            <a:normAutofit fontScale="92500" lnSpcReduction="20000"/>
          </a:bodyPr>
          <a:lstStyle/>
          <a:p>
            <a:r>
              <a:rPr lang="he-IL" dirty="0" smtClean="0"/>
              <a:t>עתה נשתמש במאגר הבדיקה – אותן שורות שלא שמשו כנתוני אימון, ולא השפיעו על בניית המודל.</a:t>
            </a:r>
          </a:p>
          <a:p>
            <a:endParaRPr lang="he-IL" dirty="0"/>
          </a:p>
          <a:p>
            <a:r>
              <a:rPr lang="he-IL" dirty="0" smtClean="0"/>
              <a:t>מקבלים שגיאה אבסולוטית ממוצעת (</a:t>
            </a:r>
            <a:r>
              <a:rPr lang="en-US" dirty="0" smtClean="0"/>
              <a:t>MAE</a:t>
            </a:r>
            <a:r>
              <a:rPr lang="he-IL" dirty="0" smtClean="0"/>
              <a:t>) של 553,855 ₪</a:t>
            </a:r>
          </a:p>
          <a:p>
            <a:r>
              <a:rPr lang="he-IL" dirty="0" smtClean="0"/>
              <a:t>שורש ריבוע</a:t>
            </a:r>
          </a:p>
          <a:p>
            <a:pPr marL="45720" indent="0">
              <a:buNone/>
            </a:pPr>
            <a:r>
              <a:rPr lang="he-IL" dirty="0" smtClean="0"/>
              <a:t>   השגיאה -</a:t>
            </a:r>
          </a:p>
          <a:p>
            <a:pPr marL="45720" indent="0">
              <a:buNone/>
            </a:pPr>
            <a:r>
              <a:rPr lang="he-IL" dirty="0"/>
              <a:t> </a:t>
            </a:r>
            <a:r>
              <a:rPr lang="he-IL" dirty="0" smtClean="0"/>
              <a:t>  720,762 ₪.</a:t>
            </a:r>
          </a:p>
          <a:p>
            <a:pPr marL="45720" indent="0">
              <a:buNone/>
            </a:pPr>
            <a:endParaRPr lang="he-IL" dirty="0"/>
          </a:p>
          <a:p>
            <a:pPr marL="45720" indent="0">
              <a:buNone/>
            </a:pPr>
            <a:r>
              <a:rPr lang="he-IL" dirty="0" smtClean="0"/>
              <a:t>שגיאה אבסולוטית</a:t>
            </a:r>
          </a:p>
          <a:p>
            <a:pPr marL="45720" indent="0">
              <a:buNone/>
            </a:pPr>
            <a:r>
              <a:rPr lang="he-IL" dirty="0" smtClean="0"/>
              <a:t>יחסית (</a:t>
            </a:r>
            <a:r>
              <a:rPr lang="en-US" dirty="0" smtClean="0"/>
              <a:t>RAE</a:t>
            </a:r>
            <a:r>
              <a:rPr lang="ar-SY" dirty="0" smtClean="0"/>
              <a:t>): </a:t>
            </a:r>
            <a:endParaRPr lang="ar-SY" dirty="0"/>
          </a:p>
          <a:p>
            <a:pPr marL="45720" indent="0">
              <a:buNone/>
            </a:pPr>
            <a:r>
              <a:rPr lang="ar-SY" dirty="0" smtClean="0"/>
              <a:t>1</a:t>
            </a:r>
            <a:r>
              <a:rPr lang="he-IL" dirty="0" smtClean="0"/>
              <a:t>.89.</a:t>
            </a:r>
          </a:p>
          <a:p>
            <a:endParaRPr lang="he-IL" dirty="0"/>
          </a:p>
          <a:p>
            <a:endParaRPr lang="he-IL" dirty="0"/>
          </a:p>
        </p:txBody>
      </p:sp>
      <p:sp>
        <p:nvSpPr>
          <p:cNvPr id="3" name="כותרת 2"/>
          <p:cNvSpPr>
            <a:spLocks noGrp="1"/>
          </p:cNvSpPr>
          <p:nvPr>
            <p:ph type="title"/>
          </p:nvPr>
        </p:nvSpPr>
        <p:spPr/>
        <p:txBody>
          <a:bodyPr/>
          <a:lstStyle/>
          <a:p>
            <a:r>
              <a:rPr lang="he-IL" dirty="0" smtClean="0"/>
              <a:t>חישוב טעות הניבוי</a:t>
            </a:r>
            <a:endParaRPr lang="he-IL"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855" y="3212976"/>
            <a:ext cx="625792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אליפסה 4"/>
          <p:cNvSpPr/>
          <p:nvPr/>
        </p:nvSpPr>
        <p:spPr>
          <a:xfrm>
            <a:off x="3431704" y="5877272"/>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p:cNvSpPr/>
          <p:nvPr/>
        </p:nvSpPr>
        <p:spPr>
          <a:xfrm>
            <a:off x="3431704" y="6126350"/>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אליפסה 7"/>
          <p:cNvSpPr/>
          <p:nvPr/>
        </p:nvSpPr>
        <p:spPr>
          <a:xfrm>
            <a:off x="3431704" y="6381328"/>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p:cNvSpPr/>
          <p:nvPr/>
        </p:nvSpPr>
        <p:spPr>
          <a:xfrm>
            <a:off x="6096000" y="5824764"/>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אליפסה 9"/>
          <p:cNvSpPr/>
          <p:nvPr/>
        </p:nvSpPr>
        <p:spPr>
          <a:xfrm>
            <a:off x="6096000" y="6073842"/>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p:cNvSpPr/>
          <p:nvPr/>
        </p:nvSpPr>
        <p:spPr>
          <a:xfrm>
            <a:off x="6096000" y="6328820"/>
            <a:ext cx="72008" cy="108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3136145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1"/>
          </p:nvPr>
        </p:nvSpPr>
        <p:spPr/>
        <p:txBody>
          <a:bodyPr>
            <a:normAutofit fontScale="92500" lnSpcReduction="20000"/>
          </a:bodyPr>
          <a:lstStyle/>
          <a:p>
            <a:r>
              <a:rPr lang="he-IL" dirty="0" smtClean="0"/>
              <a:t>בדוגמה – "</a:t>
            </a:r>
            <a:r>
              <a:rPr lang="en-US" dirty="0" smtClean="0"/>
              <a:t>holdout</a:t>
            </a:r>
            <a:r>
              <a:rPr lang="he-IL" dirty="0" smtClean="0"/>
              <a:t>": כ-2/3 מוקצים לאימון, והשאר נשמרים לבדיקה. </a:t>
            </a:r>
          </a:p>
          <a:p>
            <a:r>
              <a:rPr lang="he-IL" dirty="0" smtClean="0"/>
              <a:t>מתאים למאגרי נתונים גדולים.</a:t>
            </a:r>
          </a:p>
          <a:p>
            <a:endParaRPr lang="he-IL" dirty="0"/>
          </a:p>
          <a:p>
            <a:r>
              <a:rPr lang="he-IL" dirty="0" smtClean="0"/>
              <a:t>שיטה מתאימה יותר למאגרים בינוניים: </a:t>
            </a:r>
            <a:r>
              <a:rPr lang="en-US" dirty="0" smtClean="0"/>
              <a:t>k-fold cross validation</a:t>
            </a:r>
            <a:r>
              <a:rPr lang="he-IL" dirty="0" smtClean="0"/>
              <a:t>.</a:t>
            </a:r>
          </a:p>
          <a:p>
            <a:endParaRPr lang="he-IL" dirty="0"/>
          </a:p>
          <a:p>
            <a:r>
              <a:rPr lang="he-IL" dirty="0" smtClean="0"/>
              <a:t>מחלקים את הנתונים ל-</a:t>
            </a:r>
            <a:r>
              <a:rPr lang="en-US" dirty="0" smtClean="0"/>
              <a:t>k</a:t>
            </a:r>
            <a:r>
              <a:rPr lang="ar-SY" dirty="0" smtClean="0"/>
              <a:t> </a:t>
            </a:r>
            <a:r>
              <a:rPr lang="he-IL" dirty="0" smtClean="0"/>
              <a:t>קבוצות שוות באופן אקראי. </a:t>
            </a:r>
          </a:p>
          <a:p>
            <a:r>
              <a:rPr lang="he-IL" dirty="0" smtClean="0"/>
              <a:t>מבצעים את אלגוריתם הלמידה </a:t>
            </a:r>
            <a:r>
              <a:rPr lang="en-US" dirty="0" smtClean="0"/>
              <a:t>k</a:t>
            </a:r>
            <a:r>
              <a:rPr lang="ar-SY" dirty="0" smtClean="0"/>
              <a:t> </a:t>
            </a:r>
            <a:r>
              <a:rPr lang="he-IL" dirty="0" smtClean="0"/>
              <a:t>פעמים, כשבכל פעם משתמשים ב-</a:t>
            </a:r>
            <a:r>
              <a:rPr lang="en-US" dirty="0" smtClean="0"/>
              <a:t>k-1</a:t>
            </a:r>
            <a:r>
              <a:rPr lang="ar-SY" dirty="0" smtClean="0"/>
              <a:t> </a:t>
            </a:r>
            <a:r>
              <a:rPr lang="he-IL" dirty="0" smtClean="0"/>
              <a:t>קבוצות לאימון ומשאירים את האחרונה (בכל פעם אחרת) – לבדיקה.</a:t>
            </a:r>
          </a:p>
          <a:p>
            <a:endParaRPr lang="he-IL" dirty="0"/>
          </a:p>
          <a:p>
            <a:pPr lvl="1"/>
            <a:r>
              <a:rPr lang="he-IL" dirty="0" smtClean="0"/>
              <a:t>הדיוק הכולל – בסיווג הוא מספר הסיווגים הנכון הכולל מכל </a:t>
            </a:r>
            <a:r>
              <a:rPr lang="he-IL" dirty="0" err="1" smtClean="0"/>
              <a:t>האיטרציות</a:t>
            </a:r>
            <a:r>
              <a:rPr lang="he-IL" dirty="0" smtClean="0"/>
              <a:t>, מחולק במספר הרשומות המקורי.</a:t>
            </a:r>
            <a:endParaRPr lang="he-IL" dirty="0"/>
          </a:p>
        </p:txBody>
      </p:sp>
      <p:sp>
        <p:nvSpPr>
          <p:cNvPr id="3" name="כותרת 2"/>
          <p:cNvSpPr>
            <a:spLocks noGrp="1"/>
          </p:cNvSpPr>
          <p:nvPr>
            <p:ph type="title"/>
          </p:nvPr>
        </p:nvSpPr>
        <p:spPr/>
        <p:txBody>
          <a:bodyPr/>
          <a:lstStyle/>
          <a:p>
            <a:r>
              <a:rPr lang="he-IL" dirty="0" smtClean="0"/>
              <a:t>בחירת מאגר הבדיקה</a:t>
            </a:r>
            <a:endParaRPr lang="he-IL" dirty="0"/>
          </a:p>
        </p:txBody>
      </p:sp>
    </p:spTree>
    <p:extLst>
      <p:ext uri="{BB962C8B-B14F-4D97-AF65-F5344CB8AC3E}">
        <p14:creationId xmlns:p14="http://schemas.microsoft.com/office/powerpoint/2010/main" val="15494829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p:txBody>
          <a:bodyPr/>
          <a:lstStyle/>
          <a:p>
            <a:r>
              <a:rPr lang="he-IL" dirty="0" smtClean="0"/>
              <a:t>סיווג – מדדים </a:t>
            </a:r>
            <a:endParaRPr lang="he-IL" dirty="0"/>
          </a:p>
        </p:txBody>
      </p:sp>
      <p:sp>
        <p:nvSpPr>
          <p:cNvPr id="5" name="מציין מיקום תוכן 4"/>
          <p:cNvSpPr>
            <a:spLocks noGrp="1"/>
          </p:cNvSpPr>
          <p:nvPr>
            <p:ph idx="1"/>
          </p:nvPr>
        </p:nvSpPr>
        <p:spPr/>
        <p:txBody>
          <a:bodyPr>
            <a:normAutofit fontScale="92500" lnSpcReduction="10000"/>
          </a:bodyPr>
          <a:lstStyle/>
          <a:p>
            <a:r>
              <a:rPr lang="he-IL" dirty="0" smtClean="0"/>
              <a:t>נניח שסיווגנו את רשומות מאגר האימון לכאלה שבהם מחיר הדירה גבוה מדי ביחס לנתוניה וכאלה שבהן המחיר סביר.</a:t>
            </a:r>
          </a:p>
          <a:p>
            <a:r>
              <a:rPr lang="he-IL" dirty="0" smtClean="0"/>
              <a:t>נרצה להפעיל מסווג אוטומטי שיקבע זאת עבור נתונים עתידיים.</a:t>
            </a:r>
          </a:p>
          <a:p>
            <a:endParaRPr lang="he-IL" dirty="0"/>
          </a:p>
          <a:p>
            <a:r>
              <a:rPr lang="he-IL" dirty="0" smtClean="0"/>
              <a:t>העמודה</a:t>
            </a:r>
          </a:p>
          <a:p>
            <a:pPr marL="45720" indent="0">
              <a:buNone/>
            </a:pPr>
            <a:r>
              <a:rPr lang="he-IL" dirty="0" smtClean="0"/>
              <a:t>השמאלית</a:t>
            </a:r>
          </a:p>
          <a:p>
            <a:pPr marL="45720" indent="0">
              <a:buNone/>
            </a:pPr>
            <a:r>
              <a:rPr lang="he-IL" dirty="0" smtClean="0"/>
              <a:t>ביותר –מסווג</a:t>
            </a:r>
          </a:p>
          <a:p>
            <a:pPr marL="45720" indent="0">
              <a:buNone/>
            </a:pPr>
            <a:r>
              <a:rPr lang="he-IL" dirty="0" smtClean="0"/>
              <a:t>אוטומטי.</a:t>
            </a:r>
          </a:p>
          <a:p>
            <a:pPr marL="45720" indent="0">
              <a:buNone/>
            </a:pPr>
            <a:r>
              <a:rPr lang="he-IL" dirty="0" smtClean="0"/>
              <a:t>זו שלפניה –</a:t>
            </a:r>
          </a:p>
          <a:p>
            <a:pPr marL="45720" indent="0">
              <a:buNone/>
            </a:pPr>
            <a:r>
              <a:rPr lang="he-IL" dirty="0" smtClean="0"/>
              <a:t>הסיווג הנתון.</a:t>
            </a:r>
            <a:endParaRPr lang="he-IL" dirty="0"/>
          </a:p>
          <a:p>
            <a:endParaRPr lang="he-IL" dirty="0"/>
          </a:p>
        </p:txBody>
      </p:sp>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2912371"/>
            <a:ext cx="6810375"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1477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מציין מיקום תוכן 3"/>
          <p:cNvGraphicFramePr>
            <a:graphicFrameLocks noGrp="1"/>
          </p:cNvGraphicFramePr>
          <p:nvPr>
            <p:ph idx="1"/>
            <p:extLst/>
          </p:nvPr>
        </p:nvGraphicFramePr>
        <p:xfrm>
          <a:off x="7176120" y="2574196"/>
          <a:ext cx="3024338" cy="1107440"/>
        </p:xfrm>
        <a:graphic>
          <a:graphicData uri="http://schemas.openxmlformats.org/drawingml/2006/table">
            <a:tbl>
              <a:tblPr rtl="1" firstRow="1" bandRow="1">
                <a:tableStyleId>{5C22544A-7EE6-4342-B048-85BDC9FD1C3A}</a:tableStyleId>
              </a:tblPr>
              <a:tblGrid>
                <a:gridCol w="793098">
                  <a:extLst>
                    <a:ext uri="{9D8B030D-6E8A-4147-A177-3AD203B41FA5}">
                      <a16:colId xmlns:a16="http://schemas.microsoft.com/office/drawing/2014/main" val="20000"/>
                    </a:ext>
                  </a:extLst>
                </a:gridCol>
                <a:gridCol w="1031731">
                  <a:extLst>
                    <a:ext uri="{9D8B030D-6E8A-4147-A177-3AD203B41FA5}">
                      <a16:colId xmlns:a16="http://schemas.microsoft.com/office/drawing/2014/main" val="20001"/>
                    </a:ext>
                  </a:extLst>
                </a:gridCol>
                <a:gridCol w="1199509">
                  <a:extLst>
                    <a:ext uri="{9D8B030D-6E8A-4147-A177-3AD203B41FA5}">
                      <a16:colId xmlns:a16="http://schemas.microsoft.com/office/drawing/2014/main" val="20002"/>
                    </a:ext>
                  </a:extLst>
                </a:gridCol>
              </a:tblGrid>
              <a:tr h="0">
                <a:tc>
                  <a:txBody>
                    <a:bodyPr/>
                    <a:lstStyle/>
                    <a:p>
                      <a:pPr rtl="1"/>
                      <a:r>
                        <a:rPr lang="he-IL" dirty="0" smtClean="0"/>
                        <a:t>סביר</a:t>
                      </a:r>
                      <a:endParaRPr lang="he-IL" dirty="0"/>
                    </a:p>
                  </a:txBody>
                  <a:tcPr/>
                </a:tc>
                <a:tc>
                  <a:txBody>
                    <a:bodyPr/>
                    <a:lstStyle/>
                    <a:p>
                      <a:pPr rtl="1"/>
                      <a:r>
                        <a:rPr lang="he-IL" dirty="0" smtClean="0"/>
                        <a:t>יקר מדי</a:t>
                      </a:r>
                      <a:endParaRPr lang="he-IL" dirty="0"/>
                    </a:p>
                  </a:txBody>
                  <a:tcPr/>
                </a:tc>
                <a:tc>
                  <a:txBody>
                    <a:bodyPr/>
                    <a:lstStyle/>
                    <a:p>
                      <a:pPr rtl="1"/>
                      <a:endParaRPr lang="he-IL" dirty="0"/>
                    </a:p>
                  </a:txBody>
                  <a:tcPr/>
                </a:tc>
                <a:extLst>
                  <a:ext uri="{0D108BD9-81ED-4DB2-BD59-A6C34878D82A}">
                    <a16:rowId xmlns:a16="http://schemas.microsoft.com/office/drawing/2014/main" val="10000"/>
                  </a:ext>
                </a:extLst>
              </a:tr>
              <a:tr h="370840">
                <a:tc>
                  <a:txBody>
                    <a:bodyPr/>
                    <a:lstStyle/>
                    <a:p>
                      <a:pPr rtl="1"/>
                      <a:r>
                        <a:rPr lang="he-IL" dirty="0" smtClean="0"/>
                        <a:t>2</a:t>
                      </a:r>
                      <a:endParaRPr lang="he-IL" dirty="0"/>
                    </a:p>
                  </a:txBody>
                  <a:tcPr/>
                </a:tc>
                <a:tc>
                  <a:txBody>
                    <a:bodyPr/>
                    <a:lstStyle/>
                    <a:p>
                      <a:pPr rtl="1"/>
                      <a:r>
                        <a:rPr lang="he-IL" dirty="0" smtClean="0"/>
                        <a:t>6</a:t>
                      </a:r>
                      <a:endParaRPr lang="he-IL" dirty="0"/>
                    </a:p>
                  </a:txBody>
                  <a:tcPr/>
                </a:tc>
                <a:tc>
                  <a:txBody>
                    <a:bodyPr/>
                    <a:lstStyle/>
                    <a:p>
                      <a:pPr rtl="1"/>
                      <a:r>
                        <a:rPr lang="he-IL" dirty="0" smtClean="0"/>
                        <a:t>יקר מדי </a:t>
                      </a:r>
                      <a:endParaRPr lang="he-IL" dirty="0"/>
                    </a:p>
                  </a:txBody>
                  <a:tcPr/>
                </a:tc>
                <a:extLst>
                  <a:ext uri="{0D108BD9-81ED-4DB2-BD59-A6C34878D82A}">
                    <a16:rowId xmlns:a16="http://schemas.microsoft.com/office/drawing/2014/main" val="10001"/>
                  </a:ext>
                </a:extLst>
              </a:tr>
              <a:tr h="370840">
                <a:tc>
                  <a:txBody>
                    <a:bodyPr/>
                    <a:lstStyle/>
                    <a:p>
                      <a:pPr rtl="1"/>
                      <a:r>
                        <a:rPr lang="he-IL" dirty="0" smtClean="0"/>
                        <a:t>5</a:t>
                      </a:r>
                      <a:endParaRPr lang="he-IL" dirty="0"/>
                    </a:p>
                  </a:txBody>
                  <a:tcPr/>
                </a:tc>
                <a:tc>
                  <a:txBody>
                    <a:bodyPr/>
                    <a:lstStyle/>
                    <a:p>
                      <a:pPr rtl="1"/>
                      <a:r>
                        <a:rPr lang="he-IL" dirty="0" smtClean="0"/>
                        <a:t>7</a:t>
                      </a:r>
                      <a:endParaRPr lang="he-IL" dirty="0"/>
                    </a:p>
                  </a:txBody>
                  <a:tcPr/>
                </a:tc>
                <a:tc>
                  <a:txBody>
                    <a:bodyPr/>
                    <a:lstStyle/>
                    <a:p>
                      <a:pPr rtl="1"/>
                      <a:r>
                        <a:rPr lang="he-IL" dirty="0" smtClean="0"/>
                        <a:t>סביר</a:t>
                      </a:r>
                      <a:endParaRPr lang="he-IL" dirty="0"/>
                    </a:p>
                  </a:txBody>
                  <a:tcPr/>
                </a:tc>
                <a:extLst>
                  <a:ext uri="{0D108BD9-81ED-4DB2-BD59-A6C34878D82A}">
                    <a16:rowId xmlns:a16="http://schemas.microsoft.com/office/drawing/2014/main" val="10002"/>
                  </a:ext>
                </a:extLst>
              </a:tr>
            </a:tbl>
          </a:graphicData>
        </a:graphic>
      </p:graphicFrame>
      <p:sp>
        <p:nvSpPr>
          <p:cNvPr id="3" name="כותרת 2"/>
          <p:cNvSpPr>
            <a:spLocks noGrp="1"/>
          </p:cNvSpPr>
          <p:nvPr>
            <p:ph type="title"/>
          </p:nvPr>
        </p:nvSpPr>
        <p:spPr/>
        <p:txBody>
          <a:bodyPr/>
          <a:lstStyle/>
          <a:p>
            <a:r>
              <a:rPr lang="he-IL" dirty="0" smtClean="0"/>
              <a:t>מדדי סיווג - המשך</a:t>
            </a:r>
            <a:endParaRPr lang="he-IL"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3" y="2809012"/>
            <a:ext cx="385762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847528" y="1957482"/>
            <a:ext cx="936104" cy="369332"/>
          </a:xfrm>
          <a:prstGeom prst="rect">
            <a:avLst/>
          </a:prstGeom>
          <a:noFill/>
        </p:spPr>
        <p:txBody>
          <a:bodyPr wrap="square" rtlCol="1">
            <a:spAutoFit/>
          </a:bodyPr>
          <a:lstStyle/>
          <a:p>
            <a:r>
              <a:rPr lang="he-IL" dirty="0"/>
              <a:t>מסווג</a:t>
            </a:r>
          </a:p>
        </p:txBody>
      </p:sp>
      <p:sp>
        <p:nvSpPr>
          <p:cNvPr id="6" name="TextBox 5"/>
          <p:cNvSpPr txBox="1"/>
          <p:nvPr/>
        </p:nvSpPr>
        <p:spPr>
          <a:xfrm>
            <a:off x="7896200" y="2204864"/>
            <a:ext cx="2448272" cy="369332"/>
          </a:xfrm>
          <a:prstGeom prst="rect">
            <a:avLst/>
          </a:prstGeom>
          <a:noFill/>
        </p:spPr>
        <p:txBody>
          <a:bodyPr wrap="square" rtlCol="1">
            <a:spAutoFit/>
          </a:bodyPr>
          <a:lstStyle/>
          <a:p>
            <a:r>
              <a:rPr lang="he-IL" dirty="0"/>
              <a:t>תוצאת הסיווג</a:t>
            </a:r>
          </a:p>
        </p:txBody>
      </p:sp>
      <p:sp>
        <p:nvSpPr>
          <p:cNvPr id="7" name="TextBox 6"/>
          <p:cNvSpPr txBox="1"/>
          <p:nvPr/>
        </p:nvSpPr>
        <p:spPr>
          <a:xfrm>
            <a:off x="5663953" y="3933056"/>
            <a:ext cx="4752528" cy="1754326"/>
          </a:xfrm>
          <a:prstGeom prst="rect">
            <a:avLst/>
          </a:prstGeom>
          <a:noFill/>
        </p:spPr>
        <p:txBody>
          <a:bodyPr wrap="square" rtlCol="1">
            <a:spAutoFit/>
          </a:bodyPr>
          <a:lstStyle/>
          <a:p>
            <a:r>
              <a:rPr lang="en-US" dirty="0"/>
              <a:t>P</a:t>
            </a:r>
            <a:r>
              <a:rPr lang="he-IL" dirty="0"/>
              <a:t> – 8. סיווגם נתון כ"יקר מדי" (</a:t>
            </a:r>
            <a:r>
              <a:rPr lang="en-US" dirty="0"/>
              <a:t>positive</a:t>
            </a:r>
            <a:r>
              <a:rPr lang="ar-SY" dirty="0"/>
              <a:t>)</a:t>
            </a:r>
          </a:p>
          <a:p>
            <a:r>
              <a:rPr lang="en-US" dirty="0"/>
              <a:t>N</a:t>
            </a:r>
            <a:r>
              <a:rPr lang="he-IL" dirty="0"/>
              <a:t> – 12. סיווגם נתון כ"סביר" (</a:t>
            </a:r>
            <a:r>
              <a:rPr lang="en-US" dirty="0"/>
              <a:t>negative</a:t>
            </a:r>
            <a:r>
              <a:rPr lang="ar-SY" dirty="0"/>
              <a:t>)</a:t>
            </a:r>
            <a:endParaRPr lang="he-IL" dirty="0"/>
          </a:p>
          <a:p>
            <a:r>
              <a:rPr lang="en-US" dirty="0"/>
              <a:t>TP</a:t>
            </a:r>
            <a:r>
              <a:rPr lang="he-IL" dirty="0"/>
              <a:t> –6. יקרים שסווגו כיקרים (</a:t>
            </a:r>
            <a:r>
              <a:rPr lang="en-US" dirty="0"/>
              <a:t>true positive</a:t>
            </a:r>
            <a:r>
              <a:rPr lang="ar-SY" dirty="0"/>
              <a:t>)</a:t>
            </a:r>
          </a:p>
          <a:p>
            <a:r>
              <a:rPr lang="en-US" dirty="0"/>
              <a:t>TN</a:t>
            </a:r>
            <a:r>
              <a:rPr lang="he-IL" dirty="0"/>
              <a:t> – 5. סבירים שסווגו כסבירים (</a:t>
            </a:r>
            <a:r>
              <a:rPr lang="en-US" dirty="0"/>
              <a:t>true negative</a:t>
            </a:r>
            <a:r>
              <a:rPr lang="ar-SY" dirty="0"/>
              <a:t>)</a:t>
            </a:r>
          </a:p>
          <a:p>
            <a:r>
              <a:rPr lang="en-US" dirty="0"/>
              <a:t>FP</a:t>
            </a:r>
            <a:r>
              <a:rPr lang="he-IL" dirty="0"/>
              <a:t> – 7. סבירים שסווגו כיקרים (</a:t>
            </a:r>
            <a:r>
              <a:rPr lang="en-US" dirty="0"/>
              <a:t>false positive</a:t>
            </a:r>
            <a:r>
              <a:rPr lang="ar-SY" dirty="0"/>
              <a:t>)</a:t>
            </a:r>
          </a:p>
          <a:p>
            <a:r>
              <a:rPr lang="en-US" dirty="0"/>
              <a:t>FN</a:t>
            </a:r>
            <a:r>
              <a:rPr lang="he-IL" dirty="0"/>
              <a:t> – 2. יקרים שסווגו כסבירים (</a:t>
            </a:r>
            <a:r>
              <a:rPr lang="en-US" dirty="0"/>
              <a:t>false negative</a:t>
            </a:r>
            <a:r>
              <a:rPr lang="ar-SY" dirty="0"/>
              <a:t>)</a:t>
            </a:r>
            <a:endParaRPr lang="he-IL" dirty="0"/>
          </a:p>
        </p:txBody>
      </p:sp>
    </p:spTree>
    <p:extLst>
      <p:ext uri="{BB962C8B-B14F-4D97-AF65-F5344CB8AC3E}">
        <p14:creationId xmlns:p14="http://schemas.microsoft.com/office/powerpoint/2010/main" val="4152221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p:txBody>
          <a:bodyPr/>
          <a:lstStyle/>
          <a:p>
            <a:pPr rtl="0"/>
            <a:endParaRPr lang="en-US">
              <a:solidFill>
                <a:srgbClr val="575F6D"/>
              </a:solidFill>
              <a:latin typeface="Century Schoolbook"/>
            </a:endParaRPr>
          </a:p>
        </p:txBody>
      </p:sp>
      <p:sp>
        <p:nvSpPr>
          <p:cNvPr id="4" name="Slide Number Placeholder 3"/>
          <p:cNvSpPr>
            <a:spLocks noGrp="1"/>
          </p:cNvSpPr>
          <p:nvPr>
            <p:ph type="sldNum" sz="quarter" idx="4294967295"/>
          </p:nvPr>
        </p:nvSpPr>
        <p:spPr/>
        <p:txBody>
          <a:bodyPr/>
          <a:lstStyle/>
          <a:p>
            <a:pPr rtl="0"/>
            <a:fld id="{6EDAB462-8378-4A72-B037-15DB491BC9D5}" type="slidenum">
              <a:rPr lang="en-US">
                <a:latin typeface="Century Schoolbook"/>
              </a:rPr>
              <a:pPr rtl="0"/>
              <a:t>9</a:t>
            </a:fld>
            <a:endParaRPr lang="en-US">
              <a:latin typeface="Century Schoolbook"/>
            </a:endParaRPr>
          </a:p>
        </p:txBody>
      </p:sp>
      <p:graphicFrame>
        <p:nvGraphicFramePr>
          <p:cNvPr id="5" name="Diagram 4"/>
          <p:cNvGraphicFramePr/>
          <p:nvPr>
            <p:extLst>
              <p:ext uri="{D42A27DB-BD31-4B8C-83A1-F6EECF244321}">
                <p14:modId xmlns:p14="http://schemas.microsoft.com/office/powerpoint/2010/main" val="838059694"/>
              </p:ext>
            </p:extLst>
          </p:nvPr>
        </p:nvGraphicFramePr>
        <p:xfrm>
          <a:off x="289249" y="1550092"/>
          <a:ext cx="11148527" cy="4337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09689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1"/>
          </p:nvPr>
        </p:nvSpPr>
        <p:spPr>
          <a:xfrm>
            <a:off x="1119999" y="1825625"/>
            <a:ext cx="10676889" cy="4351338"/>
          </a:xfrm>
        </p:spPr>
        <p:txBody>
          <a:bodyPr>
            <a:normAutofit fontScale="85000" lnSpcReduction="20000"/>
          </a:bodyPr>
          <a:lstStyle/>
          <a:p>
            <a:pPr algn="r"/>
            <a:r>
              <a:rPr lang="he-IL" dirty="0" smtClean="0"/>
              <a:t>דיוק: </a:t>
            </a:r>
            <a:r>
              <a:rPr lang="en-US" dirty="0" smtClean="0"/>
              <a:t>(TP + TN)</a:t>
            </a:r>
            <a:r>
              <a:rPr lang="he-IL" dirty="0" smtClean="0"/>
              <a:t>   </a:t>
            </a:r>
            <a:r>
              <a:rPr lang="en-US" dirty="0" smtClean="0"/>
              <a:t>accuracy</a:t>
            </a:r>
            <a:r>
              <a:rPr lang="he-IL" dirty="0" smtClean="0"/>
              <a:t>     </a:t>
            </a:r>
            <a:r>
              <a:rPr lang="he-IL" dirty="0" smtClean="0">
                <a:solidFill>
                  <a:schemeClr val="accent1"/>
                </a:solidFill>
              </a:rPr>
              <a:t>עבור הדוגמה – 11/20 = 55%</a:t>
            </a:r>
            <a:endParaRPr lang="en-US" dirty="0" smtClean="0"/>
          </a:p>
          <a:p>
            <a:pPr marL="45720" indent="0" algn="r">
              <a:buNone/>
            </a:pPr>
            <a:r>
              <a:rPr lang="en-US" dirty="0" smtClean="0"/>
              <a:t>           </a:t>
            </a:r>
            <a:r>
              <a:rPr lang="he-IL" dirty="0" smtClean="0"/>
              <a:t>   </a:t>
            </a:r>
            <a:r>
              <a:rPr lang="en-US" dirty="0" smtClean="0"/>
              <a:t>P</a:t>
            </a:r>
            <a:r>
              <a:rPr lang="he-IL" dirty="0" smtClean="0"/>
              <a:t> + </a:t>
            </a:r>
            <a:r>
              <a:rPr lang="en-US" dirty="0" smtClean="0"/>
              <a:t> N</a:t>
            </a:r>
            <a:endParaRPr lang="he-IL" dirty="0" smtClean="0"/>
          </a:p>
          <a:p>
            <a:pPr marL="45720" indent="0" algn="r">
              <a:buNone/>
            </a:pPr>
            <a:endParaRPr lang="he-IL" dirty="0"/>
          </a:p>
          <a:p>
            <a:pPr algn="r"/>
            <a:r>
              <a:rPr lang="he-IL" dirty="0" smtClean="0"/>
              <a:t>שיעור השגיאה: </a:t>
            </a:r>
            <a:r>
              <a:rPr lang="en-US" dirty="0" smtClean="0"/>
              <a:t>(FP </a:t>
            </a:r>
            <a:r>
              <a:rPr lang="en-US" dirty="0"/>
              <a:t>+ </a:t>
            </a:r>
            <a:r>
              <a:rPr lang="en-US" dirty="0" smtClean="0"/>
              <a:t>FN)</a:t>
            </a:r>
            <a:r>
              <a:rPr lang="he-IL" dirty="0" smtClean="0"/>
              <a:t>   </a:t>
            </a:r>
            <a:r>
              <a:rPr lang="en-US" dirty="0" smtClean="0"/>
              <a:t>error-rate</a:t>
            </a:r>
            <a:r>
              <a:rPr lang="he-IL" dirty="0" smtClean="0"/>
              <a:t>   </a:t>
            </a:r>
            <a:r>
              <a:rPr lang="he-IL" dirty="0" smtClean="0">
                <a:solidFill>
                  <a:schemeClr val="accent1"/>
                </a:solidFill>
              </a:rPr>
              <a:t>בדוגמה – 9/20 = 45%</a:t>
            </a:r>
            <a:endParaRPr lang="en-US" dirty="0">
              <a:solidFill>
                <a:schemeClr val="accent1"/>
              </a:solidFill>
            </a:endParaRPr>
          </a:p>
          <a:p>
            <a:pPr marL="45720" indent="0" algn="r">
              <a:buNone/>
            </a:pPr>
            <a:r>
              <a:rPr lang="en-US" dirty="0"/>
              <a:t>           </a:t>
            </a:r>
            <a:r>
              <a:rPr lang="he-IL" dirty="0"/>
              <a:t>  </a:t>
            </a:r>
            <a:r>
              <a:rPr lang="he-IL" dirty="0" smtClean="0"/>
              <a:t>              </a:t>
            </a:r>
            <a:r>
              <a:rPr lang="en-US" dirty="0"/>
              <a:t>P</a:t>
            </a:r>
            <a:r>
              <a:rPr lang="he-IL" dirty="0"/>
              <a:t> + </a:t>
            </a:r>
            <a:r>
              <a:rPr lang="en-US" dirty="0"/>
              <a:t> </a:t>
            </a:r>
            <a:r>
              <a:rPr lang="en-US" dirty="0" smtClean="0"/>
              <a:t>N</a:t>
            </a:r>
          </a:p>
          <a:p>
            <a:pPr marL="45720" indent="0" algn="r">
              <a:buNone/>
            </a:pPr>
            <a:endParaRPr lang="en-US" dirty="0"/>
          </a:p>
          <a:p>
            <a:pPr algn="r"/>
            <a:r>
              <a:rPr lang="he-IL" dirty="0" smtClean="0"/>
              <a:t>רגישות:  </a:t>
            </a:r>
            <a:r>
              <a:rPr lang="en-US" dirty="0" smtClean="0"/>
              <a:t>TP</a:t>
            </a:r>
            <a:r>
              <a:rPr lang="he-IL" dirty="0" smtClean="0"/>
              <a:t>   </a:t>
            </a:r>
            <a:r>
              <a:rPr lang="en-US" dirty="0" smtClean="0"/>
              <a:t>sensitivity</a:t>
            </a:r>
            <a:r>
              <a:rPr lang="he-IL" dirty="0" smtClean="0"/>
              <a:t>            מדויקות:     </a:t>
            </a:r>
            <a:r>
              <a:rPr lang="en-US" dirty="0" smtClean="0"/>
              <a:t>TP</a:t>
            </a:r>
            <a:r>
              <a:rPr lang="he-IL" dirty="0" smtClean="0"/>
              <a:t>      </a:t>
            </a:r>
            <a:r>
              <a:rPr lang="en-US" dirty="0" smtClean="0"/>
              <a:t>precision</a:t>
            </a:r>
            <a:endParaRPr lang="he-IL" dirty="0" smtClean="0"/>
          </a:p>
          <a:p>
            <a:pPr marL="45720" indent="0" algn="r">
              <a:buNone/>
            </a:pPr>
            <a:r>
              <a:rPr lang="he-IL" dirty="0"/>
              <a:t> </a:t>
            </a:r>
            <a:r>
              <a:rPr lang="he-IL" dirty="0" smtClean="0"/>
              <a:t>               </a:t>
            </a:r>
            <a:r>
              <a:rPr lang="en-US" dirty="0" smtClean="0"/>
              <a:t>P</a:t>
            </a:r>
            <a:r>
              <a:rPr lang="he-IL" dirty="0" smtClean="0"/>
              <a:t>                                            </a:t>
            </a:r>
            <a:r>
              <a:rPr lang="en-US" dirty="0" smtClean="0"/>
              <a:t>TP</a:t>
            </a:r>
            <a:r>
              <a:rPr lang="he-IL" dirty="0" smtClean="0"/>
              <a:t> + </a:t>
            </a:r>
            <a:r>
              <a:rPr lang="en-US" dirty="0" smtClean="0"/>
              <a:t>FP</a:t>
            </a:r>
          </a:p>
          <a:p>
            <a:pPr marL="45720" indent="0" algn="r">
              <a:buNone/>
            </a:pPr>
            <a:endParaRPr lang="en-US" dirty="0" smtClean="0"/>
          </a:p>
          <a:p>
            <a:pPr algn="r"/>
            <a:r>
              <a:rPr lang="he-IL" dirty="0" smtClean="0"/>
              <a:t>ייחודיות:  </a:t>
            </a:r>
            <a:r>
              <a:rPr lang="en-US" dirty="0" smtClean="0"/>
              <a:t>TN</a:t>
            </a:r>
            <a:r>
              <a:rPr lang="he-IL" dirty="0" smtClean="0"/>
              <a:t>  </a:t>
            </a:r>
            <a:r>
              <a:rPr lang="en-US" dirty="0" smtClean="0"/>
              <a:t>specificity</a:t>
            </a:r>
            <a:r>
              <a:rPr lang="he-IL" dirty="0" smtClean="0"/>
              <a:t>                </a:t>
            </a:r>
            <a:r>
              <a:rPr lang="en-US" dirty="0" smtClean="0"/>
              <a:t>recall </a:t>
            </a:r>
            <a:r>
              <a:rPr lang="ar-SY" dirty="0" smtClean="0"/>
              <a:t>:              </a:t>
            </a:r>
            <a:r>
              <a:rPr lang="en-US" dirty="0" smtClean="0"/>
              <a:t>TP</a:t>
            </a:r>
            <a:endParaRPr lang="he-IL" dirty="0"/>
          </a:p>
          <a:p>
            <a:pPr marL="45720" indent="0" algn="r">
              <a:buNone/>
            </a:pPr>
            <a:r>
              <a:rPr lang="he-IL" dirty="0"/>
              <a:t>                </a:t>
            </a:r>
            <a:r>
              <a:rPr lang="he-IL" dirty="0" smtClean="0"/>
              <a:t>  </a:t>
            </a:r>
            <a:r>
              <a:rPr lang="en-US" dirty="0" smtClean="0"/>
              <a:t>N</a:t>
            </a:r>
            <a:r>
              <a:rPr lang="he-IL" dirty="0" smtClean="0"/>
              <a:t>                                                      </a:t>
            </a:r>
            <a:r>
              <a:rPr lang="en-US" dirty="0" smtClean="0"/>
              <a:t>TP</a:t>
            </a:r>
            <a:r>
              <a:rPr lang="he-IL" dirty="0" smtClean="0"/>
              <a:t>+</a:t>
            </a:r>
            <a:r>
              <a:rPr lang="en-US" dirty="0" smtClean="0"/>
              <a:t>FN</a:t>
            </a:r>
            <a:endParaRPr lang="en-US" dirty="0"/>
          </a:p>
          <a:p>
            <a:pPr marL="45720" indent="0" algn="r">
              <a:buNone/>
            </a:pPr>
            <a:endParaRPr lang="en-US" dirty="0"/>
          </a:p>
          <a:p>
            <a:pPr marL="45720" indent="0" algn="r">
              <a:buNone/>
            </a:pPr>
            <a:endParaRPr lang="en-US" dirty="0"/>
          </a:p>
        </p:txBody>
      </p:sp>
      <p:sp>
        <p:nvSpPr>
          <p:cNvPr id="3" name="כותרת 2"/>
          <p:cNvSpPr>
            <a:spLocks noGrp="1"/>
          </p:cNvSpPr>
          <p:nvPr>
            <p:ph type="title"/>
          </p:nvPr>
        </p:nvSpPr>
        <p:spPr/>
        <p:txBody>
          <a:bodyPr/>
          <a:lstStyle/>
          <a:p>
            <a:pPr algn="ctr"/>
            <a:r>
              <a:rPr lang="he-IL" dirty="0" smtClean="0"/>
              <a:t>עוד המשך</a:t>
            </a:r>
            <a:endParaRPr lang="he-IL" dirty="0"/>
          </a:p>
        </p:txBody>
      </p:sp>
      <p:cxnSp>
        <p:nvCxnSpPr>
          <p:cNvPr id="5" name="מחבר ישר 4"/>
          <p:cNvCxnSpPr/>
          <p:nvPr/>
        </p:nvCxnSpPr>
        <p:spPr>
          <a:xfrm>
            <a:off x="8112224" y="2132856"/>
            <a:ext cx="1008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מחבר ישר 5"/>
          <p:cNvCxnSpPr/>
          <p:nvPr/>
        </p:nvCxnSpPr>
        <p:spPr>
          <a:xfrm>
            <a:off x="8544272" y="3280709"/>
            <a:ext cx="1008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מחבר ישר 7"/>
          <p:cNvCxnSpPr/>
          <p:nvPr/>
        </p:nvCxnSpPr>
        <p:spPr>
          <a:xfrm>
            <a:off x="10077824" y="447092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מחבר ישר 8"/>
          <p:cNvCxnSpPr/>
          <p:nvPr/>
        </p:nvCxnSpPr>
        <p:spPr>
          <a:xfrm>
            <a:off x="9861800" y="559777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מחבר ישר 9"/>
          <p:cNvCxnSpPr/>
          <p:nvPr/>
        </p:nvCxnSpPr>
        <p:spPr>
          <a:xfrm>
            <a:off x="5329549" y="4478899"/>
            <a:ext cx="1008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מחבר ישר 10"/>
          <p:cNvCxnSpPr/>
          <p:nvPr/>
        </p:nvCxnSpPr>
        <p:spPr>
          <a:xfrm>
            <a:off x="4321437" y="5575489"/>
            <a:ext cx="10081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5968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3648075" y="1989139"/>
            <a:ext cx="4572000" cy="1938337"/>
          </a:xfrm>
          <a:prstGeom prst="rect">
            <a:avLst/>
          </a:prstGeom>
          <a:noFill/>
          <a:ln w="9525">
            <a:noFill/>
            <a:miter lim="800000"/>
            <a:headEnd/>
            <a:tailEnd/>
          </a:ln>
        </p:spPr>
        <p:txBody>
          <a:bodyPr>
            <a:spAutoFit/>
          </a:bodyPr>
          <a:lstStyle/>
          <a:p>
            <a:pPr algn="l" rtl="0"/>
            <a:r>
              <a:rPr lang="en-US" sz="3600">
                <a:latin typeface="Calibri" pitchFamily="34" charset="0"/>
              </a:rPr>
              <a:t>•</a:t>
            </a:r>
            <a:r>
              <a:rPr lang="en-US" sz="4000">
                <a:latin typeface="Calibri" pitchFamily="34" charset="0"/>
              </a:rPr>
              <a:t>What is it for?</a:t>
            </a:r>
          </a:p>
          <a:p>
            <a:pPr lvl="1" algn="l" rtl="0"/>
            <a:r>
              <a:rPr lang="en-US" sz="4000">
                <a:latin typeface="Calibri" pitchFamily="34" charset="0"/>
              </a:rPr>
              <a:t>–Trend analysis</a:t>
            </a:r>
          </a:p>
          <a:p>
            <a:pPr lvl="1" algn="l" rtl="0"/>
            <a:r>
              <a:rPr lang="en-US" sz="4000">
                <a:latin typeface="Calibri" pitchFamily="34" charset="0"/>
              </a:rPr>
              <a:t>–Feature selection</a:t>
            </a:r>
          </a:p>
        </p:txBody>
      </p:sp>
      <p:sp>
        <p:nvSpPr>
          <p:cNvPr id="5" name="TextBox 4"/>
          <p:cNvSpPr txBox="1"/>
          <p:nvPr/>
        </p:nvSpPr>
        <p:spPr>
          <a:xfrm>
            <a:off x="3432176" y="404814"/>
            <a:ext cx="4824413" cy="769937"/>
          </a:xfrm>
          <a:prstGeom prst="rect">
            <a:avLst/>
          </a:prstGeom>
          <a:noFill/>
        </p:spPr>
        <p:txBody>
          <a:bodyPr rtlCol="1">
            <a:spAutoFit/>
          </a:bodyPr>
          <a:lstStyle/>
          <a:p>
            <a:pPr algn="l">
              <a:defRPr/>
            </a:pPr>
            <a:r>
              <a:rPr lang="en-US" sz="4400" b="1" dirty="0">
                <a:solidFill>
                  <a:srgbClr val="0000FF"/>
                </a:solidFill>
                <a:latin typeface="+mj-lt"/>
              </a:rPr>
              <a:t>Regression </a:t>
            </a:r>
            <a:endParaRPr lang="he-IL" sz="4400" b="1" dirty="0">
              <a:solidFill>
                <a:srgbClr val="0000FF"/>
              </a:solidFill>
              <a:latin typeface="+mj-lt"/>
            </a:endParaRPr>
          </a:p>
        </p:txBody>
      </p:sp>
    </p:spTree>
    <p:extLst>
      <p:ext uri="{BB962C8B-B14F-4D97-AF65-F5344CB8AC3E}">
        <p14:creationId xmlns:p14="http://schemas.microsoft.com/office/powerpoint/2010/main" val="19782763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pPr rtl="0"/>
            <a:r>
              <a:rPr lang="en-US" b="1" smtClean="0">
                <a:solidFill>
                  <a:srgbClr val="0000FF"/>
                </a:solidFill>
                <a:cs typeface="Times New Roman" pitchFamily="18" charset="0"/>
              </a:rPr>
              <a:t>Simple linear regression</a:t>
            </a:r>
            <a:br>
              <a:rPr lang="en-US" b="1" smtClean="0">
                <a:solidFill>
                  <a:srgbClr val="0000FF"/>
                </a:solidFill>
                <a:cs typeface="Times New Roman" pitchFamily="18" charset="0"/>
              </a:rPr>
            </a:br>
            <a:r>
              <a:rPr lang="en-US" sz="3600" b="1">
                <a:solidFill>
                  <a:srgbClr val="CC0066"/>
                </a:solidFill>
                <a:cs typeface="Times New Roman" pitchFamily="18" charset="0"/>
              </a:rPr>
              <a:t>Blog statistics</a:t>
            </a:r>
            <a:endParaRPr lang="he-IL" sz="3600" b="1">
              <a:solidFill>
                <a:srgbClr val="CC0066"/>
              </a:solidFill>
            </a:endParaRPr>
          </a:p>
        </p:txBody>
      </p:sp>
      <p:pic>
        <p:nvPicPr>
          <p:cNvPr id="21507" name="Picture 2"/>
          <p:cNvPicPr>
            <a:picLocks noChangeAspect="1" noChangeArrowheads="1"/>
          </p:cNvPicPr>
          <p:nvPr/>
        </p:nvPicPr>
        <p:blipFill>
          <a:blip r:embed="rId2" cstate="print"/>
          <a:srcRect/>
          <a:stretch>
            <a:fillRect/>
          </a:stretch>
        </p:blipFill>
        <p:spPr bwMode="auto">
          <a:xfrm>
            <a:off x="2782888" y="2133600"/>
            <a:ext cx="6591300" cy="2990850"/>
          </a:xfrm>
          <a:prstGeom prst="rect">
            <a:avLst/>
          </a:prstGeom>
          <a:noFill/>
          <a:ln w="9525">
            <a:noFill/>
            <a:miter lim="800000"/>
            <a:headEnd/>
            <a:tailEnd/>
          </a:ln>
        </p:spPr>
      </p:pic>
      <p:sp>
        <p:nvSpPr>
          <p:cNvPr id="5" name="Footer Placeholder 4"/>
          <p:cNvSpPr>
            <a:spLocks noGrp="1"/>
          </p:cNvSpPr>
          <p:nvPr>
            <p:ph type="ftr" sz="quarter" idx="11"/>
          </p:nvPr>
        </p:nvSpPr>
        <p:spPr bwMode="auto">
          <a:xfrm>
            <a:off x="5016500" y="6453188"/>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Tree>
    <p:extLst>
      <p:ext uri="{BB962C8B-B14F-4D97-AF65-F5344CB8AC3E}">
        <p14:creationId xmlns:p14="http://schemas.microsoft.com/office/powerpoint/2010/main" val="28334993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Simple linear regression</a:t>
            </a:r>
            <a:br>
              <a:rPr lang="en-US" b="1" smtClean="0">
                <a:solidFill>
                  <a:srgbClr val="0000FF"/>
                </a:solidFill>
                <a:cs typeface="Times New Roman" pitchFamily="18" charset="0"/>
              </a:rPr>
            </a:br>
            <a:r>
              <a:rPr lang="en-US" sz="3600" b="1">
                <a:solidFill>
                  <a:srgbClr val="CC0066"/>
                </a:solidFill>
                <a:cs typeface="Times New Roman" pitchFamily="18" charset="0"/>
              </a:rPr>
              <a:t>Blog statistics</a:t>
            </a:r>
            <a:endParaRPr lang="he-IL" smtClean="0"/>
          </a:p>
        </p:txBody>
      </p:sp>
      <p:sp>
        <p:nvSpPr>
          <p:cNvPr id="22531" name="Content Placeholder 2"/>
          <p:cNvSpPr>
            <a:spLocks noGrp="1"/>
          </p:cNvSpPr>
          <p:nvPr>
            <p:ph idx="1"/>
          </p:nvPr>
        </p:nvSpPr>
        <p:spPr>
          <a:xfrm>
            <a:off x="1981201" y="1600200"/>
            <a:ext cx="8435975" cy="1036638"/>
          </a:xfrm>
        </p:spPr>
        <p:txBody>
          <a:bodyPr/>
          <a:lstStyle/>
          <a:p>
            <a:pPr algn="l" rtl="0"/>
            <a:r>
              <a:rPr lang="en-US" smtClean="0">
                <a:cs typeface="Arial" pitchFamily="34" charset="0"/>
              </a:rPr>
              <a:t>Assumes (linear) correlation between </a:t>
            </a:r>
            <a:r>
              <a:rPr lang="en-US" smtClean="0">
                <a:solidFill>
                  <a:srgbClr val="FF0000"/>
                </a:solidFill>
                <a:cs typeface="Arial" pitchFamily="34" charset="0"/>
              </a:rPr>
              <a:t>number of posts per month </a:t>
            </a:r>
            <a:r>
              <a:rPr lang="en-US" smtClean="0">
                <a:cs typeface="Arial" pitchFamily="34" charset="0"/>
              </a:rPr>
              <a:t>and </a:t>
            </a:r>
            <a:r>
              <a:rPr lang="en-US" smtClean="0">
                <a:solidFill>
                  <a:srgbClr val="92D050"/>
                </a:solidFill>
                <a:cs typeface="Arial" pitchFamily="34" charset="0"/>
              </a:rPr>
              <a:t>number of page views</a:t>
            </a:r>
            <a:r>
              <a:rPr lang="en-US" smtClean="0">
                <a:cs typeface="Arial" pitchFamily="34" charset="0"/>
              </a:rPr>
              <a:t>. </a:t>
            </a:r>
          </a:p>
        </p:txBody>
      </p:sp>
      <p:pic>
        <p:nvPicPr>
          <p:cNvPr id="22532" name="Picture 3"/>
          <p:cNvPicPr>
            <a:picLocks noChangeAspect="1" noChangeArrowheads="1"/>
          </p:cNvPicPr>
          <p:nvPr/>
        </p:nvPicPr>
        <p:blipFill>
          <a:blip r:embed="rId3" cstate="print"/>
          <a:srcRect/>
          <a:stretch>
            <a:fillRect/>
          </a:stretch>
        </p:blipFill>
        <p:spPr bwMode="auto">
          <a:xfrm>
            <a:off x="2351088" y="2852738"/>
            <a:ext cx="2736850" cy="3352800"/>
          </a:xfrm>
          <a:prstGeom prst="rect">
            <a:avLst/>
          </a:prstGeom>
          <a:noFill/>
          <a:ln w="9525">
            <a:noFill/>
            <a:miter lim="800000"/>
            <a:headEnd/>
            <a:tailEnd/>
          </a:ln>
        </p:spPr>
      </p:pic>
      <p:pic>
        <p:nvPicPr>
          <p:cNvPr id="22533" name="Picture 4"/>
          <p:cNvPicPr>
            <a:picLocks noChangeAspect="1" noChangeArrowheads="1"/>
          </p:cNvPicPr>
          <p:nvPr/>
        </p:nvPicPr>
        <p:blipFill>
          <a:blip r:embed="rId4" cstate="print"/>
          <a:srcRect l="44296" t="49660" r="10226" b="11153"/>
          <a:stretch>
            <a:fillRect/>
          </a:stretch>
        </p:blipFill>
        <p:spPr bwMode="auto">
          <a:xfrm>
            <a:off x="5664200" y="2892425"/>
            <a:ext cx="4700588" cy="3240088"/>
          </a:xfrm>
          <a:prstGeom prst="rect">
            <a:avLst/>
          </a:prstGeom>
          <a:noFill/>
          <a:ln w="9525">
            <a:noFill/>
            <a:miter lim="800000"/>
            <a:headEnd/>
            <a:tailEnd/>
          </a:ln>
        </p:spPr>
      </p:pic>
      <p:sp>
        <p:nvSpPr>
          <p:cNvPr id="7" name="Footer Placeholder 4"/>
          <p:cNvSpPr>
            <a:spLocks noGrp="1"/>
          </p:cNvSpPr>
          <p:nvPr>
            <p:ph type="ftr" sz="quarter" idx="11"/>
          </p:nvPr>
        </p:nvSpPr>
        <p:spPr bwMode="auto">
          <a:xfrm>
            <a:off x="5375275" y="6584950"/>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
        <p:nvSpPr>
          <p:cNvPr id="8" name="TextBox 7"/>
          <p:cNvSpPr txBox="1"/>
          <p:nvPr/>
        </p:nvSpPr>
        <p:spPr>
          <a:xfrm>
            <a:off x="3935414" y="3141663"/>
            <a:ext cx="936625" cy="184150"/>
          </a:xfrm>
          <a:prstGeom prst="rect">
            <a:avLst/>
          </a:prstGeom>
          <a:solidFill>
            <a:schemeClr val="bg1"/>
          </a:solidFill>
        </p:spPr>
        <p:txBody>
          <a:bodyPr lIns="0" tIns="0" rIns="0" bIns="0" rtlCol="1">
            <a:spAutoFit/>
          </a:bodyPr>
          <a:lstStyle/>
          <a:p>
            <a:pPr algn="l" rtl="0">
              <a:defRPr/>
            </a:pPr>
            <a:r>
              <a:rPr lang="en-US" sz="1200" b="1" dirty="0">
                <a:latin typeface="+mj-lt"/>
                <a:cs typeface="+mj-cs"/>
              </a:rPr>
              <a:t>Views</a:t>
            </a:r>
            <a:endParaRPr lang="he-IL" sz="1200" b="1" dirty="0">
              <a:latin typeface="+mj-lt"/>
              <a:cs typeface="+mj-cs"/>
            </a:endParaRPr>
          </a:p>
        </p:txBody>
      </p:sp>
    </p:spTree>
    <p:extLst>
      <p:ext uri="{BB962C8B-B14F-4D97-AF65-F5344CB8AC3E}">
        <p14:creationId xmlns:p14="http://schemas.microsoft.com/office/powerpoint/2010/main" val="16307615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Simple linear regression</a:t>
            </a:r>
            <a:br>
              <a:rPr lang="en-US" b="1" smtClean="0">
                <a:solidFill>
                  <a:srgbClr val="0000FF"/>
                </a:solidFill>
                <a:cs typeface="Times New Roman" pitchFamily="18" charset="0"/>
              </a:rPr>
            </a:br>
            <a:r>
              <a:rPr lang="en-US" sz="3600" b="1">
                <a:solidFill>
                  <a:srgbClr val="CC0066"/>
                </a:solidFill>
                <a:cs typeface="Times New Roman" pitchFamily="18" charset="0"/>
              </a:rPr>
              <a:t>Blog statistics</a:t>
            </a:r>
            <a:endParaRPr lang="he-IL" smtClean="0"/>
          </a:p>
        </p:txBody>
      </p:sp>
      <p:pic>
        <p:nvPicPr>
          <p:cNvPr id="23555" name="Picture 2"/>
          <p:cNvPicPr>
            <a:picLocks noChangeAspect="1" noChangeArrowheads="1"/>
          </p:cNvPicPr>
          <p:nvPr/>
        </p:nvPicPr>
        <p:blipFill>
          <a:blip r:embed="rId2" cstate="print"/>
          <a:srcRect l="11812" t="20390" r="14362" b="16118"/>
          <a:stretch>
            <a:fillRect/>
          </a:stretch>
        </p:blipFill>
        <p:spPr bwMode="auto">
          <a:xfrm>
            <a:off x="2640014" y="1484313"/>
            <a:ext cx="7343775" cy="5053012"/>
          </a:xfrm>
          <a:prstGeom prst="rect">
            <a:avLst/>
          </a:prstGeom>
          <a:noFill/>
          <a:ln w="9525">
            <a:noFill/>
            <a:miter lim="800000"/>
            <a:headEnd/>
            <a:tailEnd/>
          </a:ln>
        </p:spPr>
      </p:pic>
      <p:sp>
        <p:nvSpPr>
          <p:cNvPr id="5" name="Footer Placeholder 4"/>
          <p:cNvSpPr>
            <a:spLocks noGrp="1"/>
          </p:cNvSpPr>
          <p:nvPr>
            <p:ph type="ftr" sz="quarter" idx="11"/>
          </p:nvPr>
        </p:nvSpPr>
        <p:spPr bwMode="auto">
          <a:xfrm>
            <a:off x="5441950" y="6584950"/>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Tree>
    <p:extLst>
      <p:ext uri="{BB962C8B-B14F-4D97-AF65-F5344CB8AC3E}">
        <p14:creationId xmlns:p14="http://schemas.microsoft.com/office/powerpoint/2010/main" val="40476167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Simple linear regression</a:t>
            </a:r>
            <a:br>
              <a:rPr lang="en-US" b="1" smtClean="0">
                <a:solidFill>
                  <a:srgbClr val="0000FF"/>
                </a:solidFill>
                <a:cs typeface="Times New Roman" pitchFamily="18" charset="0"/>
              </a:rPr>
            </a:br>
            <a:r>
              <a:rPr lang="en-US" b="1" smtClean="0">
                <a:solidFill>
                  <a:srgbClr val="CC0066"/>
                </a:solidFill>
                <a:cs typeface="Times New Roman" pitchFamily="18" charset="0"/>
              </a:rPr>
              <a:t> Blog statistics – Noise?</a:t>
            </a:r>
            <a:endParaRPr lang="he-IL" smtClean="0"/>
          </a:p>
        </p:txBody>
      </p:sp>
      <p:sp>
        <p:nvSpPr>
          <p:cNvPr id="24579" name="Content Placeholder 2"/>
          <p:cNvSpPr>
            <a:spLocks noGrp="1"/>
          </p:cNvSpPr>
          <p:nvPr>
            <p:ph idx="1"/>
          </p:nvPr>
        </p:nvSpPr>
        <p:spPr/>
        <p:txBody>
          <a:bodyPr/>
          <a:lstStyle/>
          <a:p>
            <a:pPr algn="l" rtl="0"/>
            <a:r>
              <a:rPr lang="en-US" smtClean="0">
                <a:cs typeface="Arial" pitchFamily="34" charset="0"/>
              </a:rPr>
              <a:t>Missing month</a:t>
            </a:r>
          </a:p>
          <a:p>
            <a:pPr algn="l" rtl="0"/>
            <a:r>
              <a:rPr lang="en-US" smtClean="0">
                <a:cs typeface="Arial" pitchFamily="34" charset="0"/>
              </a:rPr>
              <a:t>Inaccurate data</a:t>
            </a:r>
          </a:p>
          <a:p>
            <a:pPr lvl="2" algn="l" rtl="0">
              <a:buFont typeface="Arial" pitchFamily="34" charset="0"/>
              <a:buNone/>
            </a:pPr>
            <a:r>
              <a:rPr lang="en-US" smtClean="0">
                <a:cs typeface="Arial" pitchFamily="34" charset="0"/>
              </a:rPr>
              <a:t>–Where did we get the numbers from? </a:t>
            </a:r>
          </a:p>
          <a:p>
            <a:pPr lvl="3" algn="l" rtl="0">
              <a:buFont typeface="Arial" pitchFamily="34" charset="0"/>
              <a:buNone/>
            </a:pPr>
            <a:r>
              <a:rPr lang="en-US" smtClean="0">
                <a:cs typeface="Arial" pitchFamily="34" charset="0"/>
              </a:rPr>
              <a:t>•Blog owner</a:t>
            </a:r>
          </a:p>
          <a:p>
            <a:pPr lvl="3" algn="l" rtl="0">
              <a:buFont typeface="Arial" pitchFamily="34" charset="0"/>
              <a:buNone/>
            </a:pPr>
            <a:r>
              <a:rPr lang="en-US" smtClean="0">
                <a:cs typeface="Arial" pitchFamily="34" charset="0"/>
              </a:rPr>
              <a:t>•Third party (Alexa, etc)</a:t>
            </a:r>
          </a:p>
          <a:p>
            <a:pPr lvl="3" algn="l" rtl="0">
              <a:buFont typeface="Arial" pitchFamily="34" charset="0"/>
              <a:buNone/>
            </a:pPr>
            <a:r>
              <a:rPr lang="en-US" smtClean="0">
                <a:cs typeface="Arial" pitchFamily="34" charset="0"/>
              </a:rPr>
              <a:t>•Collected it ourselves</a:t>
            </a:r>
          </a:p>
          <a:p>
            <a:pPr algn="l" rtl="0">
              <a:buFont typeface="Arial" pitchFamily="34" charset="0"/>
              <a:buNone/>
            </a:pPr>
            <a:r>
              <a:rPr lang="en-US" smtClean="0">
                <a:cs typeface="Arial" pitchFamily="34" charset="0"/>
              </a:rPr>
              <a:t>•Typing (366 instead of 3660)</a:t>
            </a:r>
          </a:p>
          <a:p>
            <a:pPr algn="l" rtl="0">
              <a:buFont typeface="Arial" pitchFamily="34" charset="0"/>
              <a:buNone/>
            </a:pPr>
            <a:r>
              <a:rPr lang="en-US" smtClean="0">
                <a:cs typeface="Arial" pitchFamily="34" charset="0"/>
              </a:rPr>
              <a:t>•Mix up between visits, page views and uniques. </a:t>
            </a:r>
          </a:p>
          <a:p>
            <a:pPr algn="l" rtl="0">
              <a:buFont typeface="Arial" pitchFamily="34" charset="0"/>
              <a:buNone/>
            </a:pPr>
            <a:r>
              <a:rPr lang="en-US" smtClean="0">
                <a:cs typeface="Arial" pitchFamily="34" charset="0"/>
              </a:rPr>
              <a:t>•Outliers </a:t>
            </a:r>
          </a:p>
          <a:p>
            <a:pPr algn="l" rtl="0"/>
            <a:endParaRPr lang="he-IL" smtClean="0"/>
          </a:p>
        </p:txBody>
      </p:sp>
      <p:sp>
        <p:nvSpPr>
          <p:cNvPr id="4" name="Footer Placeholder 4"/>
          <p:cNvSpPr>
            <a:spLocks noGrp="1"/>
          </p:cNvSpPr>
          <p:nvPr>
            <p:ph type="ftr" sz="quarter" idx="11"/>
          </p:nvPr>
        </p:nvSpPr>
        <p:spPr bwMode="auto">
          <a:xfrm>
            <a:off x="5375275" y="6584950"/>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Tree>
    <p:extLst>
      <p:ext uri="{BB962C8B-B14F-4D97-AF65-F5344CB8AC3E}">
        <p14:creationId xmlns:p14="http://schemas.microsoft.com/office/powerpoint/2010/main" val="27947384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Simple linear regression</a:t>
            </a:r>
            <a:br>
              <a:rPr lang="en-US" b="1" smtClean="0">
                <a:solidFill>
                  <a:srgbClr val="0000FF"/>
                </a:solidFill>
                <a:cs typeface="Times New Roman" pitchFamily="18" charset="0"/>
              </a:rPr>
            </a:br>
            <a:r>
              <a:rPr lang="en-US" smtClean="0">
                <a:cs typeface="Times New Roman" pitchFamily="18" charset="0"/>
              </a:rPr>
              <a:t> </a:t>
            </a:r>
            <a:r>
              <a:rPr lang="en-US" sz="3600" b="1">
                <a:solidFill>
                  <a:srgbClr val="CC0066"/>
                </a:solidFill>
                <a:cs typeface="Times New Roman" pitchFamily="18" charset="0"/>
              </a:rPr>
              <a:t>Regression is not stable</a:t>
            </a:r>
            <a:endParaRPr lang="he-IL" sz="3600" b="1">
              <a:solidFill>
                <a:srgbClr val="CC0066"/>
              </a:solidFill>
            </a:endParaRPr>
          </a:p>
        </p:txBody>
      </p:sp>
      <p:sp>
        <p:nvSpPr>
          <p:cNvPr id="25603" name="Content Placeholder 2"/>
          <p:cNvSpPr>
            <a:spLocks noGrp="1"/>
          </p:cNvSpPr>
          <p:nvPr>
            <p:ph idx="1"/>
          </p:nvPr>
        </p:nvSpPr>
        <p:spPr/>
        <p:txBody>
          <a:bodyPr/>
          <a:lstStyle/>
          <a:p>
            <a:pPr algn="l" rtl="0"/>
            <a:r>
              <a:rPr lang="en-US" smtClean="0">
                <a:cs typeface="Arial" pitchFamily="34" charset="0"/>
              </a:rPr>
              <a:t>Each data point (sample) affect the regression line.</a:t>
            </a:r>
          </a:p>
          <a:p>
            <a:pPr algn="l" rtl="0">
              <a:buFont typeface="Arial" pitchFamily="34" charset="0"/>
              <a:buNone/>
            </a:pPr>
            <a:r>
              <a:rPr lang="en-US" smtClean="0">
                <a:cs typeface="Arial" pitchFamily="34" charset="0"/>
              </a:rPr>
              <a:t>•The more samples we have -the least importance each individual sample is.</a:t>
            </a:r>
          </a:p>
          <a:p>
            <a:pPr algn="l" rtl="0">
              <a:buFont typeface="Arial" pitchFamily="34" charset="0"/>
              <a:buNone/>
            </a:pPr>
            <a:r>
              <a:rPr lang="en-US" smtClean="0">
                <a:cs typeface="Arial" pitchFamily="34" charset="0"/>
              </a:rPr>
              <a:t>•What do we do with outliers?</a:t>
            </a:r>
          </a:p>
          <a:p>
            <a:pPr lvl="1" algn="l" rtl="0">
              <a:buFont typeface="Arial" pitchFamily="34" charset="0"/>
              <a:buNone/>
            </a:pPr>
            <a:r>
              <a:rPr lang="en-US" smtClean="0">
                <a:cs typeface="Arial" pitchFamily="34" charset="0"/>
              </a:rPr>
              <a:t>–Accept them –the regression smoothes them</a:t>
            </a:r>
          </a:p>
          <a:p>
            <a:pPr lvl="1" algn="l" rtl="0">
              <a:buFont typeface="Arial" pitchFamily="34" charset="0"/>
              <a:buNone/>
            </a:pPr>
            <a:r>
              <a:rPr lang="en-US" smtClean="0">
                <a:cs typeface="Arial" pitchFamily="34" charset="0"/>
              </a:rPr>
              <a:t>–Remove them.</a:t>
            </a:r>
          </a:p>
          <a:p>
            <a:pPr lvl="1" algn="l" rtl="0">
              <a:buFont typeface="Arial" pitchFamily="34" charset="0"/>
              <a:buNone/>
            </a:pPr>
            <a:r>
              <a:rPr lang="en-US" smtClean="0">
                <a:cs typeface="Arial" pitchFamily="34" charset="0"/>
              </a:rPr>
              <a:t>–Smooth them.</a:t>
            </a:r>
          </a:p>
        </p:txBody>
      </p:sp>
      <p:sp>
        <p:nvSpPr>
          <p:cNvPr id="4" name="Footer Placeholder 4"/>
          <p:cNvSpPr>
            <a:spLocks noGrp="1"/>
          </p:cNvSpPr>
          <p:nvPr>
            <p:ph type="ftr" sz="quarter" idx="11"/>
          </p:nvPr>
        </p:nvSpPr>
        <p:spPr bwMode="auto">
          <a:xfrm>
            <a:off x="5375275" y="6584950"/>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Tree>
    <p:extLst>
      <p:ext uri="{BB962C8B-B14F-4D97-AF65-F5344CB8AC3E}">
        <p14:creationId xmlns:p14="http://schemas.microsoft.com/office/powerpoint/2010/main" val="26655654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fontScale="90000"/>
          </a:bodyPr>
          <a:lstStyle/>
          <a:p>
            <a:r>
              <a:rPr lang="en-US" b="1" smtClean="0">
                <a:solidFill>
                  <a:srgbClr val="0000FF"/>
                </a:solidFill>
                <a:cs typeface="Times New Roman" pitchFamily="18" charset="0"/>
              </a:rPr>
              <a:t>Excel hands-on example of data manipulation</a:t>
            </a:r>
            <a:endParaRPr lang="he-IL" b="1" smtClean="0">
              <a:solidFill>
                <a:srgbClr val="0000FF"/>
              </a:solidFill>
            </a:endParaRPr>
          </a:p>
        </p:txBody>
      </p:sp>
      <p:sp>
        <p:nvSpPr>
          <p:cNvPr id="26627" name="Content Placeholder 2"/>
          <p:cNvSpPr>
            <a:spLocks noGrp="1"/>
          </p:cNvSpPr>
          <p:nvPr>
            <p:ph idx="1"/>
          </p:nvPr>
        </p:nvSpPr>
        <p:spPr>
          <a:xfrm>
            <a:off x="1992313" y="3357564"/>
            <a:ext cx="8229600" cy="1036637"/>
          </a:xfrm>
        </p:spPr>
        <p:txBody>
          <a:bodyPr/>
          <a:lstStyle/>
          <a:p>
            <a:pPr algn="l" rtl="0"/>
            <a:r>
              <a:rPr lang="en-US" smtClean="0">
                <a:cs typeface="Arial" pitchFamily="34" charset="0"/>
              </a:rPr>
              <a:t>How does the regression line change if we change the values?</a:t>
            </a:r>
          </a:p>
          <a:p>
            <a:pPr algn="l" rtl="0"/>
            <a:endParaRPr lang="he-IL" smtClean="0"/>
          </a:p>
        </p:txBody>
      </p:sp>
      <p:sp>
        <p:nvSpPr>
          <p:cNvPr id="4" name="Footer Placeholder 4"/>
          <p:cNvSpPr>
            <a:spLocks noGrp="1"/>
          </p:cNvSpPr>
          <p:nvPr>
            <p:ph type="ftr" sz="quarter" idx="11"/>
          </p:nvPr>
        </p:nvSpPr>
        <p:spPr bwMode="auto">
          <a:xfrm>
            <a:off x="5375275" y="6584950"/>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Tree>
    <p:extLst>
      <p:ext uri="{BB962C8B-B14F-4D97-AF65-F5344CB8AC3E}">
        <p14:creationId xmlns:p14="http://schemas.microsoft.com/office/powerpoint/2010/main" val="2114793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b="1" smtClean="0">
                <a:solidFill>
                  <a:srgbClr val="0000FF"/>
                </a:solidFill>
                <a:cs typeface="Times New Roman" pitchFamily="18" charset="0"/>
              </a:rPr>
              <a:t>The linear regression function</a:t>
            </a:r>
            <a:endParaRPr lang="he-IL" b="1" smtClean="0">
              <a:solidFill>
                <a:srgbClr val="0000FF"/>
              </a:solidFill>
            </a:endParaRPr>
          </a:p>
        </p:txBody>
      </p:sp>
      <p:sp>
        <p:nvSpPr>
          <p:cNvPr id="4" name="Footer Placeholder 4"/>
          <p:cNvSpPr>
            <a:spLocks noGrp="1"/>
          </p:cNvSpPr>
          <p:nvPr>
            <p:ph type="ftr" sz="quarter" idx="11"/>
          </p:nvPr>
        </p:nvSpPr>
        <p:spPr bwMode="auto">
          <a:xfrm>
            <a:off x="5375275" y="6584950"/>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
        <p:nvSpPr>
          <p:cNvPr id="5" name="Rectangle 4"/>
          <p:cNvSpPr/>
          <p:nvPr/>
        </p:nvSpPr>
        <p:spPr>
          <a:xfrm>
            <a:off x="2424113" y="2133601"/>
            <a:ext cx="2735262" cy="830997"/>
          </a:xfrm>
          <a:prstGeom prst="rect">
            <a:avLst/>
          </a:prstGeom>
        </p:spPr>
        <p:txBody>
          <a:bodyPr>
            <a:spAutoFit/>
          </a:bodyPr>
          <a:lstStyle/>
          <a:p>
            <a:pPr algn="l" rtl="0">
              <a:defRPr/>
            </a:pPr>
            <a:r>
              <a:rPr lang="en-US" sz="2400" b="1" dirty="0">
                <a:solidFill>
                  <a:srgbClr val="CC0066"/>
                </a:solidFill>
                <a:latin typeface="+mj-lt"/>
              </a:rPr>
              <a:t>Regression function</a:t>
            </a:r>
          </a:p>
        </p:txBody>
      </p:sp>
      <p:sp>
        <p:nvSpPr>
          <p:cNvPr id="6" name="Rectangle 5"/>
          <p:cNvSpPr/>
          <p:nvPr/>
        </p:nvSpPr>
        <p:spPr>
          <a:xfrm>
            <a:off x="2424114" y="3284538"/>
            <a:ext cx="2447925" cy="461962"/>
          </a:xfrm>
          <a:prstGeom prst="rect">
            <a:avLst/>
          </a:prstGeom>
        </p:spPr>
        <p:txBody>
          <a:bodyPr>
            <a:spAutoFit/>
          </a:bodyPr>
          <a:lstStyle/>
          <a:p>
            <a:pPr algn="l" rtl="0">
              <a:defRPr/>
            </a:pPr>
            <a:r>
              <a:rPr lang="en-US" sz="2400" b="1" dirty="0">
                <a:solidFill>
                  <a:srgbClr val="CC0066"/>
                </a:solidFill>
                <a:latin typeface="+mj-lt"/>
              </a:rPr>
              <a:t>For each sample</a:t>
            </a:r>
          </a:p>
        </p:txBody>
      </p:sp>
      <p:pic>
        <p:nvPicPr>
          <p:cNvPr id="27654" name="Picture 2"/>
          <p:cNvPicPr>
            <a:picLocks noChangeAspect="1" noChangeArrowheads="1"/>
          </p:cNvPicPr>
          <p:nvPr/>
        </p:nvPicPr>
        <p:blipFill>
          <a:blip r:embed="rId2" cstate="print"/>
          <a:srcRect l="2640"/>
          <a:stretch>
            <a:fillRect/>
          </a:stretch>
        </p:blipFill>
        <p:spPr bwMode="auto">
          <a:xfrm>
            <a:off x="5448300" y="2133600"/>
            <a:ext cx="2655888" cy="503238"/>
          </a:xfrm>
          <a:prstGeom prst="rect">
            <a:avLst/>
          </a:prstGeom>
          <a:noFill/>
          <a:ln w="9525">
            <a:noFill/>
            <a:miter lim="800000"/>
            <a:headEnd/>
            <a:tailEnd/>
          </a:ln>
        </p:spPr>
      </p:pic>
      <p:pic>
        <p:nvPicPr>
          <p:cNvPr id="27655" name="Picture 3"/>
          <p:cNvPicPr>
            <a:picLocks noChangeAspect="1" noChangeArrowheads="1"/>
          </p:cNvPicPr>
          <p:nvPr/>
        </p:nvPicPr>
        <p:blipFill>
          <a:blip r:embed="rId3" cstate="print"/>
          <a:srcRect l="2103"/>
          <a:stretch>
            <a:fillRect/>
          </a:stretch>
        </p:blipFill>
        <p:spPr bwMode="auto">
          <a:xfrm>
            <a:off x="5448301" y="3281363"/>
            <a:ext cx="2735263" cy="577850"/>
          </a:xfrm>
          <a:prstGeom prst="rect">
            <a:avLst/>
          </a:prstGeom>
          <a:noFill/>
          <a:ln w="9525">
            <a:noFill/>
            <a:miter lim="800000"/>
            <a:headEnd/>
            <a:tailEnd/>
          </a:ln>
        </p:spPr>
      </p:pic>
    </p:spTree>
    <p:extLst>
      <p:ext uri="{BB962C8B-B14F-4D97-AF65-F5344CB8AC3E}">
        <p14:creationId xmlns:p14="http://schemas.microsoft.com/office/powerpoint/2010/main" val="37668065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b="1" smtClean="0">
                <a:solidFill>
                  <a:srgbClr val="0000FF"/>
                </a:solidFill>
                <a:cs typeface="Times New Roman" pitchFamily="18" charset="0"/>
              </a:rPr>
              <a:t>Multiple regression</a:t>
            </a:r>
            <a:endParaRPr lang="he-IL" b="1" smtClean="0">
              <a:solidFill>
                <a:srgbClr val="0000FF"/>
              </a:solidFill>
            </a:endParaRPr>
          </a:p>
        </p:txBody>
      </p:sp>
      <p:sp>
        <p:nvSpPr>
          <p:cNvPr id="28675" name="Content Placeholder 2"/>
          <p:cNvSpPr>
            <a:spLocks noGrp="1"/>
          </p:cNvSpPr>
          <p:nvPr>
            <p:ph idx="1"/>
          </p:nvPr>
        </p:nvSpPr>
        <p:spPr/>
        <p:txBody>
          <a:bodyPr/>
          <a:lstStyle/>
          <a:p>
            <a:pPr algn="l" rtl="0"/>
            <a:r>
              <a:rPr lang="en-US" smtClean="0">
                <a:cs typeface="Arial" pitchFamily="34" charset="0"/>
              </a:rPr>
              <a:t>Different types of data</a:t>
            </a:r>
          </a:p>
          <a:p>
            <a:pPr algn="l" rtl="0"/>
            <a:r>
              <a:rPr lang="en-US" smtClean="0">
                <a:cs typeface="Arial" pitchFamily="34" charset="0"/>
              </a:rPr>
              <a:t>Collected from different sources</a:t>
            </a:r>
          </a:p>
          <a:p>
            <a:pPr algn="l" rtl="0"/>
            <a:r>
              <a:rPr lang="en-US" smtClean="0">
                <a:cs typeface="Arial" pitchFamily="34" charset="0"/>
              </a:rPr>
              <a:t>More features/attributes may influence the prediction</a:t>
            </a:r>
          </a:p>
          <a:p>
            <a:pPr lvl="2" algn="l" rtl="0">
              <a:buFont typeface="Arial" pitchFamily="34" charset="0"/>
              <a:buNone/>
            </a:pPr>
            <a:r>
              <a:rPr lang="en-US" smtClean="0">
                <a:cs typeface="Arial" pitchFamily="34" charset="0"/>
              </a:rPr>
              <a:t>–Some features might not</a:t>
            </a:r>
          </a:p>
          <a:p>
            <a:endParaRPr lang="he-IL" smtClean="0"/>
          </a:p>
        </p:txBody>
      </p:sp>
      <p:sp>
        <p:nvSpPr>
          <p:cNvPr id="5" name="Footer Placeholder 4"/>
          <p:cNvSpPr>
            <a:spLocks noGrp="1"/>
          </p:cNvSpPr>
          <p:nvPr>
            <p:ph type="ftr" sz="quarter" idx="11"/>
          </p:nvPr>
        </p:nvSpPr>
        <p:spPr bwMode="auto">
          <a:xfrm>
            <a:off x="5375275" y="6584950"/>
            <a:ext cx="5334000" cy="228600"/>
          </a:xfrm>
          <a:ln>
            <a:miter lim="800000"/>
            <a:headEnd/>
            <a:tailEnd/>
          </a:ln>
        </p:spPr>
        <p:txBody>
          <a:bodyPr wrap="square" numCol="1" compatLnSpc="1">
            <a:prstTxWarp prst="textNoShape">
              <a:avLst/>
            </a:prstTxWarp>
          </a:bodyPr>
          <a:lstStyle/>
          <a:p>
            <a:pPr algn="l">
              <a:defRPr/>
            </a:pPr>
            <a:r>
              <a:rPr lang="en-US" sz="1600" dirty="0">
                <a:cs typeface="Arial" pitchFamily="34" charset="0"/>
              </a:rPr>
              <a:t>Taken from: Oren </a:t>
            </a:r>
            <a:r>
              <a:rPr lang="en-US" sz="1600" dirty="0" err="1">
                <a:cs typeface="Arial" pitchFamily="34" charset="0"/>
              </a:rPr>
              <a:t>Tsur</a:t>
            </a:r>
            <a:r>
              <a:rPr lang="en-US" sz="1600" dirty="0">
                <a:cs typeface="Arial" pitchFamily="34" charset="0"/>
              </a:rPr>
              <a:t>, Data Mining, spring  2010</a:t>
            </a:r>
          </a:p>
        </p:txBody>
      </p:sp>
    </p:spTree>
    <p:extLst>
      <p:ext uri="{BB962C8B-B14F-4D97-AF65-F5344CB8AC3E}">
        <p14:creationId xmlns:p14="http://schemas.microsoft.com/office/powerpoint/2010/main" val="67453140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Data Mining01</Template>
  <TotalTime>15185</TotalTime>
  <Words>10291</Words>
  <Application>Microsoft Office PowerPoint</Application>
  <PresentationFormat>Widescreen</PresentationFormat>
  <Paragraphs>2522</Paragraphs>
  <Slides>263</Slides>
  <Notes>48</Notes>
  <HiddenSlides>2</HiddenSlides>
  <MMClips>0</MMClips>
  <ScaleCrop>false</ScaleCrop>
  <HeadingPairs>
    <vt:vector size="8" baseType="variant">
      <vt:variant>
        <vt:lpstr>Fonts Used</vt:lpstr>
      </vt:variant>
      <vt:variant>
        <vt:i4>22</vt:i4>
      </vt:variant>
      <vt:variant>
        <vt:lpstr>Theme</vt:lpstr>
      </vt:variant>
      <vt:variant>
        <vt:i4>2</vt:i4>
      </vt:variant>
      <vt:variant>
        <vt:lpstr>Embedded OLE Servers</vt:lpstr>
      </vt:variant>
      <vt:variant>
        <vt:i4>5</vt:i4>
      </vt:variant>
      <vt:variant>
        <vt:lpstr>Slide Titles</vt:lpstr>
      </vt:variant>
      <vt:variant>
        <vt:i4>263</vt:i4>
      </vt:variant>
    </vt:vector>
  </HeadingPairs>
  <TitlesOfParts>
    <vt:vector size="292" baseType="lpstr">
      <vt:lpstr>MS Gothic</vt:lpstr>
      <vt:lpstr>MS UI Gothic</vt:lpstr>
      <vt:lpstr>Arial</vt:lpstr>
      <vt:lpstr>Berlin Sans FB Demi</vt:lpstr>
      <vt:lpstr>Book Antiqua</vt:lpstr>
      <vt:lpstr>Calibri</vt:lpstr>
      <vt:lpstr>Century Schoolbook</vt:lpstr>
      <vt:lpstr>Comic Sans MS</vt:lpstr>
      <vt:lpstr>Corbel</vt:lpstr>
      <vt:lpstr>Courier New</vt:lpstr>
      <vt:lpstr>David</vt:lpstr>
      <vt:lpstr>Helvetica</vt:lpstr>
      <vt:lpstr>Marlett</vt:lpstr>
      <vt:lpstr>Miriam</vt:lpstr>
      <vt:lpstr>Monotype Sorts</vt:lpstr>
      <vt:lpstr>MS Reference Serif</vt:lpstr>
      <vt:lpstr>Symbol</vt:lpstr>
      <vt:lpstr>Tahoma</vt:lpstr>
      <vt:lpstr>Times New Roman</vt:lpstr>
      <vt:lpstr>Verdana</vt:lpstr>
      <vt:lpstr>Wingdings</vt:lpstr>
      <vt:lpstr>Wingdings 2</vt:lpstr>
      <vt:lpstr>Depth</vt:lpstr>
      <vt:lpstr>Blends</vt:lpstr>
      <vt:lpstr>Worksheet</vt:lpstr>
      <vt:lpstr>Document</vt:lpstr>
      <vt:lpstr>VISIO</vt:lpstr>
      <vt:lpstr>Equation</vt:lpstr>
      <vt:lpstr>Bitmap Image</vt:lpstr>
      <vt:lpstr>כריית מידע</vt:lpstr>
      <vt:lpstr>כריית מידע – שיעור שלישי </vt:lpstr>
      <vt:lpstr>מפגש שני</vt:lpstr>
      <vt:lpstr>מבט מלמעלה – סוגי למידה שונים</vt:lpstr>
      <vt:lpstr>אופני למידה  - מבט מלמעלה</vt:lpstr>
      <vt:lpstr>אופני למידה  - מבט מלמעלה</vt:lpstr>
      <vt:lpstr>Types of Learning</vt:lpstr>
      <vt:lpstr>סוגי למידה</vt:lpstr>
      <vt:lpstr>PowerPoint Presentation</vt:lpstr>
      <vt:lpstr>Reinforcement learning </vt:lpstr>
      <vt:lpstr>PowerPoint Presentation</vt:lpstr>
      <vt:lpstr>What can Data Mining Do?</vt:lpstr>
      <vt:lpstr>PowerPoint Presentation</vt:lpstr>
      <vt:lpstr>Supervised learning</vt:lpstr>
      <vt:lpstr>Supervised learning</vt:lpstr>
      <vt:lpstr>דוגמאות</vt:lpstr>
      <vt:lpstr>Inductive learning method</vt:lpstr>
      <vt:lpstr>Inductive learning method</vt:lpstr>
      <vt:lpstr>Inductive learning method</vt:lpstr>
      <vt:lpstr>Inductive learning method</vt:lpstr>
      <vt:lpstr>Inductive learning method</vt:lpstr>
      <vt:lpstr>Inductive learning method</vt:lpstr>
      <vt:lpstr>Motivation # 1: Analysis Tool</vt:lpstr>
      <vt:lpstr>Motivation # 1: Analysis Tool (cont’d)</vt:lpstr>
      <vt:lpstr>חלק ראשון – הגדרות סיווג וחיזוי</vt:lpstr>
      <vt:lpstr>Prediction Problems: Classification vs. Numeric Prediction</vt:lpstr>
      <vt:lpstr>בעיות סיווג</vt:lpstr>
      <vt:lpstr>בעיות חיזוי </vt:lpstr>
      <vt:lpstr>קודם כל...</vt:lpstr>
      <vt:lpstr>אופן חלוקת הנתונים:  </vt:lpstr>
      <vt:lpstr>Data Set Partitioning</vt:lpstr>
      <vt:lpstr>K-Fold Cross Validation</vt:lpstr>
      <vt:lpstr>Bootstrap</vt:lpstr>
      <vt:lpstr>אחוז הדיוק</vt:lpstr>
      <vt:lpstr>PowerPoint Presentation</vt:lpstr>
      <vt:lpstr>PowerPoint Presentation</vt:lpstr>
      <vt:lpstr>ROC</vt:lpstr>
      <vt:lpstr>ROC-  Receiver Operating Characteristics</vt:lpstr>
      <vt:lpstr>AUC- Area Under The Curve</vt:lpstr>
      <vt:lpstr>חלק שני – סיווג</vt:lpstr>
      <vt:lpstr>דוגמה</vt:lpstr>
      <vt:lpstr>דוגמה</vt:lpstr>
      <vt:lpstr>דוגמה</vt:lpstr>
      <vt:lpstr>דוגמה</vt:lpstr>
      <vt:lpstr>דוגמה</vt:lpstr>
      <vt:lpstr>דוגמה</vt:lpstr>
      <vt:lpstr>בשלב הראשון בניית המודל </vt:lpstr>
      <vt:lpstr>לאחר מכן שימוש במודל כדי לחזות </vt:lpstr>
      <vt:lpstr>חלק שלישי – רגרסיה</vt:lpstr>
      <vt:lpstr>A Problem</vt:lpstr>
      <vt:lpstr>Linear classifier</vt:lpstr>
      <vt:lpstr>PowerPoint Presentation</vt:lpstr>
      <vt:lpstr>רגרסיה</vt:lpstr>
      <vt:lpstr>PowerPoint Presentation</vt:lpstr>
      <vt:lpstr>רגרסיה</vt:lpstr>
      <vt:lpstr>PowerPoint Presentation</vt:lpstr>
      <vt:lpstr>רגרסיה</vt:lpstr>
      <vt:lpstr>רגרסיה</vt:lpstr>
      <vt:lpstr>רגרסיה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חיזוי באמצעות רגרסיה</vt:lpstr>
      <vt:lpstr>חיזוי באמצעות רגרסיה - המשך</vt:lpstr>
      <vt:lpstr>חישוב טעות הניבוי</vt:lpstr>
      <vt:lpstr>בחירת מאגר הבדיקה</vt:lpstr>
      <vt:lpstr>סיווג – מדדים </vt:lpstr>
      <vt:lpstr>מדדי סיווג - המשך</vt:lpstr>
      <vt:lpstr>Association Rule Discovery: Definition</vt:lpstr>
      <vt:lpstr>Regression</vt:lpstr>
      <vt:lpstr>Deviation/Anomaly Detection</vt:lpstr>
      <vt:lpstr>Simple Linear Regression</vt:lpstr>
      <vt:lpstr>Covariance and Correlation</vt:lpstr>
      <vt:lpstr>Correlation Coefficient</vt:lpstr>
      <vt:lpstr>Least Squares Solution</vt:lpstr>
      <vt:lpstr>Regression Diagnostics</vt:lpstr>
      <vt:lpstr>Coefficient of Determination</vt:lpstr>
      <vt:lpstr>PowerPoint Presentation</vt:lpstr>
      <vt:lpstr>Multiple Linear Regression</vt:lpstr>
      <vt:lpstr>Non-Linear Regression</vt:lpstr>
      <vt:lpstr>חיזוי באמצעות רגרסיה - המשך</vt:lpstr>
      <vt:lpstr>חישוב טעות הניבוי</vt:lpstr>
      <vt:lpstr>בחירת מאגר הבדיקה</vt:lpstr>
      <vt:lpstr>סיווג – מדדים </vt:lpstr>
      <vt:lpstr>מדדי סיווג - המשך</vt:lpstr>
      <vt:lpstr>עוד המשך</vt:lpstr>
      <vt:lpstr>PowerPoint Presentation</vt:lpstr>
      <vt:lpstr>Simple linear regression Blog statistics</vt:lpstr>
      <vt:lpstr>Simple linear regression Blog statistics</vt:lpstr>
      <vt:lpstr>Simple linear regression Blog statistics</vt:lpstr>
      <vt:lpstr>Simple linear regression  Blog statistics – Noise?</vt:lpstr>
      <vt:lpstr>Simple linear regression  Regression is not stable</vt:lpstr>
      <vt:lpstr>Excel hands-on example of data manipulation</vt:lpstr>
      <vt:lpstr>The linear regression function</vt:lpstr>
      <vt:lpstr>Multiple regression</vt:lpstr>
      <vt:lpstr>Multiple regression</vt:lpstr>
      <vt:lpstr>Which feature is important?</vt:lpstr>
      <vt:lpstr>חלק רביעי – עצי החלטה</vt:lpstr>
      <vt:lpstr>Learning decision trees</vt:lpstr>
      <vt:lpstr>Decision Tree Example</vt:lpstr>
      <vt:lpstr>Learning decision trees</vt:lpstr>
      <vt:lpstr>Learning decision trees</vt:lpstr>
      <vt:lpstr>סוגים שונים של עצים:</vt:lpstr>
      <vt:lpstr>אופן בניית העץ:</vt:lpstr>
      <vt:lpstr>בניית העץ ובדיקתו</vt:lpstr>
      <vt:lpstr>זיהוי וטיפול בבעיית התאמת יתר</vt:lpstr>
      <vt:lpstr>PowerPoint Presentation</vt:lpstr>
      <vt:lpstr>סוגים של תכונות</vt:lpstr>
      <vt:lpstr>PowerPoint Presentation</vt:lpstr>
      <vt:lpstr>PowerPoint Presentation</vt:lpstr>
      <vt:lpstr>Numeric attributes</vt:lpstr>
      <vt:lpstr>Weather data – nominal values</vt:lpstr>
      <vt:lpstr>Weather data - numeric</vt:lpstr>
      <vt:lpstr>Example</vt:lpstr>
      <vt:lpstr>Avoid repeated sorting!</vt:lpstr>
      <vt:lpstr>More speeding up </vt:lpstr>
      <vt:lpstr>Binary vs. multi-way splits </vt:lpstr>
      <vt:lpstr>Algorithm for Decision Tree Induction</vt:lpstr>
      <vt:lpstr>PowerPoint Presentation</vt:lpstr>
      <vt:lpstr>Decision Tree Induction: Training Dataset</vt:lpstr>
      <vt:lpstr>Output: A Decision Tree for “buys_computer”</vt:lpstr>
      <vt:lpstr>Time Complexity?</vt:lpstr>
      <vt:lpstr>Attribute Selection</vt:lpstr>
      <vt:lpstr>Attribute Selection</vt:lpstr>
      <vt:lpstr>Information Gain</vt:lpstr>
      <vt:lpstr>The Meaning of Information Gain?</vt:lpstr>
      <vt:lpstr>PowerPoint Presentation</vt:lpstr>
      <vt:lpstr>PowerPoint Presentation</vt:lpstr>
      <vt:lpstr>PowerPoint Presentation</vt:lpstr>
      <vt:lpstr>PowerPoint Presentation</vt:lpstr>
      <vt:lpstr>PowerPoint Presentation</vt:lpstr>
      <vt:lpstr>תרגיל</vt:lpstr>
      <vt:lpstr>Gain Ratio</vt:lpstr>
      <vt:lpstr>Gini Ratio</vt:lpstr>
      <vt:lpstr>Gain Ratio Example</vt:lpstr>
      <vt:lpstr>Gini Index</vt:lpstr>
      <vt:lpstr>CART Using Gini</vt:lpstr>
      <vt:lpstr>Gini Index Example</vt:lpstr>
      <vt:lpstr>Comparing Attribute Selection Measures</vt:lpstr>
      <vt:lpstr>PowerPoint Presentation</vt:lpstr>
      <vt:lpstr>PowerPoint Presentation</vt:lpstr>
      <vt:lpstr>PowerPoint Presentation</vt:lpstr>
      <vt:lpstr>Twoing Splitting Rule</vt:lpstr>
      <vt:lpstr>Decision Trees From A Graphical Perspective</vt:lpstr>
      <vt:lpstr>Decision Trees From A Graphical Perspective</vt:lpstr>
      <vt:lpstr>Avoiding Overfitting</vt:lpstr>
      <vt:lpstr>Overfitting In Decision Tree Learning</vt:lpstr>
      <vt:lpstr>Pruning</vt:lpstr>
      <vt:lpstr>Post-Pruning Example</vt:lpstr>
      <vt:lpstr>Approaches To Determining Tree Size</vt:lpstr>
      <vt:lpstr>Pruning</vt:lpstr>
      <vt:lpstr>PowerPoint Presentation</vt:lpstr>
      <vt:lpstr>And Then What?</vt:lpstr>
      <vt:lpstr>Cart Pruning Example</vt:lpstr>
      <vt:lpstr>Cart Pruning Example</vt:lpstr>
      <vt:lpstr>Cart Pruning Example</vt:lpstr>
      <vt:lpstr>Binary Discretization Algorithm</vt:lpstr>
      <vt:lpstr>Binary Discretization</vt:lpstr>
      <vt:lpstr>Binary Discretization</vt:lpstr>
      <vt:lpstr>Binary Discretization Example</vt:lpstr>
      <vt:lpstr>Decision Tree In Weka Demo Weather.arff</vt:lpstr>
      <vt:lpstr>Decision Tree In Weka Demo Weather.arff</vt:lpstr>
      <vt:lpstr>Decision Tree</vt:lpstr>
      <vt:lpstr> Basic Decision Tree Learning Algorithm (ID3) </vt:lpstr>
      <vt:lpstr>ID3 Algorithm (cont’d)</vt:lpstr>
      <vt:lpstr>Training Data</vt:lpstr>
      <vt:lpstr>Expected information (entropy) Can I play Golf today? - Example</vt:lpstr>
      <vt:lpstr>Information Gain  Can I play Golf today? - Example</vt:lpstr>
      <vt:lpstr>Information Gain  Can I play Golf today? - Example</vt:lpstr>
      <vt:lpstr>Information Gain  Can I play Golf today? - Example</vt:lpstr>
      <vt:lpstr>Information Gain  Can I play Golf today? - Example</vt:lpstr>
      <vt:lpstr>Information Gain  Can I play Golf today? - Example</vt:lpstr>
      <vt:lpstr> Weka Explorer </vt:lpstr>
      <vt:lpstr>PowerPoint Presentation</vt:lpstr>
      <vt:lpstr>PowerPoint Presentation</vt:lpstr>
      <vt:lpstr>PowerPoint Presentation</vt:lpstr>
      <vt:lpstr> J48 decision trees (=C4.5) </vt:lpstr>
      <vt:lpstr> J48 decision trees (=C4.5) </vt:lpstr>
      <vt:lpstr> J48 decision trees (=C4.5) </vt:lpstr>
      <vt:lpstr> J48 decision trees (=C4.5) </vt:lpstr>
      <vt:lpstr> J48 decision trees (=C4.5) </vt:lpstr>
      <vt:lpstr> ID3 decision trees  </vt:lpstr>
      <vt:lpstr> ID3 decision trees  </vt:lpstr>
      <vt:lpstr>Overfitting</vt:lpstr>
      <vt:lpstr>PowerPoint Presentation</vt:lpstr>
      <vt:lpstr>PowerPoint Presentation</vt:lpstr>
      <vt:lpstr>Alternative splitting criteria</vt:lpstr>
      <vt:lpstr>Gain Ratio  Can I play Golf today? - Example</vt:lpstr>
      <vt:lpstr>Gain Ratio  Can I play Golf today? - Example</vt:lpstr>
      <vt:lpstr>Gain Ratio  Can I play Golf today? - Example</vt:lpstr>
      <vt:lpstr>Gain Ratio  Can I play Golf today? - Example</vt:lpstr>
      <vt:lpstr>Gain Ratio  Can I play Golf today? - Example</vt:lpstr>
      <vt:lpstr>Alternative splitting criteria</vt:lpstr>
      <vt:lpstr>Decision Tree Induction: An Example</vt:lpstr>
      <vt:lpstr>Algorithm for Decision Tree Induction</vt:lpstr>
      <vt:lpstr>Brief Review of Entropy</vt:lpstr>
      <vt:lpstr>PowerPoint Presentation</vt:lpstr>
      <vt:lpstr>Attribute Selection: Information Gain</vt:lpstr>
      <vt:lpstr>Computing Information-Gain for Continuous-Valued Attributes</vt:lpstr>
      <vt:lpstr>Gain Ratio for Attribute Selection (C4.5)</vt:lpstr>
      <vt:lpstr>Gini Index (CART, IBM IntelligentMiner)</vt:lpstr>
      <vt:lpstr>Computation of Gini Index </vt:lpstr>
      <vt:lpstr>Comparing Attribute Selection Measures</vt:lpstr>
      <vt:lpstr>Other Attribute Selection Measures</vt:lpstr>
      <vt:lpstr>Overfitting and Tree Pruning</vt:lpstr>
      <vt:lpstr>Enhancements to Basic Decision Tree Induction</vt:lpstr>
      <vt:lpstr>Example</vt:lpstr>
      <vt:lpstr>Example of a Decision Tree</vt:lpstr>
      <vt:lpstr>תרגול 1</vt:lpstr>
      <vt:lpstr>תרגול 2</vt:lpstr>
      <vt:lpstr>תרגול 2</vt:lpstr>
      <vt:lpstr>תרגול 3</vt:lpstr>
      <vt:lpstr>תרגול 4</vt:lpstr>
      <vt:lpstr>Some Properties of Decision Trees (II)</vt:lpstr>
      <vt:lpstr>Some Properties of Decision Trees (III)</vt:lpstr>
      <vt:lpstr>PowerPoint Presentation</vt:lpstr>
      <vt:lpstr>Decision tree-induced partition – example</vt:lpstr>
      <vt:lpstr>Learning decision trees</vt:lpstr>
      <vt:lpstr>Attribute-based representations</vt:lpstr>
      <vt:lpstr>Decision trees</vt:lpstr>
      <vt:lpstr>הכשרת נתונים לדוגמא: המטרה היא חיזוי מתי   שחקן ישחק טניס</vt:lpstr>
      <vt:lpstr>PowerPoint Presentation</vt:lpstr>
      <vt:lpstr>PowerPoint Presentation</vt:lpstr>
      <vt:lpstr>PowerPoint Presentation</vt:lpstr>
      <vt:lpstr>PowerPoint Presentation</vt:lpstr>
      <vt:lpstr>ID3</vt:lpstr>
      <vt:lpstr>Restaurant example</vt:lpstr>
      <vt:lpstr>Splitting examples  by testing attributes</vt:lpstr>
      <vt:lpstr>ID3-induced  decision tree</vt:lpstr>
      <vt:lpstr>Information theory</vt:lpstr>
      <vt:lpstr>Information theory II</vt:lpstr>
      <vt:lpstr>The Entropy Function Relative to Boolean Classification</vt:lpstr>
      <vt:lpstr>כושר הביטוי של עצי החלטה</vt:lpstr>
      <vt:lpstr>כושר הביטוי של עצי החלטה</vt:lpstr>
      <vt:lpstr>Inducing decision trees</vt:lpstr>
      <vt:lpstr>Hypothesis spaces</vt:lpstr>
      <vt:lpstr>Hypothesis spaces</vt:lpstr>
      <vt:lpstr>Hypothesis spaces</vt:lpstr>
      <vt:lpstr>תרגול</vt:lpstr>
      <vt:lpstr>עץ לפי אנטרופיה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שאלה 3</vt:lpstr>
      <vt:lpstr>שאלה 3 - המשך</vt:lpstr>
      <vt:lpstr>פתרון שאלה 3</vt:lpstr>
      <vt:lpstr>פתרון שאלה 3</vt:lpstr>
      <vt:lpstr>פתרון שאלה 3</vt:lpstr>
      <vt:lpstr>פתרון שאלה 3</vt:lpstr>
      <vt:lpstr>פתרון שאלה 3</vt:lpstr>
      <vt:lpstr>פתרון שאלה 3</vt:lpstr>
      <vt:lpstr>פתרון שאלה 3</vt:lpstr>
      <vt:lpstr>שאלה 4</vt:lpstr>
      <vt:lpstr>פתרון שאלה 4</vt:lpstr>
      <vt:lpstr>פתרון שאלה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כריית מידע</dc:title>
  <dc:creator>Roy Rachmany</dc:creator>
  <cp:lastModifiedBy>Roy Rachmany</cp:lastModifiedBy>
  <cp:revision>73</cp:revision>
  <dcterms:created xsi:type="dcterms:W3CDTF">2017-04-18T04:25:06Z</dcterms:created>
  <dcterms:modified xsi:type="dcterms:W3CDTF">2019-04-05T12:26:39Z</dcterms:modified>
</cp:coreProperties>
</file>